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41" r:id="rId5"/>
  </p:sldMasterIdLst>
  <p:notesMasterIdLst>
    <p:notesMasterId r:id="rId25"/>
  </p:notesMasterIdLst>
  <p:handoutMasterIdLst>
    <p:handoutMasterId r:id="rId26"/>
  </p:handoutMasterIdLst>
  <p:sldIdLst>
    <p:sldId id="302" r:id="rId6"/>
    <p:sldId id="327" r:id="rId7"/>
    <p:sldId id="326" r:id="rId8"/>
    <p:sldId id="310" r:id="rId9"/>
    <p:sldId id="330" r:id="rId10"/>
    <p:sldId id="331" r:id="rId11"/>
    <p:sldId id="332" r:id="rId12"/>
    <p:sldId id="333" r:id="rId13"/>
    <p:sldId id="334" r:id="rId14"/>
    <p:sldId id="329" r:id="rId15"/>
    <p:sldId id="312" r:id="rId16"/>
    <p:sldId id="319" r:id="rId17"/>
    <p:sldId id="320" r:id="rId18"/>
    <p:sldId id="321" r:id="rId19"/>
    <p:sldId id="328" r:id="rId20"/>
    <p:sldId id="325" r:id="rId21"/>
    <p:sldId id="324" r:id="rId22"/>
    <p:sldId id="277" r:id="rId23"/>
    <p:sldId id="30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15B8A3A-4DD8-E13F-DF3B-17CA88001D69}" name="Niki Karlin" initials="NK" userId="S::niki.karlin@nfp.com::c30637f8-a250-4242-81ce-9c3470a31bf1" providerId="AD"/>
  <p188:author id="{EA5A9541-FA0D-BE48-739C-A74463947FB5}" name="Moore, Kizmet" initials="MK" userId="S::kizmet.moore@nfp.com::cc12c4c1-baac-4829-bde2-3280a9d0497e" providerId="AD"/>
  <p188:author id="{78C61BC2-1894-F72E-F297-06675DDE8571}" name="Hawkins, Trish" initials="HT" userId="S::trish.hawkins@nfp.com::edf4b722-23c3-4771-9e11-2380185d4eb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B3D"/>
    <a:srgbClr val="46712B"/>
    <a:srgbClr val="9A498B"/>
    <a:srgbClr val="00AAC3"/>
    <a:srgbClr val="EB9D00"/>
    <a:srgbClr val="E17C0F"/>
    <a:srgbClr val="00758D"/>
    <a:srgbClr val="2773BA"/>
    <a:srgbClr val="70AD47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4A43C5-6A8E-7366-B88A-C457BAE78501}" v="328" dt="2024-11-07T15:32:30.139"/>
  </p1510:revLst>
</p1510:revInfo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81" autoAdjust="0"/>
    <p:restoredTop sz="91837" autoAdjust="0"/>
  </p:normalViewPr>
  <p:slideViewPr>
    <p:cSldViewPr snapToGrid="0">
      <p:cViewPr varScale="1">
        <p:scale>
          <a:sx n="100" d="100"/>
          <a:sy n="100" d="100"/>
        </p:scale>
        <p:origin x="60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660"/>
    </p:cViewPr>
  </p:sorterViewPr>
  <p:notesViewPr>
    <p:cSldViewPr snapToGrid="0">
      <p:cViewPr varScale="1">
        <p:scale>
          <a:sx n="94" d="100"/>
          <a:sy n="94" d="100"/>
        </p:scale>
        <p:origin x="1872" y="8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F3FA5D7-3AF8-07C1-A552-86ED06A6D14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111817-36FF-0CE9-E5A9-E94C4E01F2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A245C1-3972-4F6B-92B7-93CA25BB24B7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E58780-2B40-B193-58CA-912C1D8E03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C8E307-E780-9118-F69B-476EF88188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C11871-560E-438D-B96E-100934A50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694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377CE6-83AE-4833-A15A-A00CD862D46B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2908FE-4612-4D5C-B815-ABE274E44D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577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908FE-4612-4D5C-B815-ABE274E44D7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5187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908FE-4612-4D5C-B815-ABE274E44D7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483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908FE-4612-4D5C-B815-ABE274E44D7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3408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908FE-4612-4D5C-B815-ABE274E44D7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6039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908FE-4612-4D5C-B815-ABE274E44D7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8431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908FE-4612-4D5C-B815-ABE274E44D7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3488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908FE-4612-4D5C-B815-ABE274E44D7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8270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908FE-4612-4D5C-B815-ABE274E44D7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242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Gender diverse companies outperform industry norms by 15% &amp; racially diverse companies by 35%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Diversity unlocks innovation and drives diverse market growth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Diverse management teams report 19% higher innovation revenue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diverse thoughts, experiences and perspectives in an environment that’s inclusive and creates equitable opportunities = more innovative ideas and solutions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Companies with leaders that have </a:t>
            </a:r>
            <a:r>
              <a:rPr lang="en-US" u="sng" dirty="0"/>
              <a:t>inherent</a:t>
            </a:r>
            <a:r>
              <a:rPr lang="en-US" dirty="0"/>
              <a:t> (traits born with, gender/ethnicity/sexual orientation) and </a:t>
            </a:r>
            <a:r>
              <a:rPr lang="en-US" u="sng" dirty="0"/>
              <a:t>acquired</a:t>
            </a:r>
            <a:r>
              <a:rPr lang="en-US" dirty="0"/>
              <a:t> diversity (traits you gain from experience, i.e. appreciating cultural differences by working in other companies) are 45% likelier to increase market share over previous year and 70% likelier to capture a new market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Attract &amp; Retain Talent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 diverse workforce is an important factor for 76% jobseekers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When employees trust that they, and their colleagues, will be treated fairly regardless of race, gender, sexual orientation or age, they are: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5.4 times more likely to want to stay with their company &amp;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9.8 times more likely to look forward to going to work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Fostering a culture of inclusion and belonging will improve the employee experience throughout the entire talent lifecycle so employees can bring their true, authentic selves to work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83% of LGBTQ+, 79% of Black, 67% of women of color, 63% of Hispanic/Latinos, 61% of Asian people “cover” (hide/minimize) some attributes about themselves at work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And 66% indicated that covering is somewhat or extremely detrimental to their sense of self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Connecting with our clients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 study shared by the Harvard Business Review found that when at least one member of a team has traits in common with the end user, the entire team better understands that user. A team with a member who shares a client’s ethnicity is 152% likelier than another team to understand that client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2908FE-4612-4D5C-B815-ABE274E44D7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441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908FE-4612-4D5C-B815-ABE274E44D7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762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908FE-4612-4D5C-B815-ABE274E44D7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899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908FE-4612-4D5C-B815-ABE274E44D7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650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908FE-4612-4D5C-B815-ABE274E44D7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542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908FE-4612-4D5C-B815-ABE274E44D7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8424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908FE-4612-4D5C-B815-ABE274E44D7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186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908FE-4612-4D5C-B815-ABE274E44D7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90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6.w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wmf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91CCD-96A9-499C-9BD9-FF29A5171600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8B1A3-E0C5-405F-82AB-517F61CD82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231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91CCD-96A9-499C-9BD9-FF29A5171600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8B1A3-E0C5-405F-82AB-517F61CD82F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C23322-E962-3426-50A6-B736EE235ABB}"/>
              </a:ext>
            </a:extLst>
          </p:cNvPr>
          <p:cNvSpPr/>
          <p:nvPr userDrawn="1"/>
        </p:nvSpPr>
        <p:spPr>
          <a:xfrm>
            <a:off x="0" y="6204569"/>
            <a:ext cx="12191998" cy="653431"/>
          </a:xfrm>
          <a:prstGeom prst="rect">
            <a:avLst/>
          </a:prstGeom>
          <a:solidFill>
            <a:srgbClr val="A5A5A5">
              <a:alpha val="2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D61CEF4-E6B8-25ED-8F21-04BE056EAAF8}"/>
              </a:ext>
            </a:extLst>
          </p:cNvPr>
          <p:cNvCxnSpPr/>
          <p:nvPr userDrawn="1"/>
        </p:nvCxnSpPr>
        <p:spPr>
          <a:xfrm>
            <a:off x="10659292" y="6220750"/>
            <a:ext cx="0" cy="63725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E2CD818E-3DAB-0A6D-A6EB-318DA97325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60" y="6348721"/>
            <a:ext cx="1538745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9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6091036" y="4712706"/>
            <a:ext cx="65" cy="21544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sp>
        <p:nvSpPr>
          <p:cNvPr id="23" name="Rectangle 22"/>
          <p:cNvSpPr/>
          <p:nvPr userDrawn="1"/>
        </p:nvSpPr>
        <p:spPr bwMode="auto">
          <a:xfrm>
            <a:off x="6091036" y="4704749"/>
            <a:ext cx="65" cy="190052"/>
          </a:xfrm>
          <a:prstGeom prst="rect">
            <a:avLst/>
          </a:prstGeom>
          <a:solidFill>
            <a:srgbClr val="ECECE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email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83" y="6118413"/>
            <a:ext cx="1939636" cy="348279"/>
          </a:xfrm>
          <a:prstGeom prst="rect">
            <a:avLst/>
          </a:prstGeom>
        </p:spPr>
      </p:pic>
      <p:pic>
        <p:nvPicPr>
          <p:cNvPr id="5" name="DraftTitle" descr="F:\Shetty\draft stamp garamond.wmf" hidden="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258" y="918884"/>
            <a:ext cx="23860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meTitle" hidden="1"/>
          <p:cNvSpPr>
            <a:spLocks noChangeArrowheads="1"/>
          </p:cNvSpPr>
          <p:nvPr/>
        </p:nvSpPr>
        <p:spPr bwMode="gray">
          <a:xfrm>
            <a:off x="8497455" y="6355136"/>
            <a:ext cx="3140364" cy="30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fld id="{4972BB23-F6F4-3749-A4F6-62B4C38A1044}" type="datetime9">
              <a:rPr lang="en-US" sz="794">
                <a:solidFill>
                  <a:srgbClr val="8F8F8F"/>
                </a:solidFill>
              </a:rPr>
              <a:pPr algn="r"/>
              <a:t>11/7/2024 9:49:28 AM</a:t>
            </a:fld>
            <a:endParaRPr lang="en-US" sz="794" dirty="0">
              <a:solidFill>
                <a:srgbClr val="8F8F8F"/>
              </a:solidFill>
            </a:endParaRPr>
          </a:p>
        </p:txBody>
      </p:sp>
      <p:pic>
        <p:nvPicPr>
          <p:cNvPr id="7" name="DraftTitle" descr="F:\Shetty\draft stamp garamond.wmf" hidden="1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258" y="918884"/>
            <a:ext cx="23860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461818" y="4303060"/>
            <a:ext cx="7850233" cy="672353"/>
          </a:xfrm>
        </p:spPr>
        <p:txBody>
          <a:bodyPr anchor="t"/>
          <a:lstStyle>
            <a:lvl1pPr>
              <a:defRPr sz="1588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0583" y="3429000"/>
            <a:ext cx="7852144" cy="80682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471" b="0" cap="none">
                <a:solidFill>
                  <a:srgbClr val="9450A0"/>
                </a:solidFill>
              </a:defRPr>
            </a:lvl1pPr>
            <a:lvl2pPr marL="403433" indent="0">
              <a:buNone/>
              <a:defRPr sz="1588"/>
            </a:lvl2pPr>
            <a:lvl3pPr marL="806867" indent="0">
              <a:buNone/>
              <a:defRPr sz="1412"/>
            </a:lvl3pPr>
            <a:lvl4pPr marL="1210300" indent="0">
              <a:buNone/>
              <a:defRPr sz="1235"/>
            </a:lvl4pPr>
            <a:lvl5pPr marL="1613733" indent="0">
              <a:buNone/>
              <a:defRPr sz="1235"/>
            </a:lvl5pPr>
            <a:lvl6pPr marL="2017166" indent="0">
              <a:buNone/>
              <a:defRPr sz="1235"/>
            </a:lvl6pPr>
            <a:lvl7pPr marL="2420600" indent="0">
              <a:buNone/>
              <a:defRPr sz="1235"/>
            </a:lvl7pPr>
            <a:lvl8pPr marL="2824033" indent="0">
              <a:buNone/>
              <a:defRPr sz="1235"/>
            </a:lvl8pPr>
            <a:lvl9pPr marL="3227466" indent="0">
              <a:buNone/>
              <a:defRPr sz="123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9882910" y="201712"/>
            <a:ext cx="1754909" cy="108619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US" sz="706" b="0" dirty="0">
                <a:solidFill>
                  <a:schemeClr val="bg1">
                    <a:lumMod val="75000"/>
                  </a:schemeClr>
                </a:solidFill>
                <a:latin typeface="Arial"/>
                <a:ea typeface="ＭＳ Ｐゴシック" charset="0"/>
                <a:cs typeface="Arial"/>
              </a:rPr>
              <a:t>Confidential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0" y="201712"/>
            <a:ext cx="5283200" cy="769753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 bwMode="auto">
          <a:xfrm>
            <a:off x="-9864" y="2687830"/>
            <a:ext cx="12192000" cy="190052"/>
          </a:xfrm>
          <a:prstGeom prst="rect">
            <a:avLst/>
          </a:prstGeom>
          <a:solidFill>
            <a:srgbClr val="945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539847"/>
            <a:ext cx="2413541" cy="1810156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4182640" y="1060206"/>
            <a:ext cx="2412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9450A0"/>
                </a:solidFill>
              </a:rPr>
              <a:t>Inclusion</a:t>
            </a:r>
          </a:p>
        </p:txBody>
      </p:sp>
    </p:spTree>
    <p:extLst>
      <p:ext uri="{BB962C8B-B14F-4D97-AF65-F5344CB8AC3E}">
        <p14:creationId xmlns:p14="http://schemas.microsoft.com/office/powerpoint/2010/main" val="3083306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8" b="2841"/>
          <a:stretch/>
        </p:blipFill>
        <p:spPr>
          <a:xfrm>
            <a:off x="76108" y="38321"/>
            <a:ext cx="12047913" cy="67773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6"/>
          <a:stretch/>
        </p:blipFill>
        <p:spPr>
          <a:xfrm>
            <a:off x="161046" y="1"/>
            <a:ext cx="6394405" cy="4646131"/>
          </a:xfrm>
          <a:prstGeom prst="rect">
            <a:avLst/>
          </a:prstGeom>
        </p:spPr>
      </p:pic>
      <p:pic>
        <p:nvPicPr>
          <p:cNvPr id="5" name="DraftTitle" descr="F:\Shetty\draft stamp garamond.wmf" hidden="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258" y="918884"/>
            <a:ext cx="23860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meTitle" hidden="1"/>
          <p:cNvSpPr>
            <a:spLocks noChangeArrowheads="1"/>
          </p:cNvSpPr>
          <p:nvPr/>
        </p:nvSpPr>
        <p:spPr bwMode="gray">
          <a:xfrm>
            <a:off x="8497455" y="6355136"/>
            <a:ext cx="3140364" cy="30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fld id="{4972BB23-F6F4-3749-A4F6-62B4C38A1044}" type="datetime9">
              <a:rPr lang="en-US" sz="794">
                <a:solidFill>
                  <a:srgbClr val="8F8F8F"/>
                </a:solidFill>
              </a:rPr>
              <a:pPr algn="r"/>
              <a:t>11/7/2024 9:49:28 AM</a:t>
            </a:fld>
            <a:endParaRPr lang="en-US" sz="794" dirty="0">
              <a:solidFill>
                <a:srgbClr val="8F8F8F"/>
              </a:solidFill>
            </a:endParaRPr>
          </a:p>
        </p:txBody>
      </p:sp>
      <p:pic>
        <p:nvPicPr>
          <p:cNvPr id="7" name="DraftTitle" descr="F:\Shetty\draft stamp garamond.wmf" hidden="1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258" y="918884"/>
            <a:ext cx="23860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email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6"/>
          <a:stretch/>
        </p:blipFill>
        <p:spPr>
          <a:xfrm>
            <a:off x="161046" y="1"/>
            <a:ext cx="6394405" cy="4646131"/>
          </a:xfrm>
          <a:prstGeom prst="rect">
            <a:avLst/>
          </a:prstGeom>
        </p:spPr>
      </p:pic>
      <p:sp>
        <p:nvSpPr>
          <p:cNvPr id="16" name="Round Same Side Corner Rectangle 15"/>
          <p:cNvSpPr/>
          <p:nvPr userDrawn="1"/>
        </p:nvSpPr>
        <p:spPr>
          <a:xfrm rot="10800000">
            <a:off x="580463" y="4423468"/>
            <a:ext cx="5552901" cy="14853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671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 dirty="0"/>
          </a:p>
        </p:txBody>
      </p:sp>
      <p:sp>
        <p:nvSpPr>
          <p:cNvPr id="18" name="Title 12"/>
          <p:cNvSpPr>
            <a:spLocks noGrp="1"/>
          </p:cNvSpPr>
          <p:nvPr>
            <p:ph type="title" hasCustomPrompt="1"/>
          </p:nvPr>
        </p:nvSpPr>
        <p:spPr>
          <a:xfrm>
            <a:off x="831273" y="3563472"/>
            <a:ext cx="5080000" cy="672353"/>
          </a:xfrm>
        </p:spPr>
        <p:txBody>
          <a:bodyPr anchor="t"/>
          <a:lstStyle>
            <a:lvl1pPr>
              <a:defRPr sz="1059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0038" y="2689412"/>
            <a:ext cx="5081236" cy="80682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588" b="0" cap="none">
                <a:solidFill>
                  <a:srgbClr val="46712B"/>
                </a:solidFill>
              </a:defRPr>
            </a:lvl1pPr>
            <a:lvl2pPr marL="403433" indent="0">
              <a:buNone/>
              <a:defRPr sz="1588"/>
            </a:lvl2pPr>
            <a:lvl3pPr marL="806867" indent="0">
              <a:buNone/>
              <a:defRPr sz="1412"/>
            </a:lvl3pPr>
            <a:lvl4pPr marL="1210300" indent="0">
              <a:buNone/>
              <a:defRPr sz="1235"/>
            </a:lvl4pPr>
            <a:lvl5pPr marL="1613733" indent="0">
              <a:buNone/>
              <a:defRPr sz="1235"/>
            </a:lvl5pPr>
            <a:lvl6pPr marL="2017166" indent="0">
              <a:buNone/>
              <a:defRPr sz="1235"/>
            </a:lvl6pPr>
            <a:lvl7pPr marL="2420600" indent="0">
              <a:buNone/>
              <a:defRPr sz="1235"/>
            </a:lvl7pPr>
            <a:lvl8pPr marL="2824033" indent="0">
              <a:buNone/>
              <a:defRPr sz="1235"/>
            </a:lvl8pPr>
            <a:lvl9pPr marL="3227466" indent="0">
              <a:buNone/>
              <a:defRPr sz="123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882910" y="201712"/>
            <a:ext cx="1754909" cy="108619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US" sz="706" b="0" dirty="0">
                <a:solidFill>
                  <a:schemeClr val="bg1">
                    <a:lumMod val="85000"/>
                  </a:schemeClr>
                </a:solidFill>
                <a:latin typeface="Arial"/>
                <a:ea typeface="ＭＳ Ｐゴシック" charset="0"/>
                <a:cs typeface="Arial"/>
              </a:rPr>
              <a:t>Confidential</a:t>
            </a:r>
          </a:p>
        </p:txBody>
      </p:sp>
      <p:pic>
        <p:nvPicPr>
          <p:cNvPr id="20" name="Picture 19" descr="nfp-logo-artwork-rgb-white-900px.png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83" y="6115724"/>
            <a:ext cx="1939636" cy="36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74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03"/>
          <a:stretch/>
        </p:blipFill>
        <p:spPr>
          <a:xfrm>
            <a:off x="67732" y="49306"/>
            <a:ext cx="12058999" cy="2674304"/>
          </a:xfrm>
          <a:prstGeom prst="rect">
            <a:avLst/>
          </a:prstGeom>
          <a:ln w="3175" cmpd="sng">
            <a:solidFill>
              <a:srgbClr val="46712B"/>
            </a:solidFill>
          </a:ln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6"/>
          <a:stretch/>
        </p:blipFill>
        <p:spPr>
          <a:xfrm>
            <a:off x="161046" y="1"/>
            <a:ext cx="6394405" cy="46461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83" y="6118413"/>
            <a:ext cx="1939636" cy="348279"/>
          </a:xfrm>
          <a:prstGeom prst="rect">
            <a:avLst/>
          </a:prstGeom>
        </p:spPr>
      </p:pic>
      <p:pic>
        <p:nvPicPr>
          <p:cNvPr id="5" name="DraftTitle" descr="F:\Shetty\draft stamp garamond.wmf" hidden="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258" y="918884"/>
            <a:ext cx="23860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meTitle" hidden="1"/>
          <p:cNvSpPr>
            <a:spLocks noChangeArrowheads="1"/>
          </p:cNvSpPr>
          <p:nvPr/>
        </p:nvSpPr>
        <p:spPr bwMode="gray">
          <a:xfrm>
            <a:off x="8497455" y="6355136"/>
            <a:ext cx="3140364" cy="30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fld id="{4972BB23-F6F4-3749-A4F6-62B4C38A1044}" type="datetime9">
              <a:rPr lang="en-US" sz="794">
                <a:solidFill>
                  <a:srgbClr val="8F8F8F"/>
                </a:solidFill>
              </a:rPr>
              <a:pPr algn="r"/>
              <a:t>11/7/2024 9:49:28 AM</a:t>
            </a:fld>
            <a:endParaRPr lang="en-US" sz="794" dirty="0">
              <a:solidFill>
                <a:srgbClr val="8F8F8F"/>
              </a:solidFill>
            </a:endParaRPr>
          </a:p>
        </p:txBody>
      </p:sp>
      <p:pic>
        <p:nvPicPr>
          <p:cNvPr id="7" name="DraftTitle" descr="F:\Shetty\draft stamp garamond.wmf" hidden="1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258" y="918884"/>
            <a:ext cx="23860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email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6"/>
          <a:stretch/>
        </p:blipFill>
        <p:spPr>
          <a:xfrm>
            <a:off x="161046" y="1"/>
            <a:ext cx="6394405" cy="4646131"/>
          </a:xfrm>
          <a:prstGeom prst="rect">
            <a:avLst/>
          </a:prstGeom>
        </p:spPr>
      </p:pic>
      <p:sp>
        <p:nvSpPr>
          <p:cNvPr id="16" name="Round Same Side Corner Rectangle 15"/>
          <p:cNvSpPr/>
          <p:nvPr userDrawn="1"/>
        </p:nvSpPr>
        <p:spPr>
          <a:xfrm rot="10800000">
            <a:off x="580463" y="4423468"/>
            <a:ext cx="5552901" cy="14853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671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 dirty="0"/>
          </a:p>
        </p:txBody>
      </p:sp>
      <p:sp>
        <p:nvSpPr>
          <p:cNvPr id="18" name="Title 12"/>
          <p:cNvSpPr>
            <a:spLocks noGrp="1"/>
          </p:cNvSpPr>
          <p:nvPr>
            <p:ph type="title" hasCustomPrompt="1"/>
          </p:nvPr>
        </p:nvSpPr>
        <p:spPr>
          <a:xfrm>
            <a:off x="831273" y="3563472"/>
            <a:ext cx="5080000" cy="672353"/>
          </a:xfrm>
        </p:spPr>
        <p:txBody>
          <a:bodyPr anchor="t"/>
          <a:lstStyle>
            <a:lvl1pPr>
              <a:defRPr sz="1059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0038" y="2689412"/>
            <a:ext cx="5081236" cy="80682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588" b="0" cap="none">
                <a:solidFill>
                  <a:srgbClr val="46712B"/>
                </a:solidFill>
              </a:defRPr>
            </a:lvl1pPr>
            <a:lvl2pPr marL="403433" indent="0">
              <a:buNone/>
              <a:defRPr sz="1588"/>
            </a:lvl2pPr>
            <a:lvl3pPr marL="806867" indent="0">
              <a:buNone/>
              <a:defRPr sz="1412"/>
            </a:lvl3pPr>
            <a:lvl4pPr marL="1210300" indent="0">
              <a:buNone/>
              <a:defRPr sz="1235"/>
            </a:lvl4pPr>
            <a:lvl5pPr marL="1613733" indent="0">
              <a:buNone/>
              <a:defRPr sz="1235"/>
            </a:lvl5pPr>
            <a:lvl6pPr marL="2017166" indent="0">
              <a:buNone/>
              <a:defRPr sz="1235"/>
            </a:lvl6pPr>
            <a:lvl7pPr marL="2420600" indent="0">
              <a:buNone/>
              <a:defRPr sz="1235"/>
            </a:lvl7pPr>
            <a:lvl8pPr marL="2824033" indent="0">
              <a:buNone/>
              <a:defRPr sz="1235"/>
            </a:lvl8pPr>
            <a:lvl9pPr marL="3227466" indent="0">
              <a:buNone/>
              <a:defRPr sz="123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882910" y="201712"/>
            <a:ext cx="1754909" cy="108619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US" sz="706" b="0" dirty="0">
                <a:solidFill>
                  <a:schemeClr val="bg1">
                    <a:lumMod val="85000"/>
                  </a:schemeClr>
                </a:solidFill>
                <a:latin typeface="Arial"/>
                <a:ea typeface="ＭＳ Ｐゴシック" charset="0"/>
                <a:cs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7792037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4183" y="403412"/>
            <a:ext cx="11083636" cy="309562"/>
          </a:xfrm>
        </p:spPr>
        <p:txBody>
          <a:bodyPr/>
          <a:lstStyle>
            <a:lvl1pPr>
              <a:defRPr lang="en-US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95D2401-91C3-5949-AE84-3909CAD912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554183" y="1008530"/>
            <a:ext cx="11083636" cy="5091056"/>
          </a:xfrm>
          <a:prstGeom prst="rect">
            <a:avLst/>
          </a:prstGeom>
        </p:spPr>
        <p:txBody>
          <a:bodyPr/>
          <a:lstStyle>
            <a:lvl1pPr>
              <a:spcBef>
                <a:spcPts val="779"/>
              </a:spcBef>
              <a:defRPr sz="1059"/>
            </a:lvl1pPr>
            <a:lvl2pPr marL="402033" indent="-200316">
              <a:spcBef>
                <a:spcPts val="779"/>
              </a:spcBef>
              <a:buClr>
                <a:schemeClr val="accent2"/>
              </a:buClr>
              <a:tabLst/>
              <a:defRPr sz="1059"/>
            </a:lvl2pPr>
            <a:lvl3pPr>
              <a:defRPr sz="1059"/>
            </a:lvl3pPr>
            <a:lvl4pPr>
              <a:spcBef>
                <a:spcPts val="779"/>
              </a:spcBef>
              <a:defRPr sz="1059"/>
            </a:lvl4pPr>
            <a:lvl5pPr>
              <a:spcBef>
                <a:spcPts val="779"/>
              </a:spcBef>
              <a:defRPr sz="1235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54183" y="6118413"/>
            <a:ext cx="11083636" cy="268941"/>
          </a:xfrm>
        </p:spPr>
        <p:txBody>
          <a:bodyPr anchor="b"/>
          <a:lstStyle>
            <a:lvl1pPr marL="0" indent="0" algn="just">
              <a:buNone/>
              <a:defRPr sz="706" i="1" baseline="0">
                <a:solidFill>
                  <a:srgbClr val="AAB4C1"/>
                </a:solidFill>
              </a:defRPr>
            </a:lvl1pPr>
          </a:lstStyle>
          <a:p>
            <a:pPr lvl="0"/>
            <a:r>
              <a:rPr lang="en-US" dirty="0"/>
              <a:t>Click to add footer and/or source text.</a:t>
            </a:r>
          </a:p>
        </p:txBody>
      </p:sp>
    </p:spTree>
    <p:extLst>
      <p:ext uri="{BB962C8B-B14F-4D97-AF65-F5344CB8AC3E}">
        <p14:creationId xmlns:p14="http://schemas.microsoft.com/office/powerpoint/2010/main" val="857512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4183" y="403412"/>
            <a:ext cx="11083636" cy="309562"/>
          </a:xfrm>
        </p:spPr>
        <p:txBody>
          <a:bodyPr/>
          <a:lstStyle>
            <a:lvl1pPr>
              <a:defRPr lang="en-US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95D2401-91C3-5949-AE84-3909CAD912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554183" y="1008530"/>
            <a:ext cx="11083636" cy="5091056"/>
          </a:xfrm>
          <a:prstGeom prst="rect">
            <a:avLst/>
          </a:prstGeom>
        </p:spPr>
        <p:txBody>
          <a:bodyPr/>
          <a:lstStyle>
            <a:lvl1pPr>
              <a:spcBef>
                <a:spcPts val="779"/>
              </a:spcBef>
              <a:defRPr sz="1059"/>
            </a:lvl1pPr>
            <a:lvl2pPr marL="402033" indent="-200316">
              <a:spcBef>
                <a:spcPts val="779"/>
              </a:spcBef>
              <a:buClr>
                <a:schemeClr val="accent2"/>
              </a:buClr>
              <a:tabLst/>
              <a:defRPr sz="1059"/>
            </a:lvl2pPr>
            <a:lvl3pPr>
              <a:defRPr sz="1059"/>
            </a:lvl3pPr>
            <a:lvl4pPr>
              <a:spcBef>
                <a:spcPts val="779"/>
              </a:spcBef>
              <a:defRPr sz="1059"/>
            </a:lvl4pPr>
            <a:lvl5pPr>
              <a:spcBef>
                <a:spcPts val="779"/>
              </a:spcBef>
              <a:defRPr sz="1235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54183" y="6118413"/>
            <a:ext cx="11083636" cy="268941"/>
          </a:xfrm>
        </p:spPr>
        <p:txBody>
          <a:bodyPr anchor="b"/>
          <a:lstStyle>
            <a:lvl1pPr marL="0" indent="0" algn="just">
              <a:buNone/>
              <a:defRPr sz="706" i="1" baseline="0">
                <a:solidFill>
                  <a:srgbClr val="AAB4C1"/>
                </a:solidFill>
              </a:defRPr>
            </a:lvl1pPr>
          </a:lstStyle>
          <a:p>
            <a:pPr lvl="0"/>
            <a:r>
              <a:rPr lang="en-US" dirty="0"/>
              <a:t>Click to add footer and/or source text.</a:t>
            </a:r>
          </a:p>
        </p:txBody>
      </p:sp>
    </p:spTree>
    <p:extLst>
      <p:ext uri="{BB962C8B-B14F-4D97-AF65-F5344CB8AC3E}">
        <p14:creationId xmlns:p14="http://schemas.microsoft.com/office/powerpoint/2010/main" val="3886613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gn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 bwMode="auto">
          <a:xfrm>
            <a:off x="6091036" y="268045"/>
            <a:ext cx="65" cy="190052"/>
          </a:xfrm>
          <a:prstGeom prst="rect">
            <a:avLst/>
          </a:prstGeom>
          <a:solidFill>
            <a:srgbClr val="ECECE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10274302" y="6405564"/>
            <a:ext cx="1308100" cy="452436"/>
          </a:xfrm>
        </p:spPr>
        <p:txBody>
          <a:bodyPr lIns="0" tIns="0" rIns="0" bIns="0"/>
          <a:lstStyle>
            <a:lvl1pPr>
              <a:defRPr sz="971">
                <a:solidFill>
                  <a:srgbClr val="2E3640"/>
                </a:solidFill>
              </a:defRPr>
            </a:lvl1pPr>
          </a:lstStyle>
          <a:p>
            <a:fld id="{5C582A27-141D-134C-93A4-2F5A73DCF9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title"/>
          </p:nvPr>
        </p:nvSpPr>
        <p:spPr bwMode="gray">
          <a:xfrm>
            <a:off x="554183" y="228321"/>
            <a:ext cx="7019636" cy="3095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85963" bIns="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idx="1" hasCustomPrompt="1"/>
          </p:nvPr>
        </p:nvSpPr>
        <p:spPr bwMode="auto">
          <a:xfrm>
            <a:off x="554183" y="1000125"/>
            <a:ext cx="11083636" cy="484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00316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4F9237"/>
              </a:buClr>
              <a:buSzPct val="110000"/>
              <a:buFont typeface="Arial"/>
              <a:buChar char="•"/>
              <a:tabLst/>
              <a:defRPr/>
            </a:lvl1pPr>
            <a:lvl2pPr marL="402033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AAC3"/>
              </a:buClr>
              <a:buSzPct val="110000"/>
              <a:buFont typeface="Arial"/>
              <a:buChar char="•"/>
              <a:tabLst/>
              <a:defRPr/>
            </a:lvl2pPr>
            <a:lvl3pPr marL="603750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74BC"/>
              </a:buClr>
              <a:buSzPct val="110000"/>
              <a:buFont typeface="Arial"/>
              <a:buChar char="•"/>
              <a:tabLst/>
              <a:defRPr/>
            </a:lvl3pPr>
            <a:lvl4pPr marL="815271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F6D03A"/>
              </a:buClr>
              <a:buSzPct val="110000"/>
              <a:buFont typeface="Arial"/>
              <a:buChar char="•"/>
              <a:tabLst/>
              <a:defRPr/>
            </a:lvl4pPr>
          </a:lstStyle>
          <a:p>
            <a:pPr marL="200316" marR="0" lvl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4F9237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First level</a:t>
            </a:r>
          </a:p>
          <a:p>
            <a:pPr marL="402033" marR="0" lvl="1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AAC3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Second level</a:t>
            </a:r>
          </a:p>
          <a:p>
            <a:pPr marL="603750" marR="0" lvl="2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74BC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Third level</a:t>
            </a:r>
          </a:p>
          <a:p>
            <a:pPr marL="815271" marR="0" lvl="3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F6D03A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Fourth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54183" y="6118413"/>
            <a:ext cx="11083636" cy="268941"/>
          </a:xfrm>
        </p:spPr>
        <p:txBody>
          <a:bodyPr anchor="b"/>
          <a:lstStyle>
            <a:lvl1pPr marL="0" indent="0" algn="just">
              <a:buNone/>
              <a:defRPr sz="706" i="1" baseline="0">
                <a:solidFill>
                  <a:srgbClr val="AAB4C1"/>
                </a:solidFill>
              </a:defRPr>
            </a:lvl1pPr>
          </a:lstStyle>
          <a:p>
            <a:pPr lvl="0"/>
            <a:r>
              <a:rPr lang="en-US" dirty="0"/>
              <a:t>Click to add footer and/or source text.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0" y="658975"/>
            <a:ext cx="12192000" cy="190052"/>
          </a:xfrm>
          <a:prstGeom prst="rect">
            <a:avLst/>
          </a:prstGeom>
          <a:solidFill>
            <a:srgbClr val="47AA4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email">
            <a:duotone>
              <a:prstClr val="black"/>
              <a:srgbClr val="3C465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911" y="225003"/>
            <a:ext cx="2150707" cy="31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14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cogn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6091036" y="268045"/>
            <a:ext cx="65" cy="190052"/>
          </a:xfrm>
          <a:prstGeom prst="rect">
            <a:avLst/>
          </a:prstGeom>
          <a:solidFill>
            <a:srgbClr val="ECECE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10274302" y="6405564"/>
            <a:ext cx="1308100" cy="452436"/>
          </a:xfrm>
        </p:spPr>
        <p:txBody>
          <a:bodyPr lIns="0" tIns="0" rIns="0" bIns="0"/>
          <a:lstStyle>
            <a:lvl1pPr>
              <a:defRPr sz="971">
                <a:solidFill>
                  <a:srgbClr val="2E3640"/>
                </a:solidFill>
              </a:defRPr>
            </a:lvl1pPr>
          </a:lstStyle>
          <a:p>
            <a:fld id="{5C582A27-141D-134C-93A4-2F5A73DCF9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title"/>
          </p:nvPr>
        </p:nvSpPr>
        <p:spPr bwMode="gray">
          <a:xfrm>
            <a:off x="554183" y="228321"/>
            <a:ext cx="7019636" cy="3095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85963" bIns="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idx="1" hasCustomPrompt="1"/>
          </p:nvPr>
        </p:nvSpPr>
        <p:spPr bwMode="auto">
          <a:xfrm>
            <a:off x="554183" y="1000125"/>
            <a:ext cx="11083636" cy="484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00316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4F9237"/>
              </a:buClr>
              <a:buSzPct val="110000"/>
              <a:buFont typeface="Arial"/>
              <a:buChar char="•"/>
              <a:tabLst/>
              <a:defRPr/>
            </a:lvl1pPr>
            <a:lvl2pPr marL="402033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AAC3"/>
              </a:buClr>
              <a:buSzPct val="110000"/>
              <a:buFont typeface="Arial"/>
              <a:buChar char="•"/>
              <a:tabLst/>
              <a:defRPr/>
            </a:lvl2pPr>
            <a:lvl3pPr marL="603750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74BC"/>
              </a:buClr>
              <a:buSzPct val="110000"/>
              <a:buFont typeface="Arial"/>
              <a:buChar char="•"/>
              <a:tabLst/>
              <a:defRPr/>
            </a:lvl3pPr>
            <a:lvl4pPr marL="815271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F6D03A"/>
              </a:buClr>
              <a:buSzPct val="110000"/>
              <a:buFont typeface="Arial"/>
              <a:buChar char="•"/>
              <a:tabLst/>
              <a:defRPr/>
            </a:lvl4pPr>
          </a:lstStyle>
          <a:p>
            <a:pPr marL="200316" marR="0" lvl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4F9237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First level</a:t>
            </a:r>
          </a:p>
          <a:p>
            <a:pPr marL="402033" marR="0" lvl="1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AAC3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Second level</a:t>
            </a:r>
          </a:p>
          <a:p>
            <a:pPr marL="603750" marR="0" lvl="2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74BC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Third level</a:t>
            </a:r>
          </a:p>
          <a:p>
            <a:pPr marL="815271" marR="0" lvl="3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F6D03A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Fourth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54183" y="6118413"/>
            <a:ext cx="11083636" cy="268941"/>
          </a:xfrm>
        </p:spPr>
        <p:txBody>
          <a:bodyPr anchor="b"/>
          <a:lstStyle>
            <a:lvl1pPr marL="0" indent="0" algn="just">
              <a:buNone/>
              <a:defRPr sz="706" i="1" baseline="0">
                <a:solidFill>
                  <a:srgbClr val="AAB4C1"/>
                </a:solidFill>
              </a:defRPr>
            </a:lvl1pPr>
          </a:lstStyle>
          <a:p>
            <a:pPr lvl="0"/>
            <a:r>
              <a:rPr lang="en-US" dirty="0"/>
              <a:t>Click to add footer and/or source text.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9584125" y="253393"/>
            <a:ext cx="1314784" cy="228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82" b="1" dirty="0" err="1">
                <a:solidFill>
                  <a:srgbClr val="1DBCEE"/>
                </a:solidFill>
                <a:latin typeface="+mn-lt"/>
              </a:rPr>
              <a:t>people</a:t>
            </a:r>
            <a:r>
              <a:rPr lang="en-US" sz="882" dirty="0" err="1">
                <a:solidFill>
                  <a:srgbClr val="1DBCEE"/>
                </a:solidFill>
                <a:latin typeface="+mn-lt"/>
              </a:rPr>
              <a:t>first:recognition</a:t>
            </a:r>
            <a:endParaRPr lang="en-US" sz="882" dirty="0">
              <a:solidFill>
                <a:srgbClr val="1DBCEE"/>
              </a:solidFill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351" y="67236"/>
            <a:ext cx="882279" cy="645459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auto">
          <a:xfrm>
            <a:off x="0" y="658975"/>
            <a:ext cx="12192000" cy="190052"/>
          </a:xfrm>
          <a:prstGeom prst="rect">
            <a:avLst/>
          </a:prstGeom>
          <a:solidFill>
            <a:srgbClr val="1DBCE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1300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uni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auto">
          <a:xfrm>
            <a:off x="6091036" y="268045"/>
            <a:ext cx="65" cy="190052"/>
          </a:xfrm>
          <a:prstGeom prst="rect">
            <a:avLst/>
          </a:prstGeom>
          <a:solidFill>
            <a:srgbClr val="ECECE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351" y="62472"/>
            <a:ext cx="886691" cy="645459"/>
          </a:xfrm>
          <a:prstGeom prst="rect">
            <a:avLst/>
          </a:prstGeom>
        </p:spPr>
      </p:pic>
      <p:sp>
        <p:nvSpPr>
          <p:cNvPr id="8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10274302" y="6405564"/>
            <a:ext cx="1308100" cy="452436"/>
          </a:xfrm>
        </p:spPr>
        <p:txBody>
          <a:bodyPr lIns="0" tIns="0" rIns="0" bIns="0"/>
          <a:lstStyle>
            <a:lvl1pPr>
              <a:defRPr sz="971">
                <a:solidFill>
                  <a:srgbClr val="2E3640"/>
                </a:solidFill>
              </a:defRPr>
            </a:lvl1pPr>
          </a:lstStyle>
          <a:p>
            <a:fld id="{5C582A27-141D-134C-93A4-2F5A73DCF9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title"/>
          </p:nvPr>
        </p:nvSpPr>
        <p:spPr bwMode="gray">
          <a:xfrm>
            <a:off x="554183" y="253394"/>
            <a:ext cx="7019636" cy="3095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85963" bIns="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idx="1" hasCustomPrompt="1"/>
          </p:nvPr>
        </p:nvSpPr>
        <p:spPr bwMode="auto">
          <a:xfrm>
            <a:off x="554183" y="1008530"/>
            <a:ext cx="11083636" cy="484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00316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4F9237"/>
              </a:buClr>
              <a:buSzPct val="110000"/>
              <a:buFont typeface="Arial"/>
              <a:buChar char="•"/>
              <a:tabLst/>
              <a:defRPr/>
            </a:lvl1pPr>
            <a:lvl2pPr marL="402033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AAC3"/>
              </a:buClr>
              <a:buSzPct val="110000"/>
              <a:buFont typeface="Arial"/>
              <a:buChar char="•"/>
              <a:tabLst/>
              <a:defRPr/>
            </a:lvl2pPr>
            <a:lvl3pPr marL="603750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74BC"/>
              </a:buClr>
              <a:buSzPct val="110000"/>
              <a:buFont typeface="Arial"/>
              <a:buChar char="•"/>
              <a:tabLst/>
              <a:defRPr/>
            </a:lvl3pPr>
            <a:lvl4pPr marL="815271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F6D03A"/>
              </a:buClr>
              <a:buSzPct val="110000"/>
              <a:buFont typeface="Arial"/>
              <a:buChar char="•"/>
              <a:tabLst/>
              <a:defRPr/>
            </a:lvl4pPr>
          </a:lstStyle>
          <a:p>
            <a:pPr marL="200316" marR="0" lvl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4F9237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First level</a:t>
            </a:r>
          </a:p>
          <a:p>
            <a:pPr marL="402033" marR="0" lvl="1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AAC3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Second level</a:t>
            </a:r>
          </a:p>
          <a:p>
            <a:pPr marL="603750" marR="0" lvl="2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74BC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Third level</a:t>
            </a:r>
          </a:p>
          <a:p>
            <a:pPr marL="815271" marR="0" lvl="3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F6D03A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Fourth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54183" y="6118413"/>
            <a:ext cx="11083636" cy="268941"/>
          </a:xfrm>
        </p:spPr>
        <p:txBody>
          <a:bodyPr anchor="b"/>
          <a:lstStyle>
            <a:lvl1pPr marL="0" indent="0" algn="just">
              <a:buNone/>
              <a:defRPr sz="706" i="1" baseline="0">
                <a:solidFill>
                  <a:srgbClr val="AAB4C1"/>
                </a:solidFill>
              </a:defRPr>
            </a:lvl1pPr>
          </a:lstStyle>
          <a:p>
            <a:pPr lvl="0"/>
            <a:r>
              <a:rPr lang="en-US" dirty="0"/>
              <a:t>Click to add footer and/or source text.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9588935" y="253393"/>
            <a:ext cx="1309974" cy="228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82" b="1" dirty="0" err="1">
                <a:solidFill>
                  <a:srgbClr val="F99D1B"/>
                </a:solidFill>
                <a:latin typeface="+mn-lt"/>
              </a:rPr>
              <a:t>people</a:t>
            </a:r>
            <a:r>
              <a:rPr lang="en-US" sz="882" dirty="0" err="1">
                <a:solidFill>
                  <a:srgbClr val="F99D1B"/>
                </a:solidFill>
                <a:latin typeface="+mn-lt"/>
              </a:rPr>
              <a:t>first:community</a:t>
            </a:r>
            <a:endParaRPr lang="en-US" sz="882" dirty="0">
              <a:solidFill>
                <a:srgbClr val="F99D1B"/>
              </a:solidFill>
              <a:latin typeface="+mn-lt"/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0" y="658975"/>
            <a:ext cx="12192000" cy="190052"/>
          </a:xfrm>
          <a:prstGeom prst="rect">
            <a:avLst/>
          </a:prstGeom>
          <a:solidFill>
            <a:srgbClr val="F99D1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9999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l-Be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auto">
          <a:xfrm>
            <a:off x="6091036" y="268045"/>
            <a:ext cx="65" cy="190052"/>
          </a:xfrm>
          <a:prstGeom prst="rect">
            <a:avLst/>
          </a:prstGeom>
          <a:solidFill>
            <a:srgbClr val="ECECE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351" y="67236"/>
            <a:ext cx="886691" cy="645459"/>
          </a:xfrm>
          <a:prstGeom prst="rect">
            <a:avLst/>
          </a:prstGeom>
        </p:spPr>
      </p:pic>
      <p:sp>
        <p:nvSpPr>
          <p:cNvPr id="8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10274302" y="6405564"/>
            <a:ext cx="1308100" cy="452436"/>
          </a:xfrm>
        </p:spPr>
        <p:txBody>
          <a:bodyPr lIns="0" tIns="0" rIns="0" bIns="0"/>
          <a:lstStyle>
            <a:lvl1pPr>
              <a:defRPr sz="971">
                <a:solidFill>
                  <a:srgbClr val="2E3640"/>
                </a:solidFill>
              </a:defRPr>
            </a:lvl1pPr>
          </a:lstStyle>
          <a:p>
            <a:fld id="{5C582A27-141D-134C-93A4-2F5A73DCF9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title"/>
          </p:nvPr>
        </p:nvSpPr>
        <p:spPr bwMode="gray">
          <a:xfrm>
            <a:off x="554183" y="268942"/>
            <a:ext cx="7019636" cy="3095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85963" bIns="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idx="1" hasCustomPrompt="1"/>
          </p:nvPr>
        </p:nvSpPr>
        <p:spPr bwMode="auto">
          <a:xfrm>
            <a:off x="554183" y="1008530"/>
            <a:ext cx="11083636" cy="484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00316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4F9237"/>
              </a:buClr>
              <a:buSzPct val="110000"/>
              <a:buFont typeface="Arial"/>
              <a:buChar char="•"/>
              <a:tabLst/>
              <a:defRPr/>
            </a:lvl1pPr>
            <a:lvl2pPr marL="402033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AAC3"/>
              </a:buClr>
              <a:buSzPct val="110000"/>
              <a:buFont typeface="Arial"/>
              <a:buChar char="•"/>
              <a:tabLst/>
              <a:defRPr/>
            </a:lvl2pPr>
            <a:lvl3pPr marL="603750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74BC"/>
              </a:buClr>
              <a:buSzPct val="110000"/>
              <a:buFont typeface="Arial"/>
              <a:buChar char="•"/>
              <a:tabLst/>
              <a:defRPr/>
            </a:lvl3pPr>
            <a:lvl4pPr marL="815271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F6D03A"/>
              </a:buClr>
              <a:buSzPct val="110000"/>
              <a:buFont typeface="Arial"/>
              <a:buChar char="•"/>
              <a:tabLst/>
              <a:defRPr/>
            </a:lvl4pPr>
          </a:lstStyle>
          <a:p>
            <a:pPr marL="200316" marR="0" lvl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4F9237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First level</a:t>
            </a:r>
          </a:p>
          <a:p>
            <a:pPr marL="402033" marR="0" lvl="1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AAC3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Second level</a:t>
            </a:r>
          </a:p>
          <a:p>
            <a:pPr marL="603750" marR="0" lvl="2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74BC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Third level</a:t>
            </a:r>
          </a:p>
          <a:p>
            <a:pPr marL="815271" marR="0" lvl="3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F6D03A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Fourth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54183" y="6118413"/>
            <a:ext cx="11083636" cy="268941"/>
          </a:xfrm>
        </p:spPr>
        <p:txBody>
          <a:bodyPr anchor="b"/>
          <a:lstStyle>
            <a:lvl1pPr marL="0" indent="0" algn="just">
              <a:buNone/>
              <a:defRPr sz="706" i="1" baseline="0">
                <a:solidFill>
                  <a:srgbClr val="AAB4C1"/>
                </a:solidFill>
              </a:defRPr>
            </a:lvl1pPr>
          </a:lstStyle>
          <a:p>
            <a:pPr lvl="0"/>
            <a:r>
              <a:rPr lang="en-US" dirty="0"/>
              <a:t>Click to add footer and/or source text.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9595348" y="253393"/>
            <a:ext cx="1303562" cy="228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82" b="1" dirty="0" err="1">
                <a:solidFill>
                  <a:srgbClr val="FFD903"/>
                </a:solidFill>
                <a:latin typeface="+mn-lt"/>
              </a:rPr>
              <a:t>people</a:t>
            </a:r>
            <a:r>
              <a:rPr lang="en-US" sz="882" dirty="0" err="1">
                <a:solidFill>
                  <a:srgbClr val="FFD903"/>
                </a:solidFill>
                <a:latin typeface="+mn-lt"/>
              </a:rPr>
              <a:t>first</a:t>
            </a:r>
            <a:r>
              <a:rPr lang="en-US" sz="882" dirty="0">
                <a:solidFill>
                  <a:srgbClr val="FFD903"/>
                </a:solidFill>
                <a:latin typeface="+mn-lt"/>
              </a:rPr>
              <a:t>:</a:t>
            </a:r>
            <a:r>
              <a:rPr lang="en-US" sz="882" baseline="0" dirty="0">
                <a:solidFill>
                  <a:srgbClr val="FFD903"/>
                </a:solidFill>
                <a:latin typeface="+mn-lt"/>
              </a:rPr>
              <a:t> well-being</a:t>
            </a:r>
            <a:endParaRPr lang="en-US" sz="882" dirty="0">
              <a:solidFill>
                <a:srgbClr val="FFD903"/>
              </a:solidFill>
              <a:latin typeface="+mn-lt"/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0" y="658975"/>
            <a:ext cx="12192000" cy="190052"/>
          </a:xfrm>
          <a:prstGeom prst="rect">
            <a:avLst/>
          </a:prstGeom>
          <a:solidFill>
            <a:srgbClr val="FFD90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255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85C4E7B-7FA4-3B45-F9A6-1F65A1908995}"/>
              </a:ext>
            </a:extLst>
          </p:cNvPr>
          <p:cNvSpPr/>
          <p:nvPr userDrawn="1"/>
        </p:nvSpPr>
        <p:spPr>
          <a:xfrm>
            <a:off x="0" y="0"/>
            <a:ext cx="8994098" cy="6858000"/>
          </a:xfrm>
          <a:prstGeom prst="rect">
            <a:avLst/>
          </a:prstGeom>
          <a:solidFill>
            <a:srgbClr val="202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43F675-808E-2675-AE87-F5829C2E9C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3" t="1991" r="25459" b="-1991"/>
          <a:stretch/>
        </p:blipFill>
        <p:spPr>
          <a:xfrm>
            <a:off x="8610600" y="0"/>
            <a:ext cx="5270340" cy="70004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91CCD-96A9-499C-9BD9-FF29A5171600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8B1A3-E0C5-405F-82AB-517F61CD82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3826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 bwMode="auto">
          <a:xfrm>
            <a:off x="6091036" y="268045"/>
            <a:ext cx="65" cy="190052"/>
          </a:xfrm>
          <a:prstGeom prst="rect">
            <a:avLst/>
          </a:prstGeom>
          <a:solidFill>
            <a:srgbClr val="ECECE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554" y="67237"/>
            <a:ext cx="887735" cy="646219"/>
          </a:xfrm>
          <a:prstGeom prst="rect">
            <a:avLst/>
          </a:prstGeom>
        </p:spPr>
      </p:pic>
      <p:sp>
        <p:nvSpPr>
          <p:cNvPr id="8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10274302" y="6405564"/>
            <a:ext cx="1308100" cy="452436"/>
          </a:xfrm>
        </p:spPr>
        <p:txBody>
          <a:bodyPr lIns="0" tIns="0" rIns="0" bIns="0"/>
          <a:lstStyle>
            <a:lvl1pPr>
              <a:defRPr sz="971">
                <a:solidFill>
                  <a:srgbClr val="2E3640"/>
                </a:solidFill>
              </a:defRPr>
            </a:lvl1pPr>
          </a:lstStyle>
          <a:p>
            <a:fld id="{5C582A27-141D-134C-93A4-2F5A73DCF9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title"/>
          </p:nvPr>
        </p:nvSpPr>
        <p:spPr bwMode="gray">
          <a:xfrm>
            <a:off x="554183" y="268942"/>
            <a:ext cx="7019636" cy="3095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85963" bIns="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idx="1" hasCustomPrompt="1"/>
          </p:nvPr>
        </p:nvSpPr>
        <p:spPr bwMode="auto">
          <a:xfrm>
            <a:off x="554183" y="1008530"/>
            <a:ext cx="11083636" cy="484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00316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4F9237"/>
              </a:buClr>
              <a:buSzPct val="110000"/>
              <a:buFont typeface="Arial"/>
              <a:buChar char="•"/>
              <a:tabLst/>
              <a:defRPr/>
            </a:lvl1pPr>
            <a:lvl2pPr marL="402033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AAC3"/>
              </a:buClr>
              <a:buSzPct val="110000"/>
              <a:buFont typeface="Arial"/>
              <a:buChar char="•"/>
              <a:tabLst/>
              <a:defRPr/>
            </a:lvl2pPr>
            <a:lvl3pPr marL="603750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74BC"/>
              </a:buClr>
              <a:buSzPct val="110000"/>
              <a:buFont typeface="Arial"/>
              <a:buChar char="•"/>
              <a:tabLst/>
              <a:defRPr/>
            </a:lvl3pPr>
            <a:lvl4pPr marL="815271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F6D03A"/>
              </a:buClr>
              <a:buSzPct val="110000"/>
              <a:buFont typeface="Arial"/>
              <a:buChar char="•"/>
              <a:tabLst/>
              <a:defRPr/>
            </a:lvl4pPr>
          </a:lstStyle>
          <a:p>
            <a:pPr marL="200316" marR="0" lvl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4F9237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First level</a:t>
            </a:r>
          </a:p>
          <a:p>
            <a:pPr marL="402033" marR="0" lvl="1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AAC3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Second level</a:t>
            </a:r>
          </a:p>
          <a:p>
            <a:pPr marL="603750" marR="0" lvl="2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74BC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Third level</a:t>
            </a:r>
          </a:p>
          <a:p>
            <a:pPr marL="815271" marR="0" lvl="3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F6D03A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Fourth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54183" y="6118413"/>
            <a:ext cx="11083636" cy="268941"/>
          </a:xfrm>
        </p:spPr>
        <p:txBody>
          <a:bodyPr anchor="b"/>
          <a:lstStyle>
            <a:lvl1pPr marL="0" indent="0" algn="just">
              <a:buNone/>
              <a:defRPr sz="706" i="1" baseline="0">
                <a:solidFill>
                  <a:srgbClr val="AAB4C1"/>
                </a:solidFill>
              </a:defRPr>
            </a:lvl1pPr>
          </a:lstStyle>
          <a:p>
            <a:pPr lvl="0"/>
            <a:r>
              <a:rPr lang="en-US" dirty="0"/>
              <a:t>Click to add footer and/or source text.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9771677" y="253393"/>
            <a:ext cx="1127232" cy="228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82" b="1" dirty="0" err="1">
                <a:solidFill>
                  <a:srgbClr val="47AA42"/>
                </a:solidFill>
                <a:latin typeface="+mn-lt"/>
              </a:rPr>
              <a:t>people</a:t>
            </a:r>
            <a:r>
              <a:rPr lang="en-US" sz="882" dirty="0" err="1">
                <a:solidFill>
                  <a:srgbClr val="47AA42"/>
                </a:solidFill>
                <a:latin typeface="+mn-lt"/>
              </a:rPr>
              <a:t>first:finance</a:t>
            </a:r>
            <a:endParaRPr lang="en-US" sz="882" dirty="0">
              <a:solidFill>
                <a:srgbClr val="47AA42"/>
              </a:solidFill>
              <a:latin typeface="+mn-lt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0" y="658975"/>
            <a:ext cx="12192000" cy="190052"/>
          </a:xfrm>
          <a:prstGeom prst="rect">
            <a:avLst/>
          </a:prstGeom>
          <a:solidFill>
            <a:srgbClr val="47AA4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5096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auto">
          <a:xfrm>
            <a:off x="6091036" y="268045"/>
            <a:ext cx="65" cy="190052"/>
          </a:xfrm>
          <a:prstGeom prst="rect">
            <a:avLst/>
          </a:prstGeom>
          <a:solidFill>
            <a:srgbClr val="ECECE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813" y="67237"/>
            <a:ext cx="887735" cy="646219"/>
          </a:xfrm>
          <a:prstGeom prst="rect">
            <a:avLst/>
          </a:prstGeom>
        </p:spPr>
      </p:pic>
      <p:sp>
        <p:nvSpPr>
          <p:cNvPr id="8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10274302" y="6405564"/>
            <a:ext cx="1308100" cy="452436"/>
          </a:xfrm>
        </p:spPr>
        <p:txBody>
          <a:bodyPr lIns="0" tIns="0" rIns="0" bIns="0"/>
          <a:lstStyle>
            <a:lvl1pPr>
              <a:defRPr sz="971">
                <a:solidFill>
                  <a:srgbClr val="2E3640"/>
                </a:solidFill>
              </a:defRPr>
            </a:lvl1pPr>
          </a:lstStyle>
          <a:p>
            <a:fld id="{5C582A27-141D-134C-93A4-2F5A73DCF9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title"/>
          </p:nvPr>
        </p:nvSpPr>
        <p:spPr bwMode="gray">
          <a:xfrm>
            <a:off x="554183" y="268942"/>
            <a:ext cx="7019636" cy="3095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85963" bIns="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idx="1" hasCustomPrompt="1"/>
          </p:nvPr>
        </p:nvSpPr>
        <p:spPr bwMode="auto">
          <a:xfrm>
            <a:off x="554183" y="1008530"/>
            <a:ext cx="11083636" cy="484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00316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4F9237"/>
              </a:buClr>
              <a:buSzPct val="110000"/>
              <a:buFont typeface="Arial"/>
              <a:buChar char="•"/>
              <a:tabLst/>
              <a:defRPr/>
            </a:lvl1pPr>
            <a:lvl2pPr marL="402033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AAC3"/>
              </a:buClr>
              <a:buSzPct val="110000"/>
              <a:buFont typeface="Arial"/>
              <a:buChar char="•"/>
              <a:tabLst/>
              <a:defRPr/>
            </a:lvl2pPr>
            <a:lvl3pPr marL="603750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74BC"/>
              </a:buClr>
              <a:buSzPct val="110000"/>
              <a:buFont typeface="Arial"/>
              <a:buChar char="•"/>
              <a:tabLst/>
              <a:defRPr/>
            </a:lvl3pPr>
            <a:lvl4pPr marL="815271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F6D03A"/>
              </a:buClr>
              <a:buSzPct val="110000"/>
              <a:buFont typeface="Arial"/>
              <a:buChar char="•"/>
              <a:tabLst/>
              <a:defRPr/>
            </a:lvl4pPr>
          </a:lstStyle>
          <a:p>
            <a:pPr marL="200316" marR="0" lvl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4F9237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First level</a:t>
            </a:r>
          </a:p>
          <a:p>
            <a:pPr marL="402033" marR="0" lvl="1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AAC3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Second level</a:t>
            </a:r>
          </a:p>
          <a:p>
            <a:pPr marL="603750" marR="0" lvl="2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74BC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Third level</a:t>
            </a:r>
          </a:p>
          <a:p>
            <a:pPr marL="815271" marR="0" lvl="3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F6D03A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Fourth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54183" y="6118413"/>
            <a:ext cx="11083636" cy="268941"/>
          </a:xfrm>
        </p:spPr>
        <p:txBody>
          <a:bodyPr anchor="b"/>
          <a:lstStyle>
            <a:lvl1pPr marL="0" indent="0" algn="just">
              <a:buNone/>
              <a:defRPr sz="706" i="1" baseline="0">
                <a:solidFill>
                  <a:srgbClr val="AAB4C1"/>
                </a:solidFill>
              </a:defRPr>
            </a:lvl1pPr>
          </a:lstStyle>
          <a:p>
            <a:pPr lvl="0"/>
            <a:r>
              <a:rPr lang="en-US" dirty="0"/>
              <a:t>Click to add footer and/or source text.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9027675" y="253393"/>
            <a:ext cx="1409360" cy="228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2" b="1" dirty="0" err="1">
                <a:solidFill>
                  <a:srgbClr val="0F447A"/>
                </a:solidFill>
                <a:latin typeface="+mn-lt"/>
              </a:rPr>
              <a:t>people</a:t>
            </a:r>
            <a:r>
              <a:rPr lang="en-US" sz="882" dirty="0" err="1">
                <a:solidFill>
                  <a:srgbClr val="0F447A"/>
                </a:solidFill>
                <a:latin typeface="+mn-lt"/>
              </a:rPr>
              <a:t>first:development</a:t>
            </a:r>
            <a:endParaRPr lang="en-US" sz="882" dirty="0">
              <a:solidFill>
                <a:srgbClr val="0F447A"/>
              </a:solidFill>
              <a:latin typeface="+mn-lt"/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0" y="658975"/>
            <a:ext cx="12192000" cy="190052"/>
          </a:xfrm>
          <a:prstGeom prst="rect">
            <a:avLst/>
          </a:prstGeom>
          <a:solidFill>
            <a:srgbClr val="0F447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3327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velop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auto">
          <a:xfrm>
            <a:off x="6091036" y="268045"/>
            <a:ext cx="65" cy="190052"/>
          </a:xfrm>
          <a:prstGeom prst="rect">
            <a:avLst/>
          </a:prstGeom>
          <a:solidFill>
            <a:srgbClr val="ECECE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169" y="67237"/>
            <a:ext cx="887020" cy="646219"/>
          </a:xfrm>
          <a:prstGeom prst="rect">
            <a:avLst/>
          </a:prstGeom>
        </p:spPr>
      </p:pic>
      <p:sp>
        <p:nvSpPr>
          <p:cNvPr id="8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10274302" y="6405564"/>
            <a:ext cx="1308100" cy="452436"/>
          </a:xfrm>
        </p:spPr>
        <p:txBody>
          <a:bodyPr lIns="0" tIns="0" rIns="0" bIns="0"/>
          <a:lstStyle>
            <a:lvl1pPr>
              <a:defRPr sz="971">
                <a:solidFill>
                  <a:srgbClr val="2E3640"/>
                </a:solidFill>
              </a:defRPr>
            </a:lvl1pPr>
          </a:lstStyle>
          <a:p>
            <a:fld id="{5C582A27-141D-134C-93A4-2F5A73DCF9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title"/>
          </p:nvPr>
        </p:nvSpPr>
        <p:spPr bwMode="gray">
          <a:xfrm>
            <a:off x="554183" y="268942"/>
            <a:ext cx="7019636" cy="3095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85963" bIns="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idx="1" hasCustomPrompt="1"/>
          </p:nvPr>
        </p:nvSpPr>
        <p:spPr bwMode="auto">
          <a:xfrm>
            <a:off x="554183" y="1008530"/>
            <a:ext cx="11083636" cy="484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00316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4F9237"/>
              </a:buClr>
              <a:buSzPct val="110000"/>
              <a:buFont typeface="Arial"/>
              <a:buChar char="•"/>
              <a:tabLst/>
              <a:defRPr/>
            </a:lvl1pPr>
            <a:lvl2pPr marL="402033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AAC3"/>
              </a:buClr>
              <a:buSzPct val="110000"/>
              <a:buFont typeface="Arial"/>
              <a:buChar char="•"/>
              <a:tabLst/>
              <a:defRPr/>
            </a:lvl2pPr>
            <a:lvl3pPr marL="603750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74BC"/>
              </a:buClr>
              <a:buSzPct val="110000"/>
              <a:buFont typeface="Arial"/>
              <a:buChar char="•"/>
              <a:tabLst/>
              <a:defRPr/>
            </a:lvl3pPr>
            <a:lvl4pPr marL="815271" marR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F6D03A"/>
              </a:buClr>
              <a:buSzPct val="110000"/>
              <a:buFont typeface="Arial"/>
              <a:buChar char="•"/>
              <a:tabLst/>
              <a:defRPr/>
            </a:lvl4pPr>
          </a:lstStyle>
          <a:p>
            <a:pPr marL="200316" marR="0" lvl="0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4F9237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First level</a:t>
            </a:r>
          </a:p>
          <a:p>
            <a:pPr marL="402033" marR="0" lvl="1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AAC3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Second level</a:t>
            </a:r>
          </a:p>
          <a:p>
            <a:pPr marL="603750" marR="0" lvl="2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0074BC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Third level</a:t>
            </a:r>
          </a:p>
          <a:p>
            <a:pPr marL="815271" marR="0" lvl="3" indent="-200316" algn="l" defTabSz="942746" rtl="0" eaLnBrk="1" fontAlgn="base" latinLnBrk="0" hangingPunct="1">
              <a:lnSpc>
                <a:spcPct val="100000"/>
              </a:lnSpc>
              <a:spcBef>
                <a:spcPts val="779"/>
              </a:spcBef>
              <a:spcAft>
                <a:spcPct val="0"/>
              </a:spcAft>
              <a:buClr>
                <a:srgbClr val="F6D03A"/>
              </a:buClr>
              <a:buSzPct val="110000"/>
              <a:buFont typeface="Arial"/>
              <a:buChar char="•"/>
              <a:tabLst/>
              <a:defRPr/>
            </a:pPr>
            <a:r>
              <a:rPr kumimoji="0" lang="en-US" sz="1059" b="0" i="0" u="none" strike="noStrike" kern="0" cap="none" spc="0" normalizeH="0" baseline="0" noProof="0" dirty="0">
                <a:ln>
                  <a:noFill/>
                </a:ln>
                <a:solidFill>
                  <a:srgbClr val="3C4652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/>
              </a:rPr>
              <a:t>Fourth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54183" y="6118413"/>
            <a:ext cx="11083636" cy="268941"/>
          </a:xfrm>
        </p:spPr>
        <p:txBody>
          <a:bodyPr anchor="b"/>
          <a:lstStyle>
            <a:lvl1pPr marL="0" indent="0" algn="just">
              <a:buNone/>
              <a:defRPr sz="706" i="1" baseline="0">
                <a:solidFill>
                  <a:srgbClr val="AAB4C1"/>
                </a:solidFill>
              </a:defRPr>
            </a:lvl1pPr>
          </a:lstStyle>
          <a:p>
            <a:pPr lvl="0"/>
            <a:r>
              <a:rPr lang="en-US" dirty="0"/>
              <a:t>Click to add footer and/or source text.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9372338" y="253393"/>
            <a:ext cx="1202573" cy="228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2" b="1" dirty="0" err="1">
                <a:solidFill>
                  <a:srgbClr val="9450A0"/>
                </a:solidFill>
                <a:latin typeface="+mn-lt"/>
              </a:rPr>
              <a:t>people</a:t>
            </a:r>
            <a:r>
              <a:rPr lang="en-US" sz="882" dirty="0" err="1">
                <a:solidFill>
                  <a:srgbClr val="9450A0"/>
                </a:solidFill>
                <a:latin typeface="+mn-lt"/>
              </a:rPr>
              <a:t>first:inclusion</a:t>
            </a:r>
            <a:endParaRPr lang="en-US" sz="882" dirty="0">
              <a:solidFill>
                <a:srgbClr val="9450A0"/>
              </a:solidFill>
              <a:latin typeface="+mn-lt"/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0" y="658975"/>
            <a:ext cx="12192000" cy="190052"/>
          </a:xfrm>
          <a:prstGeom prst="rect">
            <a:avLst/>
          </a:prstGeom>
          <a:solidFill>
            <a:srgbClr val="945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3435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6117060" y="3338009"/>
            <a:ext cx="65" cy="1900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6"/>
          <a:stretch/>
        </p:blipFill>
        <p:spPr>
          <a:xfrm>
            <a:off x="161046" y="1"/>
            <a:ext cx="6394405" cy="4646131"/>
          </a:xfrm>
          <a:prstGeom prst="rect">
            <a:avLst/>
          </a:prstGeom>
        </p:spPr>
      </p:pic>
      <p:sp>
        <p:nvSpPr>
          <p:cNvPr id="9" name="Title 16"/>
          <p:cNvSpPr>
            <a:spLocks noGrp="1"/>
          </p:cNvSpPr>
          <p:nvPr>
            <p:ph type="title" hasCustomPrompt="1"/>
          </p:nvPr>
        </p:nvSpPr>
        <p:spPr>
          <a:xfrm>
            <a:off x="953819" y="3496235"/>
            <a:ext cx="4957455" cy="537882"/>
          </a:xfrm>
        </p:spPr>
        <p:txBody>
          <a:bodyPr/>
          <a:lstStyle>
            <a:lvl1pPr algn="l">
              <a:defRPr>
                <a:solidFill>
                  <a:srgbClr val="46712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ound Same Side Corner Rectangle 22"/>
          <p:cNvSpPr/>
          <p:nvPr userDrawn="1"/>
        </p:nvSpPr>
        <p:spPr>
          <a:xfrm rot="10800000">
            <a:off x="580463" y="4423468"/>
            <a:ext cx="5552901" cy="14853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671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83" y="6118413"/>
            <a:ext cx="1939636" cy="34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664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 userDrawn="1"/>
        </p:nvSpPr>
        <p:spPr bwMode="auto">
          <a:xfrm>
            <a:off x="6117060" y="3338009"/>
            <a:ext cx="65" cy="1900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sp>
        <p:nvSpPr>
          <p:cNvPr id="60" name="Rectangle 59"/>
          <p:cNvSpPr/>
          <p:nvPr userDrawn="1"/>
        </p:nvSpPr>
        <p:spPr bwMode="auto">
          <a:xfrm>
            <a:off x="6117060" y="3338009"/>
            <a:ext cx="65" cy="1900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pic>
        <p:nvPicPr>
          <p:cNvPr id="116" name="Picture 11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6"/>
          <a:stretch/>
        </p:blipFill>
        <p:spPr>
          <a:xfrm>
            <a:off x="161046" y="1"/>
            <a:ext cx="6394405" cy="4646131"/>
          </a:xfrm>
          <a:prstGeom prst="rect">
            <a:avLst/>
          </a:prstGeom>
        </p:spPr>
      </p:pic>
      <p:sp>
        <p:nvSpPr>
          <p:cNvPr id="118" name="Round Same Side Corner Rectangle 117"/>
          <p:cNvSpPr/>
          <p:nvPr userDrawn="1"/>
        </p:nvSpPr>
        <p:spPr>
          <a:xfrm rot="10800000">
            <a:off x="580463" y="4423468"/>
            <a:ext cx="5552901" cy="14853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 dirty="0"/>
          </a:p>
        </p:txBody>
      </p:sp>
      <p:pic>
        <p:nvPicPr>
          <p:cNvPr id="119" name="Picture 11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83" y="6118413"/>
            <a:ext cx="1939636" cy="348279"/>
          </a:xfrm>
          <a:prstGeom prst="rect">
            <a:avLst/>
          </a:prstGeom>
        </p:spPr>
      </p:pic>
      <p:sp>
        <p:nvSpPr>
          <p:cNvPr id="8" name="Title 16"/>
          <p:cNvSpPr>
            <a:spLocks noGrp="1"/>
          </p:cNvSpPr>
          <p:nvPr>
            <p:ph type="title" hasCustomPrompt="1"/>
          </p:nvPr>
        </p:nvSpPr>
        <p:spPr>
          <a:xfrm>
            <a:off x="953819" y="3496235"/>
            <a:ext cx="4957455" cy="537882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8991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6117060" y="3338009"/>
            <a:ext cx="65" cy="1900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6"/>
          <a:stretch/>
        </p:blipFill>
        <p:spPr>
          <a:xfrm>
            <a:off x="161046" y="1"/>
            <a:ext cx="6394405" cy="4646131"/>
          </a:xfrm>
          <a:prstGeom prst="rect">
            <a:avLst/>
          </a:prstGeom>
        </p:spPr>
      </p:pic>
      <p:sp>
        <p:nvSpPr>
          <p:cNvPr id="15" name="Round Same Side Corner Rectangle 14"/>
          <p:cNvSpPr/>
          <p:nvPr userDrawn="1"/>
        </p:nvSpPr>
        <p:spPr>
          <a:xfrm rot="10800000">
            <a:off x="580463" y="4423468"/>
            <a:ext cx="5552901" cy="14853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83" y="6118413"/>
            <a:ext cx="1939636" cy="348279"/>
          </a:xfrm>
          <a:prstGeom prst="rect">
            <a:avLst/>
          </a:prstGeom>
        </p:spPr>
      </p:pic>
      <p:sp>
        <p:nvSpPr>
          <p:cNvPr id="7" name="Title 16"/>
          <p:cNvSpPr>
            <a:spLocks noGrp="1"/>
          </p:cNvSpPr>
          <p:nvPr>
            <p:ph type="title" hasCustomPrompt="1"/>
          </p:nvPr>
        </p:nvSpPr>
        <p:spPr>
          <a:xfrm>
            <a:off x="953819" y="3496235"/>
            <a:ext cx="4957455" cy="537882"/>
          </a:xfrm>
        </p:spPr>
        <p:txBody>
          <a:bodyPr/>
          <a:lstStyle>
            <a:lvl1pPr algn="l"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4830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6117060" y="3338009"/>
            <a:ext cx="65" cy="1900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6"/>
          <a:stretch/>
        </p:blipFill>
        <p:spPr>
          <a:xfrm>
            <a:off x="161046" y="1"/>
            <a:ext cx="6394405" cy="4646131"/>
          </a:xfrm>
          <a:prstGeom prst="rect">
            <a:avLst/>
          </a:prstGeom>
        </p:spPr>
      </p:pic>
      <p:sp>
        <p:nvSpPr>
          <p:cNvPr id="15" name="Round Same Side Corner Rectangle 14"/>
          <p:cNvSpPr/>
          <p:nvPr userDrawn="1"/>
        </p:nvSpPr>
        <p:spPr>
          <a:xfrm rot="10800000">
            <a:off x="580463" y="4423468"/>
            <a:ext cx="5552901" cy="14853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83" y="6118413"/>
            <a:ext cx="1939636" cy="34827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auto">
          <a:xfrm>
            <a:off x="5884921" y="1888416"/>
            <a:ext cx="65" cy="1900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sp>
        <p:nvSpPr>
          <p:cNvPr id="8" name="Title 16"/>
          <p:cNvSpPr>
            <a:spLocks noGrp="1"/>
          </p:cNvSpPr>
          <p:nvPr>
            <p:ph type="title" hasCustomPrompt="1"/>
          </p:nvPr>
        </p:nvSpPr>
        <p:spPr>
          <a:xfrm>
            <a:off x="953819" y="3496235"/>
            <a:ext cx="4957455" cy="537882"/>
          </a:xfrm>
        </p:spPr>
        <p:txBody>
          <a:bodyPr/>
          <a:lstStyle>
            <a:lvl1pPr algn="l"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46026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 bwMode="auto">
          <a:xfrm>
            <a:off x="6117060" y="3338009"/>
            <a:ext cx="65" cy="1900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6"/>
          <a:stretch/>
        </p:blipFill>
        <p:spPr>
          <a:xfrm>
            <a:off x="161046" y="1"/>
            <a:ext cx="6394405" cy="4646131"/>
          </a:xfrm>
          <a:prstGeom prst="rect">
            <a:avLst/>
          </a:prstGeom>
        </p:spPr>
      </p:pic>
      <p:sp>
        <p:nvSpPr>
          <p:cNvPr id="20" name="Round Same Side Corner Rectangle 19"/>
          <p:cNvSpPr/>
          <p:nvPr userDrawn="1"/>
        </p:nvSpPr>
        <p:spPr>
          <a:xfrm rot="10800000">
            <a:off x="580463" y="4423468"/>
            <a:ext cx="5552901" cy="14853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83" y="6118413"/>
            <a:ext cx="1939636" cy="348279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 rot="2700000">
            <a:off x="1243298" y="669579"/>
            <a:ext cx="1880339" cy="2512065"/>
            <a:chOff x="735833" y="1146134"/>
            <a:chExt cx="2131052" cy="2072453"/>
          </a:xfrm>
        </p:grpSpPr>
        <p:sp>
          <p:nvSpPr>
            <p:cNvPr id="4" name="Rectangle 3"/>
            <p:cNvSpPr/>
            <p:nvPr userDrawn="1"/>
          </p:nvSpPr>
          <p:spPr bwMode="auto">
            <a:xfrm>
              <a:off x="1801323" y="1146134"/>
              <a:ext cx="74" cy="15679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806867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35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charset="0"/>
              </a:endParaRPr>
            </a:p>
          </p:txBody>
        </p:sp>
        <p:sp>
          <p:nvSpPr>
            <p:cNvPr id="116" name="Rectangle 115"/>
            <p:cNvSpPr/>
            <p:nvPr userDrawn="1"/>
          </p:nvSpPr>
          <p:spPr bwMode="auto">
            <a:xfrm>
              <a:off x="1801322" y="3061794"/>
              <a:ext cx="74" cy="15679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806867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35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charset="0"/>
              </a:endParaRPr>
            </a:p>
          </p:txBody>
        </p:sp>
        <p:sp>
          <p:nvSpPr>
            <p:cNvPr id="118" name="Rectangle 117"/>
            <p:cNvSpPr/>
            <p:nvPr userDrawn="1"/>
          </p:nvSpPr>
          <p:spPr bwMode="auto">
            <a:xfrm rot="16200000">
              <a:off x="843502" y="2074664"/>
              <a:ext cx="54" cy="21539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806867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35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charset="0"/>
              </a:endParaRPr>
            </a:p>
          </p:txBody>
        </p:sp>
        <p:sp>
          <p:nvSpPr>
            <p:cNvPr id="119" name="Rectangle 118"/>
            <p:cNvSpPr/>
            <p:nvPr userDrawn="1"/>
          </p:nvSpPr>
          <p:spPr bwMode="auto">
            <a:xfrm rot="16200000">
              <a:off x="2759162" y="2074664"/>
              <a:ext cx="54" cy="21539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806867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35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charset="0"/>
              </a:endParaRPr>
            </a:p>
          </p:txBody>
        </p:sp>
      </p:grpSp>
      <p:sp>
        <p:nvSpPr>
          <p:cNvPr id="14" name="Rectangle 13"/>
          <p:cNvSpPr/>
          <p:nvPr userDrawn="1"/>
        </p:nvSpPr>
        <p:spPr bwMode="auto">
          <a:xfrm>
            <a:off x="5884921" y="1888416"/>
            <a:ext cx="65" cy="1900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sp>
        <p:nvSpPr>
          <p:cNvPr id="13" name="Title 16"/>
          <p:cNvSpPr>
            <a:spLocks noGrp="1"/>
          </p:cNvSpPr>
          <p:nvPr>
            <p:ph type="title" hasCustomPrompt="1"/>
          </p:nvPr>
        </p:nvSpPr>
        <p:spPr>
          <a:xfrm>
            <a:off x="953819" y="3496235"/>
            <a:ext cx="4957455" cy="537882"/>
          </a:xfrm>
        </p:spPr>
        <p:txBody>
          <a:bodyPr/>
          <a:lstStyle>
            <a:lvl1pPr algn="l"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39291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 bwMode="auto">
          <a:xfrm>
            <a:off x="6117060" y="3338009"/>
            <a:ext cx="65" cy="1900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6"/>
          <a:stretch/>
        </p:blipFill>
        <p:spPr>
          <a:xfrm>
            <a:off x="161046" y="1"/>
            <a:ext cx="6394405" cy="4646131"/>
          </a:xfrm>
          <a:prstGeom prst="rect">
            <a:avLst/>
          </a:prstGeom>
        </p:spPr>
      </p:pic>
      <p:sp>
        <p:nvSpPr>
          <p:cNvPr id="18" name="Round Same Side Corner Rectangle 17"/>
          <p:cNvSpPr/>
          <p:nvPr userDrawn="1"/>
        </p:nvSpPr>
        <p:spPr>
          <a:xfrm rot="10800000">
            <a:off x="580463" y="4423468"/>
            <a:ext cx="5552901" cy="14853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83" y="6118413"/>
            <a:ext cx="1939636" cy="34827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auto">
          <a:xfrm>
            <a:off x="5884921" y="1888416"/>
            <a:ext cx="65" cy="1900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  <p:sp>
        <p:nvSpPr>
          <p:cNvPr id="8" name="Title 16"/>
          <p:cNvSpPr>
            <a:spLocks noGrp="1"/>
          </p:cNvSpPr>
          <p:nvPr>
            <p:ph type="title" hasCustomPrompt="1"/>
          </p:nvPr>
        </p:nvSpPr>
        <p:spPr>
          <a:xfrm>
            <a:off x="953819" y="3496235"/>
            <a:ext cx="4957455" cy="537882"/>
          </a:xfrm>
        </p:spPr>
        <p:txBody>
          <a:bodyPr/>
          <a:lstStyle>
            <a:lvl1pPr algn="l"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67518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6100901" y="3331812"/>
            <a:ext cx="65" cy="190052"/>
          </a:xfrm>
          <a:prstGeom prst="rect">
            <a:avLst/>
          </a:prstGeom>
          <a:solidFill>
            <a:srgbClr val="47AA4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0686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3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445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A475895-3501-B66F-1E29-1C591040103D}"/>
              </a:ext>
            </a:extLst>
          </p:cNvPr>
          <p:cNvSpPr/>
          <p:nvPr userDrawn="1"/>
        </p:nvSpPr>
        <p:spPr>
          <a:xfrm>
            <a:off x="0" y="6204569"/>
            <a:ext cx="12191998" cy="653431"/>
          </a:xfrm>
          <a:prstGeom prst="rect">
            <a:avLst/>
          </a:prstGeom>
          <a:solidFill>
            <a:srgbClr val="A5A5A5">
              <a:alpha val="2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91CCD-96A9-499C-9BD9-FF29A5171600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82634C-9EDC-7DC9-3E80-A7CBA410BF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30" b="32030"/>
          <a:stretch/>
        </p:blipFill>
        <p:spPr>
          <a:xfrm>
            <a:off x="0" y="0"/>
            <a:ext cx="12192000" cy="309154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7E8A398-9200-FAF6-29A3-62A0867B82E8}"/>
              </a:ext>
            </a:extLst>
          </p:cNvPr>
          <p:cNvSpPr/>
          <p:nvPr userDrawn="1"/>
        </p:nvSpPr>
        <p:spPr>
          <a:xfrm>
            <a:off x="0" y="0"/>
            <a:ext cx="12192000" cy="3091543"/>
          </a:xfrm>
          <a:prstGeom prst="rect">
            <a:avLst/>
          </a:prstGeom>
          <a:solidFill>
            <a:srgbClr val="202B3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B9D5624-64DC-6045-E639-0E2127298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58B1A3-E0C5-405F-82AB-517F61CD82FE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BD36B2-2240-75DD-6805-0402AA776087}"/>
              </a:ext>
            </a:extLst>
          </p:cNvPr>
          <p:cNvCxnSpPr/>
          <p:nvPr userDrawn="1"/>
        </p:nvCxnSpPr>
        <p:spPr>
          <a:xfrm>
            <a:off x="10659292" y="6220750"/>
            <a:ext cx="0" cy="63725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708ED6C8-7425-E69E-9F0A-038F95EA45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60" y="6348721"/>
            <a:ext cx="1538745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12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91CCD-96A9-499C-9BD9-FF29A5171600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8B1A3-E0C5-405F-82AB-517F61CD82F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A90928-4B25-5ED4-427E-577A8D26B357}"/>
              </a:ext>
            </a:extLst>
          </p:cNvPr>
          <p:cNvSpPr/>
          <p:nvPr userDrawn="1"/>
        </p:nvSpPr>
        <p:spPr>
          <a:xfrm>
            <a:off x="0" y="6204569"/>
            <a:ext cx="12191998" cy="653431"/>
          </a:xfrm>
          <a:prstGeom prst="rect">
            <a:avLst/>
          </a:prstGeom>
          <a:solidFill>
            <a:srgbClr val="A5A5A5">
              <a:alpha val="2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126898-36FB-9F82-53E3-F0BA49E8F450}"/>
              </a:ext>
            </a:extLst>
          </p:cNvPr>
          <p:cNvCxnSpPr/>
          <p:nvPr userDrawn="1"/>
        </p:nvCxnSpPr>
        <p:spPr>
          <a:xfrm>
            <a:off x="10659292" y="6220750"/>
            <a:ext cx="0" cy="63725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EB2F0494-F652-D414-5C12-DA0392903919}"/>
              </a:ext>
            </a:extLst>
          </p:cNvPr>
          <p:cNvSpPr/>
          <p:nvPr userDrawn="1"/>
        </p:nvSpPr>
        <p:spPr>
          <a:xfrm rot="2720118">
            <a:off x="11516435" y="-90165"/>
            <a:ext cx="1028759" cy="522269"/>
          </a:xfrm>
          <a:prstGeom prst="triangl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B41A19C0-0ACB-9C6C-80E0-2BF80EB875A2}"/>
              </a:ext>
            </a:extLst>
          </p:cNvPr>
          <p:cNvSpPr/>
          <p:nvPr userDrawn="1"/>
        </p:nvSpPr>
        <p:spPr>
          <a:xfrm rot="18875541">
            <a:off x="-1375807" y="-316369"/>
            <a:ext cx="4084347" cy="2073496"/>
          </a:xfrm>
          <a:prstGeom prst="triangle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1BFD7E21-8407-A8BC-AEDF-3EBEDA4BB3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60" y="6348721"/>
            <a:ext cx="1538745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14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91CCD-96A9-499C-9BD9-FF29A5171600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8B1A3-E0C5-405F-82AB-517F61CD82F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C9D936-B907-92CA-2FB5-5E8FCC27B5E8}"/>
              </a:ext>
            </a:extLst>
          </p:cNvPr>
          <p:cNvSpPr/>
          <p:nvPr userDrawn="1"/>
        </p:nvSpPr>
        <p:spPr>
          <a:xfrm>
            <a:off x="0" y="6204569"/>
            <a:ext cx="12191998" cy="653431"/>
          </a:xfrm>
          <a:prstGeom prst="rect">
            <a:avLst/>
          </a:prstGeom>
          <a:solidFill>
            <a:srgbClr val="A5A5A5">
              <a:alpha val="2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84343D1B-4CB1-7276-266A-3EA77249A0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60" y="6348721"/>
            <a:ext cx="1538745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77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91CCD-96A9-499C-9BD9-FF29A5171600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15A8F3-8B19-9195-03B4-A14FD30A81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4" r="28844"/>
          <a:stretch/>
        </p:blipFill>
        <p:spPr>
          <a:xfrm>
            <a:off x="6315892" y="0"/>
            <a:ext cx="41148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66098AA-38B2-E713-59D4-B2D9B7213F1A}"/>
              </a:ext>
            </a:extLst>
          </p:cNvPr>
          <p:cNvSpPr/>
          <p:nvPr userDrawn="1"/>
        </p:nvSpPr>
        <p:spPr>
          <a:xfrm>
            <a:off x="6307880" y="0"/>
            <a:ext cx="4114800" cy="6857999"/>
          </a:xfrm>
          <a:prstGeom prst="rect">
            <a:avLst/>
          </a:prstGeom>
          <a:solidFill>
            <a:srgbClr val="202B3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F94BA8-9E0A-93E7-583F-C052A83D4279}"/>
              </a:ext>
            </a:extLst>
          </p:cNvPr>
          <p:cNvCxnSpPr/>
          <p:nvPr userDrawn="1"/>
        </p:nvCxnSpPr>
        <p:spPr>
          <a:xfrm>
            <a:off x="11094720" y="6204569"/>
            <a:ext cx="0" cy="6372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5882E95-C0BA-6734-5C95-E96BFC90E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58B1A3-E0C5-405F-82AB-517F61CD82F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CA202A-DCAF-B763-180A-79BFAC3951AF}"/>
              </a:ext>
            </a:extLst>
          </p:cNvPr>
          <p:cNvSpPr/>
          <p:nvPr userDrawn="1"/>
        </p:nvSpPr>
        <p:spPr>
          <a:xfrm>
            <a:off x="0" y="6204569"/>
            <a:ext cx="12191998" cy="653431"/>
          </a:xfrm>
          <a:prstGeom prst="rect">
            <a:avLst/>
          </a:prstGeom>
          <a:solidFill>
            <a:srgbClr val="A5A5A5">
              <a:alpha val="2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5E2D594-8C98-D29F-44C7-EA3326BAAEC9}"/>
              </a:ext>
            </a:extLst>
          </p:cNvPr>
          <p:cNvCxnSpPr/>
          <p:nvPr userDrawn="1"/>
        </p:nvCxnSpPr>
        <p:spPr>
          <a:xfrm>
            <a:off x="10659292" y="6220750"/>
            <a:ext cx="0" cy="63725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D8CFEC5F-7D59-308E-CD08-2EBDD61F8C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60" y="6348721"/>
            <a:ext cx="1538745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95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91CCD-96A9-499C-9BD9-FF29A5171600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8B1A3-E0C5-405F-82AB-517F61CD82F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E2DDF4-BC57-3541-0259-AFCF598E932A}"/>
              </a:ext>
            </a:extLst>
          </p:cNvPr>
          <p:cNvSpPr/>
          <p:nvPr userDrawn="1"/>
        </p:nvSpPr>
        <p:spPr>
          <a:xfrm>
            <a:off x="0" y="6204569"/>
            <a:ext cx="12191998" cy="653431"/>
          </a:xfrm>
          <a:prstGeom prst="rect">
            <a:avLst/>
          </a:prstGeom>
          <a:solidFill>
            <a:srgbClr val="A5A5A5">
              <a:alpha val="2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C3608C-9118-4498-D220-A74068A9ACF5}"/>
              </a:ext>
            </a:extLst>
          </p:cNvPr>
          <p:cNvCxnSpPr/>
          <p:nvPr userDrawn="1"/>
        </p:nvCxnSpPr>
        <p:spPr>
          <a:xfrm>
            <a:off x="10659292" y="6220750"/>
            <a:ext cx="0" cy="63725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B3FE9BF7-55D2-D749-DBD1-3F935B2D0A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60" y="6348721"/>
            <a:ext cx="1538745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92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91CCD-96A9-499C-9BD9-FF29A5171600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8B1A3-E0C5-405F-82AB-517F61CD82F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E2DDF4-BC57-3541-0259-AFCF598E932A}"/>
              </a:ext>
            </a:extLst>
          </p:cNvPr>
          <p:cNvSpPr/>
          <p:nvPr userDrawn="1"/>
        </p:nvSpPr>
        <p:spPr>
          <a:xfrm>
            <a:off x="0" y="6204569"/>
            <a:ext cx="12191998" cy="653431"/>
          </a:xfrm>
          <a:prstGeom prst="rect">
            <a:avLst/>
          </a:prstGeom>
          <a:solidFill>
            <a:srgbClr val="A5A5A5">
              <a:alpha val="2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C3608C-9118-4498-D220-A74068A9ACF5}"/>
              </a:ext>
            </a:extLst>
          </p:cNvPr>
          <p:cNvCxnSpPr/>
          <p:nvPr userDrawn="1"/>
        </p:nvCxnSpPr>
        <p:spPr>
          <a:xfrm>
            <a:off x="10659292" y="6220750"/>
            <a:ext cx="0" cy="63725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381432A-0EC9-2BC9-DFA4-37A035BE71FB}"/>
              </a:ext>
            </a:extLst>
          </p:cNvPr>
          <p:cNvSpPr/>
          <p:nvPr userDrawn="1"/>
        </p:nvSpPr>
        <p:spPr>
          <a:xfrm rot="18875541">
            <a:off x="-1375807" y="-316369"/>
            <a:ext cx="4084347" cy="2073496"/>
          </a:xfrm>
          <a:prstGeom prst="triangle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989E1E-63E6-F404-86C5-B1E714423248}"/>
              </a:ext>
            </a:extLst>
          </p:cNvPr>
          <p:cNvSpPr/>
          <p:nvPr userDrawn="1"/>
        </p:nvSpPr>
        <p:spPr>
          <a:xfrm>
            <a:off x="8516982" y="0"/>
            <a:ext cx="3675015" cy="6858000"/>
          </a:xfrm>
          <a:prstGeom prst="rect">
            <a:avLst/>
          </a:prstGeom>
          <a:solidFill>
            <a:srgbClr val="202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BA398440-2B91-93D5-F03B-036CC9F8F3B7}"/>
              </a:ext>
            </a:extLst>
          </p:cNvPr>
          <p:cNvSpPr/>
          <p:nvPr userDrawn="1"/>
        </p:nvSpPr>
        <p:spPr>
          <a:xfrm rot="2720118">
            <a:off x="11516435" y="-90165"/>
            <a:ext cx="1028759" cy="522269"/>
          </a:xfrm>
          <a:prstGeom prst="triangl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47A03F66-81C4-F446-E1F1-C30B46AB1B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60" y="6348721"/>
            <a:ext cx="1538745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26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91CCD-96A9-499C-9BD9-FF29A5171600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8B1A3-E0C5-405F-82AB-517F61CD82F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71F8F2-49AF-EC16-D5F7-A690A44E9653}"/>
              </a:ext>
            </a:extLst>
          </p:cNvPr>
          <p:cNvSpPr/>
          <p:nvPr userDrawn="1"/>
        </p:nvSpPr>
        <p:spPr>
          <a:xfrm>
            <a:off x="0" y="6204569"/>
            <a:ext cx="12191998" cy="653431"/>
          </a:xfrm>
          <a:prstGeom prst="rect">
            <a:avLst/>
          </a:prstGeom>
          <a:solidFill>
            <a:srgbClr val="A5A5A5">
              <a:alpha val="2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EB2788-7795-DBBC-4606-94F9CAC4E6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536" y="6335743"/>
            <a:ext cx="3114566" cy="3698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B8258C-D2B9-7DB8-52EA-FDBAB837258D}"/>
              </a:ext>
            </a:extLst>
          </p:cNvPr>
          <p:cNvCxnSpPr/>
          <p:nvPr userDrawn="1"/>
        </p:nvCxnSpPr>
        <p:spPr>
          <a:xfrm>
            <a:off x="10659292" y="6220750"/>
            <a:ext cx="0" cy="63725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F80674A4-AFE6-78F0-EE8E-4D50C3717C55}"/>
              </a:ext>
            </a:extLst>
          </p:cNvPr>
          <p:cNvSpPr/>
          <p:nvPr userDrawn="1"/>
        </p:nvSpPr>
        <p:spPr>
          <a:xfrm>
            <a:off x="0" y="0"/>
            <a:ext cx="12191997" cy="6858000"/>
          </a:xfrm>
          <a:prstGeom prst="rect">
            <a:avLst/>
          </a:prstGeom>
          <a:solidFill>
            <a:srgbClr val="202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33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6.wmf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image" Target="../media/image8.png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91CCD-96A9-499C-9BD9-FF29A5171600}" type="datetimeFigureOut">
              <a:rPr lang="en-US" smtClean="0"/>
              <a:t>11/7/2024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8B1A3-E0C5-405F-82AB-517F61CD82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486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title"/>
          </p:nvPr>
        </p:nvSpPr>
        <p:spPr bwMode="gray">
          <a:xfrm>
            <a:off x="521727" y="286450"/>
            <a:ext cx="11083636" cy="3095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85963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2" name="TimeSlide" hidden="1"/>
          <p:cNvSpPr>
            <a:spLocks noChangeArrowheads="1"/>
          </p:cNvSpPr>
          <p:nvPr/>
        </p:nvSpPr>
        <p:spPr bwMode="gray">
          <a:xfrm>
            <a:off x="8497455" y="6355136"/>
            <a:ext cx="3140364" cy="30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fld id="{8C3F495C-896F-2D4F-B3B1-C8739ADF2BDF}" type="datetime9">
              <a:rPr lang="en-US" sz="794">
                <a:solidFill>
                  <a:srgbClr val="8F8F8F"/>
                </a:solidFill>
              </a:rPr>
              <a:pPr algn="r"/>
              <a:t>11/7/2024 9:49:28 AM</a:t>
            </a:fld>
            <a:endParaRPr lang="en-US" sz="794" dirty="0">
              <a:solidFill>
                <a:srgbClr val="8F8F8F"/>
              </a:solidFill>
            </a:endParaRPr>
          </a:p>
        </p:txBody>
      </p:sp>
      <p:pic>
        <p:nvPicPr>
          <p:cNvPr id="1033" name="DraftSlide" descr="F:\Shetty\draft stamp garamond.wmf" hidden="1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258" y="918884"/>
            <a:ext cx="23860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080289" y="6454590"/>
            <a:ext cx="534940" cy="22691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794" smtClean="0">
                <a:solidFill>
                  <a:schemeClr val="accent3"/>
                </a:solidFill>
                <a:latin typeface="Helvetica Neue"/>
                <a:cs typeface="Helvetica Neue"/>
              </a:defRPr>
            </a:lvl1pPr>
          </a:lstStyle>
          <a:p>
            <a:pPr>
              <a:defRPr/>
            </a:pPr>
            <a:fld id="{F7C26540-40CB-784A-B782-7560F0DFBDC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8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554183" y="1143000"/>
            <a:ext cx="11083636" cy="484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2" y="6519134"/>
            <a:ext cx="831273" cy="149262"/>
          </a:xfrm>
          <a:prstGeom prst="rect">
            <a:avLst/>
          </a:prstGeom>
        </p:spPr>
      </p:pic>
      <p:cxnSp>
        <p:nvCxnSpPr>
          <p:cNvPr id="23" name="Straight Connector 22"/>
          <p:cNvCxnSpPr/>
          <p:nvPr userDrawn="1"/>
        </p:nvCxnSpPr>
        <p:spPr bwMode="auto">
          <a:xfrm>
            <a:off x="554183" y="6387353"/>
            <a:ext cx="11083636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11318BC-F513-B2CD-3F5E-5C47AE8F299A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175" y="6454590"/>
            <a:ext cx="592850" cy="14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22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</p:sldLayoutIdLst>
  <p:hf hdr="0" ftr="0" dt="0"/>
  <p:txStyles>
    <p:titleStyle>
      <a:lvl1pPr algn="l" defTabSz="942746" rtl="0" eaLnBrk="1" fontAlgn="base" hangingPunct="1">
        <a:spcBef>
          <a:spcPct val="0"/>
        </a:spcBef>
        <a:spcAft>
          <a:spcPct val="0"/>
        </a:spcAft>
        <a:defRPr sz="1588" cap="none">
          <a:solidFill>
            <a:schemeClr val="tx1"/>
          </a:solidFill>
          <a:latin typeface="Arial"/>
          <a:ea typeface="MS PGothic" pitchFamily="34" charset="-128"/>
          <a:cs typeface="Arial"/>
        </a:defRPr>
      </a:lvl1pPr>
      <a:lvl2pPr algn="l" defTabSz="942746" rtl="0" eaLnBrk="1" fontAlgn="base" hangingPunct="1">
        <a:spcBef>
          <a:spcPct val="0"/>
        </a:spcBef>
        <a:spcAft>
          <a:spcPct val="0"/>
        </a:spcAft>
        <a:defRPr sz="1941">
          <a:solidFill>
            <a:schemeClr val="accent1"/>
          </a:solidFill>
          <a:latin typeface="Century Gothic" charset="0"/>
          <a:ea typeface="MS PGothic" pitchFamily="34" charset="-128"/>
          <a:cs typeface="MS PGothic" charset="0"/>
        </a:defRPr>
      </a:lvl2pPr>
      <a:lvl3pPr algn="l" defTabSz="942746" rtl="0" eaLnBrk="1" fontAlgn="base" hangingPunct="1">
        <a:spcBef>
          <a:spcPct val="0"/>
        </a:spcBef>
        <a:spcAft>
          <a:spcPct val="0"/>
        </a:spcAft>
        <a:defRPr sz="1941">
          <a:solidFill>
            <a:schemeClr val="accent1"/>
          </a:solidFill>
          <a:latin typeface="Century Gothic" charset="0"/>
          <a:ea typeface="MS PGothic" pitchFamily="34" charset="-128"/>
          <a:cs typeface="MS PGothic" charset="0"/>
        </a:defRPr>
      </a:lvl3pPr>
      <a:lvl4pPr algn="l" defTabSz="942746" rtl="0" eaLnBrk="1" fontAlgn="base" hangingPunct="1">
        <a:spcBef>
          <a:spcPct val="0"/>
        </a:spcBef>
        <a:spcAft>
          <a:spcPct val="0"/>
        </a:spcAft>
        <a:defRPr sz="1941">
          <a:solidFill>
            <a:schemeClr val="accent1"/>
          </a:solidFill>
          <a:latin typeface="Century Gothic" charset="0"/>
          <a:ea typeface="MS PGothic" pitchFamily="34" charset="-128"/>
          <a:cs typeface="MS PGothic" charset="0"/>
        </a:defRPr>
      </a:lvl4pPr>
      <a:lvl5pPr algn="l" defTabSz="942746" rtl="0" eaLnBrk="1" fontAlgn="base" hangingPunct="1">
        <a:spcBef>
          <a:spcPct val="0"/>
        </a:spcBef>
        <a:spcAft>
          <a:spcPct val="0"/>
        </a:spcAft>
        <a:defRPr sz="1941">
          <a:solidFill>
            <a:schemeClr val="accent1"/>
          </a:solidFill>
          <a:latin typeface="Century Gothic" charset="0"/>
          <a:ea typeface="MS PGothic" pitchFamily="34" charset="-128"/>
          <a:cs typeface="MS PGothic" charset="0"/>
        </a:defRPr>
      </a:lvl5pPr>
      <a:lvl6pPr marL="403433" algn="l" defTabSz="942746" rtl="0" eaLnBrk="1" fontAlgn="base" hangingPunct="1">
        <a:spcBef>
          <a:spcPct val="0"/>
        </a:spcBef>
        <a:spcAft>
          <a:spcPct val="0"/>
        </a:spcAft>
        <a:defRPr sz="1765" b="1">
          <a:solidFill>
            <a:schemeClr val="tx1"/>
          </a:solidFill>
          <a:latin typeface="Garamond" charset="0"/>
        </a:defRPr>
      </a:lvl6pPr>
      <a:lvl7pPr marL="806867" algn="l" defTabSz="942746" rtl="0" eaLnBrk="1" fontAlgn="base" hangingPunct="1">
        <a:spcBef>
          <a:spcPct val="0"/>
        </a:spcBef>
        <a:spcAft>
          <a:spcPct val="0"/>
        </a:spcAft>
        <a:defRPr sz="1765" b="1">
          <a:solidFill>
            <a:schemeClr val="tx1"/>
          </a:solidFill>
          <a:latin typeface="Garamond" charset="0"/>
        </a:defRPr>
      </a:lvl7pPr>
      <a:lvl8pPr marL="1210300" algn="l" defTabSz="942746" rtl="0" eaLnBrk="1" fontAlgn="base" hangingPunct="1">
        <a:spcBef>
          <a:spcPct val="0"/>
        </a:spcBef>
        <a:spcAft>
          <a:spcPct val="0"/>
        </a:spcAft>
        <a:defRPr sz="1765" b="1">
          <a:solidFill>
            <a:schemeClr val="tx1"/>
          </a:solidFill>
          <a:latin typeface="Garamond" charset="0"/>
        </a:defRPr>
      </a:lvl8pPr>
      <a:lvl9pPr marL="1613733" algn="l" defTabSz="942746" rtl="0" eaLnBrk="1" fontAlgn="base" hangingPunct="1">
        <a:spcBef>
          <a:spcPct val="0"/>
        </a:spcBef>
        <a:spcAft>
          <a:spcPct val="0"/>
        </a:spcAft>
        <a:defRPr sz="1765" b="1">
          <a:solidFill>
            <a:schemeClr val="tx1"/>
          </a:solidFill>
          <a:latin typeface="Garamond" charset="0"/>
        </a:defRPr>
      </a:lvl9pPr>
    </p:titleStyle>
    <p:bodyStyle>
      <a:lvl1pPr marL="200316" indent="-200316" algn="l" defTabSz="942746" rtl="0" eaLnBrk="1" fontAlgn="base" hangingPunct="1">
        <a:spcBef>
          <a:spcPts val="779"/>
        </a:spcBef>
        <a:spcAft>
          <a:spcPct val="0"/>
        </a:spcAft>
        <a:buClr>
          <a:schemeClr val="accent1"/>
        </a:buClr>
        <a:buSzPct val="110000"/>
        <a:buFont typeface="Arial"/>
        <a:buChar char="•"/>
        <a:defRPr sz="1059">
          <a:solidFill>
            <a:schemeClr val="tx1"/>
          </a:solidFill>
          <a:latin typeface="Arial"/>
          <a:ea typeface="MS PGothic" pitchFamily="34" charset="-128"/>
          <a:cs typeface="Arial"/>
        </a:defRPr>
      </a:lvl1pPr>
      <a:lvl2pPr marL="402033" indent="-200316" algn="l" defTabSz="942746" rtl="0" eaLnBrk="1" fontAlgn="base" hangingPunct="1">
        <a:spcBef>
          <a:spcPts val="779"/>
        </a:spcBef>
        <a:spcAft>
          <a:spcPct val="0"/>
        </a:spcAft>
        <a:buClr>
          <a:schemeClr val="accent2"/>
        </a:buClr>
        <a:buSzPct val="110000"/>
        <a:buFont typeface="Arial"/>
        <a:buChar char="•"/>
        <a:tabLst/>
        <a:defRPr sz="1059" b="0" baseline="0">
          <a:solidFill>
            <a:schemeClr val="tx1"/>
          </a:solidFill>
          <a:latin typeface="Arial"/>
          <a:ea typeface="MS PGothic" pitchFamily="34" charset="-128"/>
          <a:cs typeface="Arial"/>
        </a:defRPr>
      </a:lvl2pPr>
      <a:lvl3pPr marL="603750" indent="-200316" algn="l" defTabSz="942746" rtl="0" eaLnBrk="1" fontAlgn="base" hangingPunct="1">
        <a:spcBef>
          <a:spcPts val="779"/>
        </a:spcBef>
        <a:spcAft>
          <a:spcPct val="0"/>
        </a:spcAft>
        <a:buClr>
          <a:schemeClr val="accent3"/>
        </a:buClr>
        <a:buSzPct val="110000"/>
        <a:buFont typeface="Arial"/>
        <a:buChar char="•"/>
        <a:defRPr sz="1059">
          <a:solidFill>
            <a:schemeClr val="tx1"/>
          </a:solidFill>
          <a:latin typeface="Arial"/>
          <a:ea typeface="MS PGothic" pitchFamily="34" charset="-128"/>
          <a:cs typeface="Arial"/>
        </a:defRPr>
      </a:lvl3pPr>
      <a:lvl4pPr marL="815271" indent="-200316" algn="l" defTabSz="942746" rtl="0" eaLnBrk="1" fontAlgn="base" hangingPunct="1">
        <a:spcBef>
          <a:spcPts val="779"/>
        </a:spcBef>
        <a:spcAft>
          <a:spcPct val="0"/>
        </a:spcAft>
        <a:buClr>
          <a:schemeClr val="accent4"/>
        </a:buClr>
        <a:buSzPct val="110000"/>
        <a:buFont typeface="Arial"/>
        <a:buChar char="•"/>
        <a:defRPr sz="1059">
          <a:solidFill>
            <a:schemeClr val="tx1"/>
          </a:solidFill>
          <a:latin typeface="Arial"/>
          <a:ea typeface="MS PGothic" pitchFamily="34" charset="-128"/>
          <a:cs typeface="Arial"/>
        </a:defRPr>
      </a:lvl4pPr>
      <a:lvl5pPr marL="798462" indent="-191911" algn="l" defTabSz="942746" rtl="0" eaLnBrk="1" fontAlgn="base" hangingPunct="1">
        <a:spcBef>
          <a:spcPts val="779"/>
        </a:spcBef>
        <a:spcAft>
          <a:spcPct val="0"/>
        </a:spcAft>
        <a:buClr>
          <a:schemeClr val="accent3"/>
        </a:buClr>
        <a:buSzPct val="110000"/>
        <a:buFont typeface="Arial"/>
        <a:buChar char="•"/>
        <a:defRPr sz="1235">
          <a:solidFill>
            <a:schemeClr val="accent3"/>
          </a:solidFill>
          <a:latin typeface="Arial"/>
          <a:ea typeface="MS PGothic" pitchFamily="34" charset="-128"/>
          <a:cs typeface="Arial"/>
        </a:defRPr>
      </a:lvl5pPr>
      <a:lvl6pPr marL="1201895" indent="-191911" algn="l" defTabSz="942746" rtl="0" eaLnBrk="1" fontAlgn="base" hangingPunct="1">
        <a:spcBef>
          <a:spcPct val="20000"/>
        </a:spcBef>
        <a:spcAft>
          <a:spcPct val="0"/>
        </a:spcAft>
        <a:buClr>
          <a:srgbClr val="BEBEBE"/>
        </a:buClr>
        <a:buSzPct val="90000"/>
        <a:buFont typeface="Wingdings" charset="2"/>
        <a:buChar char="n"/>
        <a:defRPr sz="1059">
          <a:solidFill>
            <a:schemeClr val="tx1"/>
          </a:solidFill>
          <a:latin typeface="+mn-lt"/>
          <a:ea typeface="ＭＳ Ｐゴシック" charset="-128"/>
        </a:defRPr>
      </a:lvl6pPr>
      <a:lvl7pPr marL="1605328" indent="-191911" algn="l" defTabSz="942746" rtl="0" eaLnBrk="1" fontAlgn="base" hangingPunct="1">
        <a:spcBef>
          <a:spcPct val="20000"/>
        </a:spcBef>
        <a:spcAft>
          <a:spcPct val="0"/>
        </a:spcAft>
        <a:buClr>
          <a:srgbClr val="BEBEBE"/>
        </a:buClr>
        <a:buSzPct val="90000"/>
        <a:buFont typeface="Wingdings" charset="2"/>
        <a:buChar char="n"/>
        <a:defRPr sz="1059">
          <a:solidFill>
            <a:schemeClr val="tx1"/>
          </a:solidFill>
          <a:latin typeface="+mn-lt"/>
          <a:ea typeface="ＭＳ Ｐゴシック" charset="-128"/>
        </a:defRPr>
      </a:lvl7pPr>
      <a:lvl8pPr marL="2008762" indent="-191911" algn="l" defTabSz="942746" rtl="0" eaLnBrk="1" fontAlgn="base" hangingPunct="1">
        <a:spcBef>
          <a:spcPct val="20000"/>
        </a:spcBef>
        <a:spcAft>
          <a:spcPct val="0"/>
        </a:spcAft>
        <a:buClr>
          <a:srgbClr val="BEBEBE"/>
        </a:buClr>
        <a:buSzPct val="90000"/>
        <a:buFont typeface="Wingdings" charset="2"/>
        <a:buChar char="n"/>
        <a:defRPr sz="1059">
          <a:solidFill>
            <a:schemeClr val="tx1"/>
          </a:solidFill>
          <a:latin typeface="+mn-lt"/>
          <a:ea typeface="ＭＳ Ｐゴシック" charset="-128"/>
        </a:defRPr>
      </a:lvl8pPr>
      <a:lvl9pPr marL="2412195" indent="-191911" algn="l" defTabSz="942746" rtl="0" eaLnBrk="1" fontAlgn="base" hangingPunct="1">
        <a:spcBef>
          <a:spcPct val="20000"/>
        </a:spcBef>
        <a:spcAft>
          <a:spcPct val="0"/>
        </a:spcAft>
        <a:buClr>
          <a:srgbClr val="BEBEBE"/>
        </a:buClr>
        <a:buSzPct val="90000"/>
        <a:buFont typeface="Wingdings" charset="2"/>
        <a:buChar char="n"/>
        <a:defRPr sz="1059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0343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40343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40343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40343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40343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40343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40343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40343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40343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11" Type="http://schemas.openxmlformats.org/officeDocument/2006/relationships/image" Target="../media/image48.pn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naaia.org/" TargetMode="External"/><Relationship Id="rId18" Type="http://schemas.openxmlformats.org/officeDocument/2006/relationships/hyperlink" Target="https://ceocommission.org/" TargetMode="External"/><Relationship Id="rId26" Type="http://schemas.openxmlformats.org/officeDocument/2006/relationships/hyperlink" Target="https://www.woundedwarriorproject.org/" TargetMode="External"/><Relationship Id="rId3" Type="http://schemas.openxmlformats.org/officeDocument/2006/relationships/image" Target="../media/image49.png"/><Relationship Id="rId21" Type="http://schemas.openxmlformats.org/officeDocument/2006/relationships/hyperlink" Target="https://genheration.com/" TargetMode="External"/><Relationship Id="rId34" Type="http://schemas.openxmlformats.org/officeDocument/2006/relationships/hyperlink" Target="https://texasempowerment.org/" TargetMode="External"/><Relationship Id="rId7" Type="http://schemas.openxmlformats.org/officeDocument/2006/relationships/image" Target="../media/image53.png"/><Relationship Id="rId12" Type="http://schemas.openxmlformats.org/officeDocument/2006/relationships/hyperlink" Target="https://www.lgbtinsurancenetwork.com/canada/" TargetMode="External"/><Relationship Id="rId17" Type="http://schemas.openxmlformats.org/officeDocument/2006/relationships/hyperlink" Target="https://www.alpfa.org/" TargetMode="External"/><Relationship Id="rId25" Type="http://schemas.openxmlformats.org/officeDocument/2006/relationships/hyperlink" Target="https://www.nextupisnow.org/" TargetMode="External"/><Relationship Id="rId33" Type="http://schemas.openxmlformats.org/officeDocument/2006/relationships/hyperlink" Target="https://jausa.ja.org/" TargetMode="External"/><Relationship Id="rId2" Type="http://schemas.openxmlformats.org/officeDocument/2006/relationships/notesSlide" Target="../notesSlides/notesSlide13.xml"/><Relationship Id="rId16" Type="http://schemas.openxmlformats.org/officeDocument/2006/relationships/hyperlink" Target="https://www.acp-usa.org/" TargetMode="External"/><Relationship Id="rId20" Type="http://schemas.openxmlformats.org/officeDocument/2006/relationships/hyperlink" Target="https://www.diversitywoman.com/" TargetMode="External"/><Relationship Id="rId29" Type="http://schemas.openxmlformats.org/officeDocument/2006/relationships/hyperlink" Target="https://www.100blackmenaustin.org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hyperlink" Target="https://www.isc-group.co/en-ca/home" TargetMode="External"/><Relationship Id="rId24" Type="http://schemas.openxmlformats.org/officeDocument/2006/relationships/hyperlink" Target="https://nmsdc.org/" TargetMode="External"/><Relationship Id="rId32" Type="http://schemas.openxmlformats.org/officeDocument/2006/relationships/hyperlink" Target="https://indspire.ca/" TargetMode="External"/><Relationship Id="rId5" Type="http://schemas.openxmlformats.org/officeDocument/2006/relationships/image" Target="../media/image51.png"/><Relationship Id="rId15" Type="http://schemas.openxmlformats.org/officeDocument/2006/relationships/hyperlink" Target="https://www.theamericancollege.edu/" TargetMode="External"/><Relationship Id="rId23" Type="http://schemas.openxmlformats.org/officeDocument/2006/relationships/hyperlink" Target="https://members.naaap.org/events" TargetMode="External"/><Relationship Id="rId28" Type="http://schemas.openxmlformats.org/officeDocument/2006/relationships/hyperlink" Target="https://www.wbenc.org/" TargetMode="External"/><Relationship Id="rId36" Type="http://schemas.openxmlformats.org/officeDocument/2006/relationships/image" Target="../media/image54.jpeg"/><Relationship Id="rId10" Type="http://schemas.openxmlformats.org/officeDocument/2006/relationships/hyperlink" Target="https://www.thefare.org/" TargetMode="External"/><Relationship Id="rId19" Type="http://schemas.openxmlformats.org/officeDocument/2006/relationships/hyperlink" Target="https://disabilityin.org/" TargetMode="External"/><Relationship Id="rId31" Type="http://schemas.openxmlformats.org/officeDocument/2006/relationships/hyperlink" Target="https://www.envisionexperience.com/" TargetMode="External"/><Relationship Id="rId4" Type="http://schemas.openxmlformats.org/officeDocument/2006/relationships/image" Target="../media/image50.emf"/><Relationship Id="rId9" Type="http://schemas.openxmlformats.org/officeDocument/2006/relationships/hyperlink" Target="https://cabip.ca/" TargetMode="External"/><Relationship Id="rId14" Type="http://schemas.openxmlformats.org/officeDocument/2006/relationships/hyperlink" Target="https://equality.theamericancollege.edu/" TargetMode="External"/><Relationship Id="rId22" Type="http://schemas.openxmlformats.org/officeDocument/2006/relationships/hyperlink" Target="https://nglcc.org/" TargetMode="External"/><Relationship Id="rId27" Type="http://schemas.openxmlformats.org/officeDocument/2006/relationships/hyperlink" Target="https://outandequal.org/" TargetMode="External"/><Relationship Id="rId30" Type="http://schemas.openxmlformats.org/officeDocument/2006/relationships/hyperlink" Target="https://advisersgiveback.org/" TargetMode="External"/><Relationship Id="rId35" Type="http://schemas.openxmlformats.org/officeDocument/2006/relationships/hyperlink" Target="https://www.yearup.org/" TargetMode="External"/><Relationship Id="rId8" Type="http://schemas.openxmlformats.org/officeDocument/2006/relationships/hyperlink" Target="https://www.thebiic.org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disabilityin.org/what-we-do/disability-equality-index/" TargetMode="External"/><Relationship Id="rId13" Type="http://schemas.openxmlformats.org/officeDocument/2006/relationships/image" Target="../media/image58.png"/><Relationship Id="rId3" Type="http://schemas.openxmlformats.org/officeDocument/2006/relationships/hyperlink" Target="https://www.mckinsey.com/featured-insights/diversity-and-inclusion/women-in-the-workplace" TargetMode="External"/><Relationship Id="rId7" Type="http://schemas.openxmlformats.org/officeDocument/2006/relationships/hyperlink" Target="https://nam10.safelinks.protection.outlook.com/?url=https%3A%2F%2Fwww.insurancebusinessmag.com%2Fus%2Fbest-insurance%2F5star-diversity-equity-and-inclusion-321663.aspx&amp;data=05%7C01%7Cedna.monterrosa%40nfp.com%7C0b56eceedfa640a4966e08dad237407a%7Ce6f978e175d44db0904e5b79fb778570%7C0%7C0%7C638053431994641466%7CUnknown%7CTWFpbGZsb3d8eyJWIjoiMC4wLjAwMDAiLCJQIjoiV2luMzIiLCJBTiI6Ik1haWwiLCJXVCI6Mn0%3D%7C3000%7C%7C%7C&amp;sdata=IG2rCnInMScHLKGHbdnQXz1lg7j4j7NmdLnxoEH8MaU%3D&amp;reserved=0" TargetMode="External"/><Relationship Id="rId12" Type="http://schemas.openxmlformats.org/officeDocument/2006/relationships/image" Target="../media/image57.png"/><Relationship Id="rId2" Type="http://schemas.openxmlformats.org/officeDocument/2006/relationships/hyperlink" Target="https://www.paradigm4parity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ork180.com/en-us/for-women/employer/nfp-corp" TargetMode="External"/><Relationship Id="rId11" Type="http://schemas.openxmlformats.org/officeDocument/2006/relationships/image" Target="../media/image56.png"/><Relationship Id="rId5" Type="http://schemas.openxmlformats.org/officeDocument/2006/relationships/hyperlink" Target="https://www.hrc.org/resources/corporate-equality-index" TargetMode="External"/><Relationship Id="rId10" Type="http://schemas.openxmlformats.org/officeDocument/2006/relationships/image" Target="../media/image55.png"/><Relationship Id="rId4" Type="http://schemas.openxmlformats.org/officeDocument/2006/relationships/hyperlink" Target="https://www.businessinsurance.com/section/best-places-to-work" TargetMode="External"/><Relationship Id="rId9" Type="http://schemas.openxmlformats.org/officeDocument/2006/relationships/hyperlink" Target="https://seramount.com/" TargetMode="External"/><Relationship Id="rId1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jpg"/><Relationship Id="rId4" Type="http://schemas.openxmlformats.org/officeDocument/2006/relationships/image" Target="../media/image61.png"/><Relationship Id="rId9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6AE0911-29E9-E9D3-2D1C-3E42DF00A4A5}"/>
              </a:ext>
            </a:extLst>
          </p:cNvPr>
          <p:cNvSpPr txBox="1"/>
          <p:nvPr/>
        </p:nvSpPr>
        <p:spPr>
          <a:xfrm>
            <a:off x="580647" y="2994242"/>
            <a:ext cx="7783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DEIB: The Business Imperative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87E413D-7F09-F735-D905-DBF90543DA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33" y="2162014"/>
            <a:ext cx="2984744" cy="70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340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7349E01-C300-241C-240A-217152C2F8C2}"/>
              </a:ext>
            </a:extLst>
          </p:cNvPr>
          <p:cNvSpPr/>
          <p:nvPr/>
        </p:nvSpPr>
        <p:spPr>
          <a:xfrm>
            <a:off x="2412858" y="747697"/>
            <a:ext cx="7366283" cy="1757238"/>
          </a:xfrm>
          <a:prstGeom prst="rect">
            <a:avLst/>
          </a:prstGeom>
          <a:solidFill>
            <a:srgbClr val="202B3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603133" y="3429000"/>
            <a:ext cx="4985734" cy="2268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+"/>
            </a:pPr>
            <a:r>
              <a:rPr lang="en-US" sz="1600" kern="0" dirty="0">
                <a:latin typeface="Arial" panose="020B0604020202020204" pitchFamily="34" charset="0"/>
                <a:ea typeface="Arial" panose="020B0604020202020204" pitchFamily="34" charset="0"/>
              </a:rPr>
              <a:t>Deliver meaningful value to clients</a:t>
            </a:r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+"/>
            </a:pPr>
            <a:r>
              <a:rPr lang="en-US" sz="1600" kern="0" dirty="0">
                <a:latin typeface="Arial" panose="020B0604020202020204" pitchFamily="34" charset="0"/>
                <a:ea typeface="Arial" panose="020B0604020202020204" pitchFamily="34" charset="0"/>
              </a:rPr>
              <a:t>Engage more clients and grow revenue</a:t>
            </a:r>
          </a:p>
          <a:p>
            <a:pPr marL="285750" indent="-28575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+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Develop and retain employees</a:t>
            </a:r>
            <a:endParaRPr lang="en-US" sz="1600" kern="0" dirty="0">
              <a:highlight>
                <a:srgbClr val="FFFF00"/>
              </a:highlight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+"/>
            </a:pPr>
            <a:r>
              <a:rPr lang="en-US" sz="1600" kern="0" dirty="0">
                <a:latin typeface="Arial" panose="020B0604020202020204" pitchFamily="34" charset="0"/>
                <a:ea typeface="Arial" panose="020B0604020202020204" pitchFamily="34" charset="0"/>
              </a:rPr>
              <a:t>Innovate and collaborate productively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+"/>
            </a:pPr>
            <a:r>
              <a:rPr lang="en-US" sz="1600" kern="0" dirty="0">
                <a:latin typeface="Arial" panose="020B0604020202020204" pitchFamily="34" charset="0"/>
                <a:ea typeface="Arial" panose="020B0604020202020204" pitchFamily="34" charset="0"/>
              </a:rPr>
              <a:t>Positively impact communities around the world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+"/>
            </a:pPr>
            <a:r>
              <a:rPr lang="en-US" sz="1600" kern="0" dirty="0">
                <a:latin typeface="Arial" panose="020B0604020202020204" pitchFamily="34" charset="0"/>
                <a:ea typeface="Arial" panose="020B0604020202020204" pitchFamily="34" charset="0"/>
              </a:rPr>
              <a:t>Establish a legacy to be proud of</a:t>
            </a:r>
            <a:endParaRPr lang="en-US" sz="1600" kern="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603A66-0BFB-DDCB-2BFE-3CB439A8043F}"/>
              </a:ext>
            </a:extLst>
          </p:cNvPr>
          <p:cNvSpPr txBox="1"/>
          <p:nvPr/>
        </p:nvSpPr>
        <p:spPr>
          <a:xfrm>
            <a:off x="2716244" y="1149263"/>
            <a:ext cx="67595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</a:rPr>
              <a:t>Advancing diversity, equity, inclusion and belonging enhances our ability to:</a:t>
            </a:r>
          </a:p>
        </p:txBody>
      </p:sp>
    </p:spTree>
    <p:extLst>
      <p:ext uri="{BB962C8B-B14F-4D97-AF65-F5344CB8AC3E}">
        <p14:creationId xmlns:p14="http://schemas.microsoft.com/office/powerpoint/2010/main" val="3994227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986288" y="1450687"/>
            <a:ext cx="3205712" cy="2980592"/>
          </a:xfrm>
          <a:prstGeom prst="rect">
            <a:avLst/>
          </a:prstGeom>
          <a:solidFill>
            <a:srgbClr val="202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0079" y="640080"/>
            <a:ext cx="5339302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Incorporating All Perspectives</a:t>
            </a:r>
          </a:p>
          <a:p>
            <a:endParaRPr lang="en-US" sz="28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DEIB Advisory Board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is the driving force behind our efforts to advance DEIB. With voices and perspectives from a cross-functional, cross-level representation of employees, this group elevates an environment where all employees feel welcomed, encouraged and valued. Member activities include: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Collaborating to advise and recommend DEIB policies, procedures and action plans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Helping to integrate DEIB strategies, initiatives and best practices that align with and advance NFP’s business objectives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Driving DEIB communications and serving as ambassadors across the organization and externally as we continue to engage, listen and evolve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DC058E-F211-669E-A852-3FA9C1285228}"/>
              </a:ext>
            </a:extLst>
          </p:cNvPr>
          <p:cNvSpPr txBox="1"/>
          <p:nvPr/>
        </p:nvSpPr>
        <p:spPr>
          <a:xfrm>
            <a:off x="9421497" y="2317735"/>
            <a:ext cx="25448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Collaborating</a:t>
            </a:r>
          </a:p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Helping</a:t>
            </a:r>
          </a:p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Driving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231E82-6651-14DA-A2FE-94405B32E846}"/>
              </a:ext>
            </a:extLst>
          </p:cNvPr>
          <p:cNvCxnSpPr/>
          <p:nvPr/>
        </p:nvCxnSpPr>
        <p:spPr>
          <a:xfrm>
            <a:off x="9504484" y="2233245"/>
            <a:ext cx="747346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4735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797442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F059D2C-2C05-2B1F-9403-CCBAAE15EEBB}"/>
              </a:ext>
            </a:extLst>
          </p:cNvPr>
          <p:cNvSpPr txBox="1"/>
          <p:nvPr/>
        </p:nvSpPr>
        <p:spPr>
          <a:xfrm>
            <a:off x="640080" y="640080"/>
            <a:ext cx="1072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DEIB strategy creates </a:t>
            </a: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cultures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that permeate every aspect of the business and empower all employees and stakeholders, both internally and externally, to succeed.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3045669-C50D-C041-6DE0-13D2648336B3}"/>
              </a:ext>
            </a:extLst>
          </p:cNvPr>
          <p:cNvGrpSpPr/>
          <p:nvPr/>
        </p:nvGrpSpPr>
        <p:grpSpPr>
          <a:xfrm>
            <a:off x="790761" y="1795686"/>
            <a:ext cx="10225104" cy="4566624"/>
            <a:chOff x="1017568" y="1807133"/>
            <a:chExt cx="10225104" cy="456662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0ADED3-2D85-EF7F-5E4E-5219CDC8A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53858" y="1807133"/>
              <a:ext cx="7345974" cy="456662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B7AD101-6A7B-DCF9-846F-0DF9021781FE}"/>
                </a:ext>
              </a:extLst>
            </p:cNvPr>
            <p:cNvSpPr txBox="1"/>
            <p:nvPr/>
          </p:nvSpPr>
          <p:spPr>
            <a:xfrm>
              <a:off x="1020417" y="2130841"/>
              <a:ext cx="3137094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AAC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Employee Pillar</a:t>
              </a:r>
              <a:endParaRPr lang="en-US" sz="1600" dirty="0">
                <a:solidFill>
                  <a:srgbClr val="00AAC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r>
                <a:rPr lang="en-US" sz="12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Elevates diversity in our workforce through internal processes and opportunities that enhance efforts to attract, retain and grow talent, innovate and collaborate, and foster a sense of belonging for all.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6C651B6-8CF8-6064-F666-609588F094ED}"/>
                </a:ext>
              </a:extLst>
            </p:cNvPr>
            <p:cNvSpPr txBox="1"/>
            <p:nvPr/>
          </p:nvSpPr>
          <p:spPr>
            <a:xfrm>
              <a:off x="1136839" y="3683157"/>
              <a:ext cx="3020672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E17C0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Community Pillar</a:t>
              </a:r>
              <a:endParaRPr lang="en-US" sz="1600" dirty="0">
                <a:solidFill>
                  <a:srgbClr val="E17C0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r>
                <a:rPr lang="en-US" sz="12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Diversifies our charitable activities and involvement by engaging with and investing in programs that reflect historically underrepresented populations and align with NFP’s goals and values. 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BE8FF8-EFE6-100D-D0CA-110EA06A9A32}"/>
                </a:ext>
              </a:extLst>
            </p:cNvPr>
            <p:cNvSpPr txBox="1"/>
            <p:nvPr/>
          </p:nvSpPr>
          <p:spPr>
            <a:xfrm>
              <a:off x="7426548" y="2130841"/>
              <a:ext cx="381612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9A49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Client Pillar</a:t>
              </a:r>
              <a:endParaRPr lang="en-US" sz="1600" dirty="0">
                <a:solidFill>
                  <a:srgbClr val="9A49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2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Enriches NFP’s client relationships by illustrating our DEIB practices, while developing offerings relevant to all organizations that have made DEIB a priority.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D470252-7C51-06FB-B856-BFD6EAC06E89}"/>
                </a:ext>
              </a:extLst>
            </p:cNvPr>
            <p:cNvSpPr txBox="1"/>
            <p:nvPr/>
          </p:nvSpPr>
          <p:spPr>
            <a:xfrm>
              <a:off x="7426548" y="3683157"/>
              <a:ext cx="3746609" cy="124021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600" b="1" dirty="0">
                  <a:solidFill>
                    <a:srgbClr val="EB9D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Supplier Pillar </a:t>
              </a:r>
              <a:endParaRPr lang="en-US" sz="1600" dirty="0">
                <a:solidFill>
                  <a:srgbClr val="EB9D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200" dirty="0">
                  <a:solidFill>
                    <a:schemeClr val="tx1">
                      <a:lumMod val="50000"/>
                    </a:schemeClr>
                  </a:solidFill>
                  <a:latin typeface="Arial"/>
                  <a:cs typeface="Arial"/>
                </a:rPr>
                <a:t>Fosters and strengthens inclusive vendor relationships, examining internal processes and determining how to better diversify and enhance vendor partnerships.</a:t>
              </a:r>
            </a:p>
            <a:p>
              <a:pPr algn="ctr"/>
              <a:endParaRPr lang="en-US" sz="1059" b="1" dirty="0">
                <a:solidFill>
                  <a:schemeClr val="tx1">
                    <a:lumMod val="50000"/>
                  </a:schemeClr>
                </a:solidFill>
                <a:latin typeface="Corbel" panose="020B0503020204020204" pitchFamily="34" charset="0"/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85688FC-2CAC-7DA5-AFE3-CDD645959856}"/>
                </a:ext>
              </a:extLst>
            </p:cNvPr>
            <p:cNvCxnSpPr>
              <a:cxnSpLocks/>
            </p:cNvCxnSpPr>
            <p:nvPr/>
          </p:nvCxnSpPr>
          <p:spPr>
            <a:xfrm>
              <a:off x="7246047" y="3429000"/>
              <a:ext cx="3996625" cy="0"/>
            </a:xfrm>
            <a:prstGeom prst="line">
              <a:avLst/>
            </a:prstGeom>
            <a:ln w="38100">
              <a:solidFill>
                <a:srgbClr val="9A498B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53FB23A-2DE9-8B6E-3998-828A77E4E0F8}"/>
                </a:ext>
              </a:extLst>
            </p:cNvPr>
            <p:cNvCxnSpPr>
              <a:cxnSpLocks/>
            </p:cNvCxnSpPr>
            <p:nvPr/>
          </p:nvCxnSpPr>
          <p:spPr>
            <a:xfrm>
              <a:off x="6647561" y="5058985"/>
              <a:ext cx="4595111" cy="0"/>
            </a:xfrm>
            <a:prstGeom prst="line">
              <a:avLst/>
            </a:prstGeom>
            <a:ln w="38100">
              <a:solidFill>
                <a:srgbClr val="EB9D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2A59EB-65D5-244A-355F-406C8BDCFAE4}"/>
                </a:ext>
              </a:extLst>
            </p:cNvPr>
            <p:cNvCxnSpPr>
              <a:cxnSpLocks/>
            </p:cNvCxnSpPr>
            <p:nvPr/>
          </p:nvCxnSpPr>
          <p:spPr>
            <a:xfrm>
              <a:off x="1020417" y="3429000"/>
              <a:ext cx="3423340" cy="0"/>
            </a:xfrm>
            <a:prstGeom prst="line">
              <a:avLst/>
            </a:prstGeom>
            <a:ln w="38100">
              <a:solidFill>
                <a:srgbClr val="00AAC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4E92B76-87AB-E71B-25D9-6AE7515F5FAC}"/>
                </a:ext>
              </a:extLst>
            </p:cNvPr>
            <p:cNvCxnSpPr>
              <a:cxnSpLocks/>
            </p:cNvCxnSpPr>
            <p:nvPr/>
          </p:nvCxnSpPr>
          <p:spPr>
            <a:xfrm>
              <a:off x="1017568" y="5058985"/>
              <a:ext cx="3967900" cy="0"/>
            </a:xfrm>
            <a:prstGeom prst="line">
              <a:avLst/>
            </a:prstGeom>
            <a:ln w="38100">
              <a:solidFill>
                <a:srgbClr val="E17C0F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26B98E5-32BE-F23D-FD27-F6E3905CC49C}"/>
                </a:ext>
              </a:extLst>
            </p:cNvPr>
            <p:cNvSpPr txBox="1"/>
            <p:nvPr/>
          </p:nvSpPr>
          <p:spPr>
            <a:xfrm>
              <a:off x="5136649" y="3516435"/>
              <a:ext cx="1343282" cy="64633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Arial"/>
                  <a:cs typeface="Arial"/>
                </a:rPr>
                <a:t>Internal</a:t>
              </a:r>
              <a:endPara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External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3559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30219" y="234711"/>
            <a:ext cx="8870407" cy="4770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Innovation? 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797442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40080" y="640080"/>
            <a:ext cx="11292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Employees are encouraged to engage, connect and get involved in our </a:t>
            </a: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Resource Groups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collaborative and supportive forums where both members and their allies join with the community at large to ensure member development, enhance inclusivity and align with NFP’s business objectives.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379" y="1957106"/>
            <a:ext cx="1873649" cy="9407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35" y="3322955"/>
            <a:ext cx="1878115" cy="9357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364" y="4724549"/>
            <a:ext cx="1878725" cy="9360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4616" y="4724550"/>
            <a:ext cx="1864345" cy="9360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2ED88F-CFB8-00A3-3DBD-A339A9389D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185" y="1971217"/>
            <a:ext cx="1863739" cy="9357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534" y="3320382"/>
            <a:ext cx="1864345" cy="93602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698" y="4724550"/>
            <a:ext cx="1864346" cy="936030"/>
          </a:xfrm>
          <a:prstGeom prst="rect">
            <a:avLst/>
          </a:prstGeom>
        </p:spPr>
      </p:pic>
      <p:pic>
        <p:nvPicPr>
          <p:cNvPr id="8" name="Picture 7" descr="A group of people sitting in a room&#10;&#10;Description automatically generated with low confidence">
            <a:extLst>
              <a:ext uri="{FF2B5EF4-FFF2-40B4-BE49-F238E27FC236}">
                <a16:creationId xmlns:a16="http://schemas.microsoft.com/office/drawing/2014/main" id="{6704DCBC-B5BB-8418-3ACA-B252314471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50" y="1964095"/>
            <a:ext cx="1867529" cy="9520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270500-C57A-8779-F616-2E353B879263}"/>
              </a:ext>
            </a:extLst>
          </p:cNvPr>
          <p:cNvSpPr txBox="1"/>
          <p:nvPr/>
        </p:nvSpPr>
        <p:spPr>
          <a:xfrm>
            <a:off x="2077814" y="1689625"/>
            <a:ext cx="187510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Arial"/>
                <a:cs typeface="Arial"/>
              </a:rPr>
              <a:t>Asian</a:t>
            </a:r>
            <a:endParaRPr lang="en-US" sz="1400" dirty="0">
              <a:solidFill>
                <a:schemeClr val="tx2"/>
              </a:solidFill>
              <a:cs typeface="Calibri" panose="020F0502020204030204"/>
            </a:endParaRPr>
          </a:p>
        </p:txBody>
      </p:sp>
      <p:pic>
        <p:nvPicPr>
          <p:cNvPr id="7" name="Picture 6" descr="Indigenous Resource Group.png">
            <a:extLst>
              <a:ext uri="{FF2B5EF4-FFF2-40B4-BE49-F238E27FC236}">
                <a16:creationId xmlns:a16="http://schemas.microsoft.com/office/drawing/2014/main" id="{BC2A03A3-2321-5E45-B04F-01B8AB0B91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32075" y="3324786"/>
            <a:ext cx="1869058" cy="9416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6DD9FEE-EF3D-F8C4-016E-05AB5653FB92}"/>
              </a:ext>
            </a:extLst>
          </p:cNvPr>
          <p:cNvSpPr txBox="1"/>
          <p:nvPr/>
        </p:nvSpPr>
        <p:spPr>
          <a:xfrm>
            <a:off x="5039549" y="1689624"/>
            <a:ext cx="187510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Arial"/>
                <a:cs typeface="Arial"/>
              </a:rPr>
              <a:t>Black Professionals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33F1ED-C08A-F5D7-9A3D-4B9E7E320C9D}"/>
              </a:ext>
            </a:extLst>
          </p:cNvPr>
          <p:cNvSpPr txBox="1"/>
          <p:nvPr/>
        </p:nvSpPr>
        <p:spPr>
          <a:xfrm>
            <a:off x="7958153" y="1718380"/>
            <a:ext cx="187510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Arial"/>
                <a:cs typeface="Arial"/>
              </a:rPr>
              <a:t>D-IS-Ability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CCDF0E-7649-2810-785C-7F8B22FC51CA}"/>
              </a:ext>
            </a:extLst>
          </p:cNvPr>
          <p:cNvSpPr txBox="1"/>
          <p:nvPr/>
        </p:nvSpPr>
        <p:spPr>
          <a:xfrm>
            <a:off x="2077813" y="4421322"/>
            <a:ext cx="187510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Arial"/>
                <a:cs typeface="Arial"/>
              </a:rPr>
              <a:t>Military &amp; Veteran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A639F0-71F4-55CE-1FD0-9AF9F0D38A01}"/>
              </a:ext>
            </a:extLst>
          </p:cNvPr>
          <p:cNvSpPr txBox="1"/>
          <p:nvPr/>
        </p:nvSpPr>
        <p:spPr>
          <a:xfrm>
            <a:off x="7958153" y="3026719"/>
            <a:ext cx="187510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Arial"/>
                <a:cs typeface="Arial"/>
              </a:rPr>
              <a:t>Latine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E9A93E-F6C6-0EEB-94E2-734DF530FAB0}"/>
              </a:ext>
            </a:extLst>
          </p:cNvPr>
          <p:cNvSpPr txBox="1"/>
          <p:nvPr/>
        </p:nvSpPr>
        <p:spPr>
          <a:xfrm>
            <a:off x="5039549" y="3026718"/>
            <a:ext cx="187510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Arial"/>
                <a:cs typeface="Arial"/>
              </a:rPr>
              <a:t>Indigenous People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BC5DEA-F7AE-5E38-1E2D-3EED07493262}"/>
              </a:ext>
            </a:extLst>
          </p:cNvPr>
          <p:cNvSpPr txBox="1"/>
          <p:nvPr/>
        </p:nvSpPr>
        <p:spPr>
          <a:xfrm>
            <a:off x="2077814" y="3012341"/>
            <a:ext cx="187510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Arial"/>
                <a:cs typeface="Arial"/>
              </a:rPr>
              <a:t>Family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2F26F6-5C90-5EEC-D16F-E2CB9CE8F1C1}"/>
              </a:ext>
            </a:extLst>
          </p:cNvPr>
          <p:cNvSpPr txBox="1"/>
          <p:nvPr/>
        </p:nvSpPr>
        <p:spPr>
          <a:xfrm>
            <a:off x="7958153" y="4421323"/>
            <a:ext cx="187510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Arial"/>
                <a:cs typeface="Arial"/>
              </a:rPr>
              <a:t>Women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A0238C-D8CC-3196-66F4-3641E38F8E7A}"/>
              </a:ext>
            </a:extLst>
          </p:cNvPr>
          <p:cNvSpPr txBox="1"/>
          <p:nvPr/>
        </p:nvSpPr>
        <p:spPr>
          <a:xfrm>
            <a:off x="5039549" y="4421322"/>
            <a:ext cx="187510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Arial"/>
                <a:cs typeface="Arial"/>
              </a:rPr>
              <a:t>Pride+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841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797442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40080" y="640080"/>
            <a:ext cx="3867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Ground.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0080" y="1095209"/>
            <a:ext cx="4076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external engagement includes the following:</a:t>
            </a:r>
          </a:p>
        </p:txBody>
      </p:sp>
      <p:pic>
        <p:nvPicPr>
          <p:cNvPr id="1036" name="Picture 12" descr="https://blackmenofaust.wpengine.com/wp-content/uploads/2019/10/TXEALOGO1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416" y="3936866"/>
            <a:ext cx="1131151" cy="11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2E42D75-092E-8312-AD95-13FE6D4476A5}"/>
              </a:ext>
            </a:extLst>
          </p:cNvPr>
          <p:cNvGrpSpPr/>
          <p:nvPr/>
        </p:nvGrpSpPr>
        <p:grpSpPr>
          <a:xfrm>
            <a:off x="4779745" y="5139443"/>
            <a:ext cx="1924585" cy="525639"/>
            <a:chOff x="6352797" y="5516894"/>
            <a:chExt cx="1801495" cy="492021"/>
          </a:xfrm>
        </p:grpSpPr>
        <p:pic>
          <p:nvPicPr>
            <p:cNvPr id="18" name="Picture 1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6352797" y="5516894"/>
              <a:ext cx="1587500" cy="355600"/>
            </a:xfrm>
            <a:prstGeom prst="rect">
              <a:avLst/>
            </a:prstGeom>
          </p:spPr>
        </p:pic>
        <p:sp>
          <p:nvSpPr>
            <p:cNvPr id="19" name="Text Box 4"/>
            <p:cNvSpPr txBox="1"/>
            <p:nvPr/>
          </p:nvSpPr>
          <p:spPr>
            <a:xfrm>
              <a:off x="6352797" y="5895213"/>
              <a:ext cx="1801495" cy="113702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900" dirty="0">
                  <a:solidFill>
                    <a:srgbClr val="74458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Financial Alliance for Racial Equity</a:t>
              </a:r>
              <a:endParaRPr lang="en-US" sz="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4" descr="image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890" y="5057942"/>
            <a:ext cx="2011363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3593" y="4115463"/>
            <a:ext cx="1766387" cy="7428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5091" y="5198216"/>
            <a:ext cx="2516694" cy="48371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8BB7DB3-8CFD-3B4B-F99D-67069753174D}"/>
              </a:ext>
            </a:extLst>
          </p:cNvPr>
          <p:cNvSpPr txBox="1"/>
          <p:nvPr/>
        </p:nvSpPr>
        <p:spPr>
          <a:xfrm>
            <a:off x="640080" y="1518900"/>
            <a:ext cx="4433487" cy="23596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200"/>
              </a:spcAft>
            </a:pPr>
            <a:r>
              <a:rPr lang="en-US" sz="1400" b="1" dirty="0">
                <a:solidFill>
                  <a:schemeClr val="accent2"/>
                </a:solidFill>
                <a:latin typeface="Arial"/>
                <a:cs typeface="Arial"/>
              </a:rPr>
              <a:t>Industry Partnerships</a:t>
            </a:r>
          </a:p>
          <a:p>
            <a:pPr lvl="0">
              <a:spcAft>
                <a:spcPts val="200"/>
              </a:spcAft>
            </a:pPr>
            <a:r>
              <a:rPr lang="en-US" sz="1200" dirty="0">
                <a:latin typeface="Arial"/>
                <a:cs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Black Insurance Industry Collective</a:t>
            </a:r>
            <a:r>
              <a:rPr lang="en-US" sz="1200" dirty="0">
                <a:latin typeface="Arial"/>
                <a:cs typeface="Arial"/>
              </a:rPr>
              <a:t> (BIIC)</a:t>
            </a:r>
          </a:p>
          <a:p>
            <a:pPr>
              <a:spcAft>
                <a:spcPts val="200"/>
              </a:spcAft>
            </a:pPr>
            <a:r>
              <a:rPr lang="en-US" sz="1200" dirty="0">
                <a:latin typeface="Arial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Canadian Association of Black Insurance Professionals</a:t>
            </a:r>
            <a:r>
              <a:rPr lang="en-US" sz="1200" dirty="0">
                <a:latin typeface="Arial"/>
                <a:cs typeface="Arial"/>
              </a:rPr>
              <a:t> (CABIP)</a:t>
            </a:r>
            <a:endParaRPr lang="en-US" dirty="0"/>
          </a:p>
          <a:p>
            <a:pPr>
              <a:spcAft>
                <a:spcPts val="200"/>
              </a:spcAft>
            </a:pPr>
            <a:r>
              <a:rPr lang="en-US" sz="1200" dirty="0">
                <a:latin typeface="Arial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Financial Alliance for Racial Equity</a:t>
            </a:r>
            <a:r>
              <a:rPr lang="en-US" sz="1200" dirty="0">
                <a:latin typeface="Arial"/>
                <a:cs typeface="Arial"/>
              </a:rPr>
              <a:t> (FARE)</a:t>
            </a:r>
            <a:endParaRPr lang="en-US" dirty="0"/>
          </a:p>
          <a:p>
            <a:pPr>
              <a:spcAft>
                <a:spcPts val="200"/>
              </a:spcAft>
            </a:pPr>
            <a:r>
              <a:rPr lang="en-US" sz="1200" dirty="0">
                <a:latin typeface="Arial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Insurance Supper Club</a:t>
            </a:r>
            <a:endParaRPr lang="en-US" dirty="0"/>
          </a:p>
          <a:p>
            <a:pPr>
              <a:spcAft>
                <a:spcPts val="200"/>
              </a:spcAft>
            </a:pPr>
            <a:r>
              <a:rPr lang="en-US" sz="1200" dirty="0">
                <a:latin typeface="Arial"/>
                <a:cs typeface="Arial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Canada (LGBTQ+ Insurance Network)</a:t>
            </a:r>
            <a:endParaRPr lang="en-US" dirty="0"/>
          </a:p>
          <a:p>
            <a:pPr lvl="0">
              <a:spcAft>
                <a:spcPts val="200"/>
              </a:spcAft>
            </a:pPr>
            <a:r>
              <a:rPr lang="en-US" sz="1200" dirty="0">
                <a:latin typeface="Arial"/>
                <a:cs typeface="Arial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National African American Insurance Association</a:t>
            </a:r>
            <a:r>
              <a:rPr lang="en-US" sz="1200" dirty="0">
                <a:latin typeface="Arial"/>
                <a:cs typeface="Arial"/>
              </a:rPr>
              <a:t> (NAAIA)</a:t>
            </a:r>
          </a:p>
          <a:p>
            <a:pPr>
              <a:spcAft>
                <a:spcPts val="200"/>
              </a:spcAft>
            </a:pPr>
            <a:r>
              <a:rPr lang="en-US" sz="1200" u="sng" dirty="0">
                <a:latin typeface="Arial"/>
                <a:cs typeface="Arial"/>
              </a:rPr>
              <a:t>The </a:t>
            </a:r>
            <a:r>
              <a:rPr lang="en-US" sz="1200" u="sng" dirty="0">
                <a:latin typeface="Arial"/>
                <a:cs typeface="Arial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American College Center for Economic Empowerment and Equality</a:t>
            </a:r>
          </a:p>
          <a:p>
            <a:pPr>
              <a:spcAft>
                <a:spcPts val="200"/>
              </a:spcAft>
            </a:pPr>
            <a:r>
              <a:rPr lang="en-US" sz="1200" dirty="0">
                <a:latin typeface="Arial"/>
                <a:cs typeface="Arial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American College of Financial Services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A6BEBD-5C5A-C22E-804F-7BA62F67ED1D}"/>
              </a:ext>
            </a:extLst>
          </p:cNvPr>
          <p:cNvSpPr txBox="1"/>
          <p:nvPr/>
        </p:nvSpPr>
        <p:spPr>
          <a:xfrm>
            <a:off x="5294913" y="1417766"/>
            <a:ext cx="4331687" cy="32265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200"/>
              </a:spcAft>
            </a:pPr>
            <a:r>
              <a:rPr lang="en-US" sz="1400" b="1" dirty="0">
                <a:solidFill>
                  <a:srgbClr val="00AA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or Global Partnerships</a:t>
            </a:r>
          </a:p>
          <a:p>
            <a:pPr>
              <a:spcAft>
                <a:spcPts val="200"/>
              </a:spcAft>
            </a:pPr>
            <a:r>
              <a:rPr lang="en-US" sz="1200" dirty="0">
                <a:latin typeface="Arial"/>
                <a:cs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American Corporate Partners (ACP)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200"/>
              </a:spcAft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Association of Latino Professional Association (ALPFA)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  <a:hlinkClick r:id="rId1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0">
              <a:spcAft>
                <a:spcPts val="200"/>
              </a:spcAft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CEO Commission for Disability Employment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200"/>
              </a:spcAft>
            </a:pPr>
            <a:r>
              <a:rPr lang="en-US" sz="1200" u="sng" dirty="0">
                <a:latin typeface="Arial"/>
                <a:cs typeface="Arial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DisabilityIN</a:t>
            </a:r>
            <a:endParaRPr lang="en-US" dirty="0" err="1"/>
          </a:p>
          <a:p>
            <a:pPr>
              <a:spcAft>
                <a:spcPts val="200"/>
              </a:spcAft>
            </a:pPr>
            <a:r>
              <a:rPr lang="en-US" sz="1200" u="sng" dirty="0">
                <a:latin typeface="Arial"/>
                <a:cs typeface="Arial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Diversity Woman Media</a:t>
            </a:r>
            <a:endParaRPr lang="en-US" sz="1200" u="sng" dirty="0">
              <a:latin typeface="Arial"/>
              <a:cs typeface="Arial"/>
            </a:endParaRPr>
          </a:p>
          <a:p>
            <a:pPr lvl="0">
              <a:spcAft>
                <a:spcPts val="200"/>
              </a:spcAft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GenHERation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200"/>
              </a:spcAft>
            </a:pPr>
            <a:r>
              <a:rPr lang="en-US" sz="1200" u="sng" dirty="0">
                <a:latin typeface="Arial"/>
                <a:cs typeface="Arial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National LGBT Chamber of Commerce (NGLCC)</a:t>
            </a:r>
            <a:endParaRPr lang="en-US" sz="1200" u="sng" dirty="0">
              <a:latin typeface="Arial" panose="020B0604020202020204" pitchFamily="34" charset="0"/>
              <a:cs typeface="Arial" panose="020B0604020202020204" pitchFamily="34" charset="0"/>
              <a:hlinkClick r:id="rId2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spcAft>
                <a:spcPts val="200"/>
              </a:spcAft>
            </a:pPr>
            <a:r>
              <a:rPr lang="en-US" sz="1200" u="sng" dirty="0">
                <a:latin typeface="Arial"/>
                <a:cs typeface="Arial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National Association of Asian American Professionals (NAAAP)</a:t>
            </a:r>
            <a:endParaRPr lang="en-US" sz="1200" u="sng" dirty="0">
              <a:latin typeface="Arial"/>
              <a:cs typeface="Arial"/>
            </a:endParaRPr>
          </a:p>
          <a:p>
            <a:pPr>
              <a:spcAft>
                <a:spcPts val="200"/>
              </a:spcAft>
            </a:pPr>
            <a:r>
              <a:rPr lang="en-US" sz="1200" u="sng" dirty="0">
                <a:latin typeface="Arial"/>
                <a:cs typeface="Arial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National Minority Supplier Development Council (MNSDC)</a:t>
            </a:r>
            <a:endParaRPr lang="en-US" sz="1200" u="sng" dirty="0">
              <a:latin typeface="Arial"/>
              <a:cs typeface="Arial"/>
            </a:endParaRPr>
          </a:p>
          <a:p>
            <a:pPr lvl="0">
              <a:spcAft>
                <a:spcPts val="200"/>
              </a:spcAft>
            </a:pPr>
            <a:r>
              <a:rPr lang="en-US" sz="1200" u="sng" dirty="0">
                <a:latin typeface="Arial"/>
                <a:cs typeface="Arial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NextUp</a:t>
            </a:r>
            <a:endParaRPr lang="en-US" sz="1200" u="sng" dirty="0">
              <a:latin typeface="Arial"/>
              <a:cs typeface="Arial"/>
              <a:hlinkClick r:id="rId2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0">
              <a:spcAft>
                <a:spcPts val="200"/>
              </a:spcAft>
            </a:pPr>
            <a:r>
              <a:rPr lang="en-US" sz="1200" u="sng" dirty="0">
                <a:latin typeface="Arial"/>
                <a:cs typeface="Arial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Out &amp; Equal</a:t>
            </a:r>
            <a:endParaRPr lang="en-US" sz="1200" u="sng" dirty="0">
              <a:latin typeface="Arial"/>
              <a:cs typeface="Arial"/>
              <a:hlinkClick r:id="rId2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0">
              <a:spcAft>
                <a:spcPts val="200"/>
              </a:spcAft>
            </a:pPr>
            <a:r>
              <a:rPr lang="en-US" sz="1200" u="sng" dirty="0">
                <a:latin typeface="Arial"/>
                <a:cs typeface="Arial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Wounded Warrior Project</a:t>
            </a:r>
            <a:endParaRPr lang="en-US" sz="1200" u="sng" dirty="0">
              <a:latin typeface="Arial" panose="020B0604020202020204" pitchFamily="34" charset="0"/>
              <a:cs typeface="Arial" panose="020B0604020202020204" pitchFamily="34" charset="0"/>
              <a:hlinkClick r:id="rId2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spcAft>
                <a:spcPts val="200"/>
              </a:spcAft>
            </a:pPr>
            <a:r>
              <a:rPr lang="en-US" sz="1200" u="sng" dirty="0">
                <a:latin typeface="Arial"/>
                <a:cs typeface="Arial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Women's Business Enterprise National Council (WBENC)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AB8799-CEC7-BA82-6347-D9AFACE10844}"/>
              </a:ext>
            </a:extLst>
          </p:cNvPr>
          <p:cNvSpPr txBox="1"/>
          <p:nvPr/>
        </p:nvSpPr>
        <p:spPr>
          <a:xfrm>
            <a:off x="9691804" y="1417766"/>
            <a:ext cx="2368254" cy="214930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200"/>
              </a:spcAft>
            </a:pPr>
            <a:r>
              <a:rPr lang="en-US" sz="1400" b="1" dirty="0">
                <a:solidFill>
                  <a:srgbClr val="467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Partnerships</a:t>
            </a:r>
          </a:p>
          <a:p>
            <a:pPr lvl="0">
              <a:spcAft>
                <a:spcPts val="200"/>
              </a:spcAft>
            </a:pP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100 Black Men of Austin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(a chapter of 100 Black Men of America)</a:t>
            </a:r>
          </a:p>
          <a:p>
            <a:pPr>
              <a:spcAft>
                <a:spcPts val="200"/>
              </a:spcAft>
            </a:pPr>
            <a:r>
              <a:rPr lang="en-US" sz="1200" dirty="0">
                <a:latin typeface="Arial"/>
                <a:cs typeface="Arial"/>
                <a:hlinkClick r:id="rId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Advisors Give Back</a:t>
            </a:r>
            <a:endParaRPr lang="en-US" dirty="0"/>
          </a:p>
          <a:p>
            <a:pPr>
              <a:spcAft>
                <a:spcPts val="200"/>
              </a:spcAft>
            </a:pPr>
            <a:r>
              <a:rPr lang="en-US" sz="1200" dirty="0">
                <a:latin typeface="Arial"/>
                <a:cs typeface="Arial"/>
                <a:hlinkClick r:id="rId3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Envision</a:t>
            </a:r>
            <a:endParaRPr lang="en-US" dirty="0"/>
          </a:p>
          <a:p>
            <a:pPr>
              <a:spcAft>
                <a:spcPts val="200"/>
              </a:spcAft>
            </a:pPr>
            <a:r>
              <a:rPr lang="en-US" sz="1200" dirty="0">
                <a:latin typeface="Arial"/>
                <a:cs typeface="Arial"/>
                <a:hlinkClick r:id="rId3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Indspire</a:t>
            </a:r>
            <a:endParaRPr lang="en-US" sz="1200" dirty="0">
              <a:latin typeface="Arial"/>
              <a:cs typeface="Arial"/>
            </a:endParaRPr>
          </a:p>
          <a:p>
            <a:pPr>
              <a:spcAft>
                <a:spcPts val="200"/>
              </a:spcAft>
            </a:pPr>
            <a:r>
              <a:rPr lang="en-US" sz="1200" dirty="0">
                <a:latin typeface="Arial"/>
                <a:cs typeface="Arial"/>
                <a:hlinkClick r:id="rId3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Junior Achievement  </a:t>
            </a:r>
            <a:endParaRPr lang="en-US" dirty="0"/>
          </a:p>
          <a:p>
            <a:pPr>
              <a:spcAft>
                <a:spcPts val="200"/>
              </a:spcAft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3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Texas Empowerment Academy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200"/>
              </a:spcAft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3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Year Up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FDBDBD-BFC1-33F3-D253-5DBD2FC49A51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0715" y="4115463"/>
            <a:ext cx="941365" cy="71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331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D5687E-DE8C-E42C-B732-FAB5AE5CA5E7}"/>
              </a:ext>
            </a:extLst>
          </p:cNvPr>
          <p:cNvSpPr txBox="1"/>
          <p:nvPr/>
        </p:nvSpPr>
        <p:spPr>
          <a:xfrm>
            <a:off x="640080" y="1517904"/>
            <a:ext cx="6945464" cy="19595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spcAft>
                <a:spcPts val="200"/>
              </a:spcAft>
            </a:pPr>
            <a:r>
              <a:rPr lang="en-US" sz="12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Paradigm for Parity</a:t>
            </a:r>
            <a:endParaRPr lang="en-US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200"/>
              </a:spcAft>
            </a:pPr>
            <a:r>
              <a:rPr lang="en-US" sz="12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McKinsey/Lean-In Women in the Workplace</a:t>
            </a:r>
            <a:endParaRPr lang="en-US" sz="1200" u="sng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200"/>
              </a:spcAft>
            </a:pPr>
            <a:r>
              <a:rPr lang="en-US" sz="12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Best Places to Work in Insurance (Business Insurance</a:t>
            </a:r>
            <a:r>
              <a:rPr lang="en-US" sz="12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200"/>
              </a:spcAft>
            </a:pPr>
            <a:r>
              <a:rPr lang="en-US" sz="12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HRC Corporate Equality Index</a:t>
            </a:r>
            <a:endParaRPr lang="en-US" sz="1200" u="sng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200"/>
              </a:spcAft>
            </a:pPr>
            <a:r>
              <a:rPr lang="en-US" sz="1200" u="sng" dirty="0">
                <a:solidFill>
                  <a:schemeClr val="tx2"/>
                </a:solidFill>
                <a:effectLst/>
                <a:latin typeface="Arial"/>
                <a:ea typeface="Times New Roman" panose="02020603050405020304" pitchFamily="18" charset="0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Work180</a:t>
            </a:r>
            <a:endParaRPr lang="en-US" sz="1200" u="sng" dirty="0">
              <a:solidFill>
                <a:schemeClr val="tx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200"/>
              </a:spcAft>
            </a:pPr>
            <a:r>
              <a:rPr lang="en-PH" sz="1200" i="1" u="sng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Insurance Business America</a:t>
            </a:r>
            <a:r>
              <a:rPr lang="en-PH" sz="1200" i="0" u="sng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's 5-Star Diversity, Equity, and Inclusion</a:t>
            </a:r>
            <a:endParaRPr lang="en-PH" sz="1200" i="0" u="sng" dirty="0">
              <a:solidFill>
                <a:schemeClr val="tx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200"/>
              </a:spcAft>
            </a:pPr>
            <a:r>
              <a:rPr lang="en-PH" sz="1200" u="sng" dirty="0">
                <a:solidFill>
                  <a:schemeClr val="tx2"/>
                </a:solidFill>
                <a:latin typeface="Arial"/>
                <a:ea typeface="Times New Roman" panose="02020603050405020304" pitchFamily="18" charset="0"/>
                <a:cs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Disability Equality Index</a:t>
            </a:r>
            <a:endParaRPr lang="en-PH" sz="1200" i="0" u="sng" dirty="0">
              <a:solidFill>
                <a:schemeClr val="tx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spcAft>
                <a:spcPts val="200"/>
              </a:spcAft>
            </a:pPr>
            <a:r>
              <a:rPr lang="en-US" sz="1200" u="sng" dirty="0">
                <a:solidFill>
                  <a:schemeClr val="tx2"/>
                </a:solidFill>
                <a:latin typeface="Arial"/>
                <a:ea typeface="Calibri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Seramount</a:t>
            </a:r>
            <a:endParaRPr lang="en-US" sz="1200" u="sng" dirty="0">
              <a:solidFill>
                <a:schemeClr val="tx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hlinkClick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spcAft>
                <a:spcPts val="200"/>
              </a:spcAft>
            </a:pPr>
            <a:endParaRPr lang="en-US" sz="1200" dirty="0">
              <a:solidFill>
                <a:schemeClr val="tx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531ACB-B50C-6D29-25A8-CBCC13A23B82}"/>
              </a:ext>
            </a:extLst>
          </p:cNvPr>
          <p:cNvSpPr txBox="1"/>
          <p:nvPr/>
        </p:nvSpPr>
        <p:spPr>
          <a:xfrm>
            <a:off x="640080" y="640080"/>
            <a:ext cx="703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2800" b="1" dirty="0">
                <a:solidFill>
                  <a:schemeClr val="tx2"/>
                </a:solidFill>
                <a:latin typeface="Arial"/>
                <a:cs typeface="Arial"/>
              </a:rPr>
              <a:t>DEIB-Related Surveys &amp; Indices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95216E-0EAD-1958-D844-6677AE43BC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4894613"/>
            <a:ext cx="1836627" cy="612209"/>
          </a:xfrm>
          <a:prstGeom prst="rect">
            <a:avLst/>
          </a:prstGeom>
        </p:spPr>
      </p:pic>
      <p:pic>
        <p:nvPicPr>
          <p:cNvPr id="8" name="Picture 7" descr="A gold and blue seal with text&#10;&#10;Description automatically generated">
            <a:extLst>
              <a:ext uri="{FF2B5EF4-FFF2-40B4-BE49-F238E27FC236}">
                <a16:creationId xmlns:a16="http://schemas.microsoft.com/office/drawing/2014/main" id="{968DF55D-35FA-AF27-A6B1-BF790B3A88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96173" y="4582879"/>
            <a:ext cx="1202999" cy="1169381"/>
          </a:xfrm>
          <a:prstGeom prst="rect">
            <a:avLst/>
          </a:prstGeom>
        </p:spPr>
      </p:pic>
      <p:pic>
        <p:nvPicPr>
          <p:cNvPr id="10" name="Picture 9" descr="WORK180 logo">
            <a:extLst>
              <a:ext uri="{FF2B5EF4-FFF2-40B4-BE49-F238E27FC236}">
                <a16:creationId xmlns:a16="http://schemas.microsoft.com/office/drawing/2014/main" id="{6A3B33CD-80EB-D1F5-637A-3952D3092EE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9429" y="4711513"/>
            <a:ext cx="948018" cy="774329"/>
          </a:xfrm>
          <a:prstGeom prst="rect">
            <a:avLst/>
          </a:prstGeom>
        </p:spPr>
      </p:pic>
      <p:pic>
        <p:nvPicPr>
          <p:cNvPr id="9" name="Picture 8" descr="A city skyline with text overlay&#10;&#10;Description automatically generated">
            <a:extLst>
              <a:ext uri="{FF2B5EF4-FFF2-40B4-BE49-F238E27FC236}">
                <a16:creationId xmlns:a16="http://schemas.microsoft.com/office/drawing/2014/main" id="{24C52CC0-F0CC-4323-B6DA-287DCFF033A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77640" y="4558617"/>
            <a:ext cx="2711587" cy="1095612"/>
          </a:xfrm>
          <a:prstGeom prst="rect">
            <a:avLst/>
          </a:prstGeom>
        </p:spPr>
      </p:pic>
      <p:pic>
        <p:nvPicPr>
          <p:cNvPr id="6" name="Picture 5" descr="A blue sign with green text and numbers&#10;&#10;Description automatically generated">
            <a:extLst>
              <a:ext uri="{FF2B5EF4-FFF2-40B4-BE49-F238E27FC236}">
                <a16:creationId xmlns:a16="http://schemas.microsoft.com/office/drawing/2014/main" id="{26136DF2-1E69-E8DD-A43E-3763C964ACC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289" y="4100190"/>
            <a:ext cx="1361711" cy="158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97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BFD66D-5D81-9E05-24F2-9CDC259EB6DA}"/>
              </a:ext>
            </a:extLst>
          </p:cNvPr>
          <p:cNvSpPr/>
          <p:nvPr/>
        </p:nvSpPr>
        <p:spPr>
          <a:xfrm>
            <a:off x="2412858" y="747697"/>
            <a:ext cx="7366283" cy="1757238"/>
          </a:xfrm>
          <a:prstGeom prst="rect">
            <a:avLst/>
          </a:prstGeom>
          <a:solidFill>
            <a:srgbClr val="202B3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657448" y="1266793"/>
            <a:ext cx="6462346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C-Suite Engagement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7A2EBA-6045-3D04-008E-FDB21FED4E1A}"/>
              </a:ext>
            </a:extLst>
          </p:cNvPr>
          <p:cNvSpPr txBox="1"/>
          <p:nvPr/>
        </p:nvSpPr>
        <p:spPr>
          <a:xfrm>
            <a:off x="534122" y="3429000"/>
            <a:ext cx="102982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Active participation at every level of the company is essential for long-term success.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4EC024-A3D3-5187-8547-063416F7D7B5}"/>
              </a:ext>
            </a:extLst>
          </p:cNvPr>
          <p:cNvSpPr txBox="1"/>
          <p:nvPr/>
        </p:nvSpPr>
        <p:spPr>
          <a:xfrm>
            <a:off x="534122" y="3709403"/>
            <a:ext cx="1071418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Pamela Wheeler, our Chief Diversity and Inclusion Officer, spearheads our DEIB work, working with executives and leaders across the business to drive our progress.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08C277-53E0-56DD-78A1-DC60860D204B}"/>
              </a:ext>
            </a:extLst>
          </p:cNvPr>
          <p:cNvSpPr txBox="1"/>
          <p:nvPr/>
        </p:nvSpPr>
        <p:spPr>
          <a:xfrm>
            <a:off x="4784834" y="5474433"/>
            <a:ext cx="2622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Pamela Wheeler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Chief Diversity and Inclusion Officer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EF5BEB-D649-BCC4-7D48-0C5D6E530C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45" b="3745"/>
          <a:stretch/>
        </p:blipFill>
        <p:spPr>
          <a:xfrm>
            <a:off x="5420811" y="4171068"/>
            <a:ext cx="1350374" cy="126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23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4164" y="176146"/>
            <a:ext cx="8870407" cy="4770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Innovation? 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797442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40080" y="653744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Leadership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0D6F8D-146C-4AFE-7F99-5612ADF9A00F}"/>
              </a:ext>
            </a:extLst>
          </p:cNvPr>
          <p:cNvSpPr txBox="1"/>
          <p:nvPr/>
        </p:nvSpPr>
        <p:spPr>
          <a:xfrm>
            <a:off x="1711139" y="1945758"/>
            <a:ext cx="2607502" cy="646331"/>
          </a:xfrm>
          <a:prstGeom prst="rect">
            <a:avLst/>
          </a:prstGeom>
          <a:noFill/>
        </p:spPr>
        <p:txBody>
          <a:bodyPr wrap="square" lIns="182880" tIns="45720" rIns="91440" bIns="45720" rtlCol="0" anchor="t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Pamela Wheeler</a:t>
            </a:r>
          </a:p>
          <a:p>
            <a:r>
              <a:rPr lang="en-US" sz="1200" dirty="0">
                <a:latin typeface="Arial"/>
                <a:cs typeface="Arial"/>
              </a:rPr>
              <a:t>Advisory Board Chair</a:t>
            </a:r>
          </a:p>
          <a:p>
            <a:r>
              <a:rPr lang="en-US" sz="1200" dirty="0">
                <a:latin typeface="Arial"/>
                <a:cs typeface="Arial"/>
              </a:rPr>
              <a:t>Chief Diversity &amp; Inclusion Officer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184B90-8EA3-4CF5-DBBE-59D80AB60A73}"/>
              </a:ext>
            </a:extLst>
          </p:cNvPr>
          <p:cNvSpPr txBox="1"/>
          <p:nvPr/>
        </p:nvSpPr>
        <p:spPr>
          <a:xfrm>
            <a:off x="1710253" y="3353344"/>
            <a:ext cx="2429947" cy="461665"/>
          </a:xfrm>
          <a:prstGeom prst="rect">
            <a:avLst/>
          </a:prstGeom>
          <a:noFill/>
        </p:spPr>
        <p:txBody>
          <a:bodyPr wrap="square" lIns="182880" tIns="45720" rIns="91440" bIns="45720" rtlCol="0" anchor="t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Kizmet T. Moore</a:t>
            </a:r>
          </a:p>
          <a:p>
            <a:r>
              <a:rPr lang="en-US" sz="1200" dirty="0">
                <a:latin typeface="Arial"/>
                <a:cs typeface="Arial"/>
              </a:rPr>
              <a:t>Assistant Vice President, DEIB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5E1D26-37F7-F2B7-5354-3F8D790D6BA8}"/>
              </a:ext>
            </a:extLst>
          </p:cNvPr>
          <p:cNvSpPr txBox="1"/>
          <p:nvPr/>
        </p:nvSpPr>
        <p:spPr>
          <a:xfrm>
            <a:off x="1708985" y="4602079"/>
            <a:ext cx="2429947" cy="461665"/>
          </a:xfrm>
          <a:prstGeom prst="rect">
            <a:avLst/>
          </a:prstGeom>
          <a:noFill/>
        </p:spPr>
        <p:txBody>
          <a:bodyPr wrap="square" lIns="182880" tIns="45720" rIns="91440" bIns="45720" rtlCol="0" anchor="t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Erin Vance Melendez</a:t>
            </a:r>
          </a:p>
          <a:p>
            <a:r>
              <a:rPr lang="en-US" sz="1200" dirty="0">
                <a:latin typeface="Arial"/>
                <a:cs typeface="Arial"/>
              </a:rPr>
              <a:t>Assistant Vice President, DEIB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9011E5-1334-914E-EBF0-967101C5CCC0}"/>
              </a:ext>
            </a:extLst>
          </p:cNvPr>
          <p:cNvSpPr txBox="1"/>
          <p:nvPr/>
        </p:nvSpPr>
        <p:spPr>
          <a:xfrm>
            <a:off x="5483618" y="2387423"/>
            <a:ext cx="2189631" cy="646331"/>
          </a:xfrm>
          <a:prstGeom prst="rect">
            <a:avLst/>
          </a:prstGeom>
          <a:noFill/>
        </p:spPr>
        <p:txBody>
          <a:bodyPr wrap="square" lIns="182880" tIns="45720" rIns="91440" bIns="45720" rtlCol="0" anchor="t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Doug Hammond</a:t>
            </a:r>
          </a:p>
          <a:p>
            <a:r>
              <a:rPr lang="en-US" sz="1200" b="1" dirty="0">
                <a:latin typeface="Arial"/>
                <a:cs typeface="Arial"/>
              </a:rPr>
              <a:t>CEO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Executive Sponsor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B2E32F-1112-0043-734E-526D4C314CF2}"/>
              </a:ext>
            </a:extLst>
          </p:cNvPr>
          <p:cNvSpPr txBox="1"/>
          <p:nvPr/>
        </p:nvSpPr>
        <p:spPr>
          <a:xfrm>
            <a:off x="5450542" y="3796779"/>
            <a:ext cx="2189631" cy="830997"/>
          </a:xfrm>
          <a:prstGeom prst="rect">
            <a:avLst/>
          </a:prstGeom>
          <a:noFill/>
        </p:spPr>
        <p:txBody>
          <a:bodyPr wrap="square" lIns="182880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Ginnette Quesada-Kunkel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Chief Human Resources Officer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Executive Sponsor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82C9BD-D574-890A-64DF-2B2122C9A9CF}"/>
              </a:ext>
            </a:extLst>
          </p:cNvPr>
          <p:cNvSpPr txBox="1"/>
          <p:nvPr/>
        </p:nvSpPr>
        <p:spPr>
          <a:xfrm>
            <a:off x="9108581" y="2393879"/>
            <a:ext cx="2189631" cy="646331"/>
          </a:xfrm>
          <a:prstGeom prst="rect">
            <a:avLst/>
          </a:prstGeom>
          <a:noFill/>
        </p:spPr>
        <p:txBody>
          <a:bodyPr wrap="square" lIns="182880" tIns="45720" rIns="91440" bIns="45720" rtlCol="0" anchor="t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Mary Steed</a:t>
            </a:r>
          </a:p>
          <a:p>
            <a:r>
              <a:rPr lang="en-US" sz="1200" b="1" dirty="0">
                <a:latin typeface="Arial"/>
                <a:cs typeface="Arial"/>
              </a:rPr>
              <a:t>Chief People Officer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Executive Sponsor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D8F4B73-0CAB-F187-C3D6-D53025B100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45" b="3745"/>
          <a:stretch/>
        </p:blipFill>
        <p:spPr>
          <a:xfrm>
            <a:off x="640080" y="1738954"/>
            <a:ext cx="1127932" cy="1056160"/>
          </a:xfrm>
          <a:prstGeom prst="rect">
            <a:avLst/>
          </a:prstGeom>
        </p:spPr>
      </p:pic>
      <p:pic>
        <p:nvPicPr>
          <p:cNvPr id="29" name="Picture 28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327DBA46-D83F-8B8B-54FB-B07A46C35D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182" b="3182"/>
          <a:stretch/>
        </p:blipFill>
        <p:spPr>
          <a:xfrm>
            <a:off x="640080" y="4311100"/>
            <a:ext cx="1127932" cy="10561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0E1B0BA-575D-FB6B-E207-6BE6E5FAA8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2" b="3182"/>
          <a:stretch/>
        </p:blipFill>
        <p:spPr>
          <a:xfrm>
            <a:off x="4404239" y="2188965"/>
            <a:ext cx="1127932" cy="105616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B5CAC8F-96A6-496B-EF85-BA219DDF8F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0" r="16218"/>
          <a:stretch/>
        </p:blipFill>
        <p:spPr>
          <a:xfrm>
            <a:off x="4404239" y="3673756"/>
            <a:ext cx="1127932" cy="10561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E33633C-D372-7CB4-7A1A-C5885026240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182" b="3182"/>
          <a:stretch/>
        </p:blipFill>
        <p:spPr>
          <a:xfrm>
            <a:off x="7980649" y="2182508"/>
            <a:ext cx="1127932" cy="1056160"/>
          </a:xfrm>
          <a:prstGeom prst="rect">
            <a:avLst/>
          </a:prstGeom>
        </p:spPr>
      </p:pic>
      <p:pic>
        <p:nvPicPr>
          <p:cNvPr id="3" name="Picture 2" descr="A picture containing person, person, outdoor, smiling&#10;&#10;Description automatically generated">
            <a:extLst>
              <a:ext uri="{FF2B5EF4-FFF2-40B4-BE49-F238E27FC236}">
                <a16:creationId xmlns:a16="http://schemas.microsoft.com/office/drawing/2014/main" id="{79EEAA73-D9C7-00ED-74A7-201CBF4DD37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190" r="-3781" b="17534"/>
          <a:stretch/>
        </p:blipFill>
        <p:spPr>
          <a:xfrm>
            <a:off x="7980649" y="3673756"/>
            <a:ext cx="1175518" cy="10561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823BFD-B809-4811-1B92-FE1A89AF0654}"/>
              </a:ext>
            </a:extLst>
          </p:cNvPr>
          <p:cNvSpPr txBox="1"/>
          <p:nvPr/>
        </p:nvSpPr>
        <p:spPr>
          <a:xfrm>
            <a:off x="9108581" y="3878670"/>
            <a:ext cx="2189631" cy="646331"/>
          </a:xfrm>
          <a:prstGeom prst="rect">
            <a:avLst/>
          </a:prstGeom>
          <a:noFill/>
        </p:spPr>
        <p:txBody>
          <a:bodyPr wrap="square" lIns="182880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Tandra Davis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SVP, Procurement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Executive Sponsor</a:t>
            </a:r>
          </a:p>
        </p:txBody>
      </p:sp>
      <p:pic>
        <p:nvPicPr>
          <p:cNvPr id="1026" name="Picture 2" descr="Kizmet T. Moore">
            <a:extLst>
              <a:ext uri="{FF2B5EF4-FFF2-40B4-BE49-F238E27FC236}">
                <a16:creationId xmlns:a16="http://schemas.microsoft.com/office/drawing/2014/main" id="{717F8447-5328-AFE0-35BD-62D935A13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" y="2997751"/>
            <a:ext cx="1127934" cy="109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379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7187" y="588893"/>
            <a:ext cx="277007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0" b="1" dirty="0">
                <a:solidFill>
                  <a:srgbClr val="70AD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“”</a:t>
            </a:r>
            <a:endParaRPr lang="en-US" sz="20000" b="1" i="1" spc="300" dirty="0">
              <a:solidFill>
                <a:srgbClr val="70AD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4E567E40-945A-2787-272E-4D223DA195CE}"/>
              </a:ext>
            </a:extLst>
          </p:cNvPr>
          <p:cNvSpPr/>
          <p:nvPr/>
        </p:nvSpPr>
        <p:spPr>
          <a:xfrm rot="2720118">
            <a:off x="11516435" y="-90165"/>
            <a:ext cx="1028759" cy="522269"/>
          </a:xfrm>
          <a:prstGeom prst="triangl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53AD1C-DE9C-65EE-3693-774FC0159883}"/>
              </a:ext>
            </a:extLst>
          </p:cNvPr>
          <p:cNvSpPr/>
          <p:nvPr/>
        </p:nvSpPr>
        <p:spPr>
          <a:xfrm>
            <a:off x="1086817" y="2434064"/>
            <a:ext cx="7097063" cy="310854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dirty="0">
                <a:latin typeface="Arial"/>
                <a:cs typeface="Arial"/>
              </a:rPr>
              <a:t>— </a:t>
            </a:r>
            <a:r>
              <a:rPr lang="en-US" sz="2800" dirty="0">
                <a:effectLst/>
                <a:latin typeface="Arial"/>
                <a:cs typeface="Arial"/>
              </a:rPr>
              <a:t>Diversity requires commitment. Achieving superior performance diversity can produce further action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>
                <a:effectLst/>
                <a:latin typeface="Arial"/>
                <a:cs typeface="Arial"/>
              </a:rPr>
              <a:t>– most notably, a commitment to develop a culture of inclusion. People do not just need to be different, they need to be fully involved and feel their voices are heard.</a:t>
            </a:r>
            <a:endParaRPr lang="en-US" sz="4000" i="1" spc="300" dirty="0"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635641-D319-301D-9E82-E19AF4BB13D6}"/>
              </a:ext>
            </a:extLst>
          </p:cNvPr>
          <p:cNvSpPr txBox="1"/>
          <p:nvPr/>
        </p:nvSpPr>
        <p:spPr>
          <a:xfrm>
            <a:off x="4757166" y="5661479"/>
            <a:ext cx="64236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–Alain Dehaze (CEO of Adecco)</a:t>
            </a:r>
            <a:endParaRPr lang="en-US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862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375A2A4E-1D9A-20A5-90DB-A2F1C2CD5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02" y="2571749"/>
            <a:ext cx="7225396" cy="171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224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627D889-47F6-4202-8C03-492F9E8A070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1750" y="639763"/>
            <a:ext cx="2716564" cy="679450"/>
          </a:xfrm>
        </p:spPr>
        <p:txBody>
          <a:bodyPr anchor="t" anchorCtr="0">
            <a:no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Arial"/>
                <a:cs typeface="Arial"/>
              </a:rPr>
              <a:t>Vision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3E737F-48B4-4F4A-84FB-5F2027F82E9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41750" y="1591746"/>
            <a:ext cx="4927146" cy="358457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latin typeface="Arial"/>
                <a:cs typeface="Arial"/>
              </a:rPr>
              <a:t>Cultivate an enterprise-wide DEIB strategy, aligned with </a:t>
            </a:r>
            <a:r>
              <a:rPr lang="en-US" sz="2400" b="1" i="1" dirty="0">
                <a:latin typeface="Arial"/>
                <a:cs typeface="Arial"/>
              </a:rPr>
              <a:t>business objectives</a:t>
            </a:r>
            <a:r>
              <a:rPr lang="en-US" sz="2400" dirty="0">
                <a:latin typeface="Arial"/>
                <a:cs typeface="Arial"/>
              </a:rPr>
              <a:t>, that creates </a:t>
            </a:r>
            <a:r>
              <a:rPr lang="en-US" sz="2400" b="1" dirty="0">
                <a:latin typeface="Arial"/>
                <a:cs typeface="Arial"/>
              </a:rPr>
              <a:t>SYSTEMS</a:t>
            </a:r>
            <a:r>
              <a:rPr lang="en-US" sz="2400" dirty="0">
                <a:latin typeface="Arial"/>
                <a:cs typeface="Arial"/>
              </a:rPr>
              <a:t> and </a:t>
            </a:r>
            <a:r>
              <a:rPr lang="en-US" sz="2400" b="1" dirty="0">
                <a:latin typeface="Arial"/>
                <a:cs typeface="Arial"/>
              </a:rPr>
              <a:t>CULTURES</a:t>
            </a:r>
            <a:r>
              <a:rPr lang="en-US" sz="2400" dirty="0">
                <a:latin typeface="Arial"/>
                <a:cs typeface="Arial"/>
              </a:rPr>
              <a:t> of diversity, equity, inclusion and belonging, </a:t>
            </a:r>
            <a:r>
              <a:rPr lang="en-US" sz="2400" b="1" i="1" dirty="0">
                <a:latin typeface="Arial"/>
                <a:cs typeface="Arial"/>
              </a:rPr>
              <a:t>permeates</a:t>
            </a:r>
            <a:r>
              <a:rPr lang="en-US" sz="2400" dirty="0">
                <a:latin typeface="Arial"/>
                <a:cs typeface="Arial"/>
              </a:rPr>
              <a:t> every aspect of the business and </a:t>
            </a:r>
            <a:r>
              <a:rPr lang="en-US" sz="2400" b="1" i="1" dirty="0">
                <a:latin typeface="Arial"/>
                <a:cs typeface="Arial"/>
              </a:rPr>
              <a:t>empowers</a:t>
            </a:r>
            <a:r>
              <a:rPr lang="en-US" sz="2400" dirty="0">
                <a:latin typeface="Arial"/>
                <a:cs typeface="Arial"/>
              </a:rPr>
              <a:t> all employees and stakeholders, both internally and externally, to succeed.</a:t>
            </a:r>
            <a:endParaRPr lang="en-US" dirty="0">
              <a:latin typeface="Arial"/>
              <a:cs typeface="Arial"/>
            </a:endParaRPr>
          </a:p>
          <a:p>
            <a:endParaRPr lang="en-US" sz="2400" dirty="0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12FC3A1-149A-6F85-43F0-4B99CC96D1CB}"/>
              </a:ext>
            </a:extLst>
          </p:cNvPr>
          <p:cNvGrpSpPr/>
          <p:nvPr/>
        </p:nvGrpSpPr>
        <p:grpSpPr>
          <a:xfrm>
            <a:off x="5798763" y="365528"/>
            <a:ext cx="5665648" cy="5578038"/>
            <a:chOff x="5689035" y="539264"/>
            <a:chExt cx="5665648" cy="5578038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8647DCD-196F-F421-AAB9-16D70E8A775F}"/>
                </a:ext>
              </a:extLst>
            </p:cNvPr>
            <p:cNvCxnSpPr>
              <a:cxnSpLocks/>
              <a:stCxn id="25" idx="2"/>
              <a:endCxn id="31" idx="0"/>
            </p:cNvCxnSpPr>
            <p:nvPr/>
          </p:nvCxnSpPr>
          <p:spPr>
            <a:xfrm>
              <a:off x="8498558" y="1670877"/>
              <a:ext cx="12323" cy="3314812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EFBCBC3-8376-8766-23D4-12D8F6E997CF}"/>
                </a:ext>
              </a:extLst>
            </p:cNvPr>
            <p:cNvCxnSpPr>
              <a:cxnSpLocks/>
            </p:cNvCxnSpPr>
            <p:nvPr/>
          </p:nvCxnSpPr>
          <p:spPr>
            <a:xfrm>
              <a:off x="7370024" y="2086684"/>
              <a:ext cx="2572729" cy="25009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137CC98-ABBE-FB9E-CE35-CB783C552C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97372" y="1853249"/>
              <a:ext cx="2645381" cy="2661492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4316265-5B8B-F13A-DC12-9DBAB0F261F1}"/>
                </a:ext>
              </a:extLst>
            </p:cNvPr>
            <p:cNvCxnSpPr>
              <a:cxnSpLocks/>
              <a:stCxn id="29" idx="3"/>
            </p:cNvCxnSpPr>
            <p:nvPr/>
          </p:nvCxnSpPr>
          <p:spPr>
            <a:xfrm>
              <a:off x="6820648" y="3323648"/>
              <a:ext cx="3428456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D7C71194-08FC-6E4F-D6DC-E77C463ED942}"/>
                </a:ext>
              </a:extLst>
            </p:cNvPr>
            <p:cNvSpPr/>
            <p:nvPr/>
          </p:nvSpPr>
          <p:spPr>
            <a:xfrm>
              <a:off x="7229700" y="2059425"/>
              <a:ext cx="2537717" cy="2537717"/>
            </a:xfrm>
            <a:prstGeom prst="ellipse">
              <a:avLst/>
            </a:prstGeom>
            <a:solidFill>
              <a:srgbClr val="202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6" name="Graphic 65" descr="Business Growth">
              <a:extLst>
                <a:ext uri="{FF2B5EF4-FFF2-40B4-BE49-F238E27FC236}">
                  <a16:creationId xmlns:a16="http://schemas.microsoft.com/office/drawing/2014/main" id="{CF9B9CFF-E309-28DD-E424-B593A0DCE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02201" y="2584868"/>
              <a:ext cx="1426147" cy="1426147"/>
            </a:xfrm>
            <a:prstGeom prst="rect">
              <a:avLst/>
            </a:prstGeom>
          </p:spPr>
        </p:pic>
        <p:pic>
          <p:nvPicPr>
            <p:cNvPr id="21" name="Picture 20" descr="Logo&#10;&#10;Description automatically generated">
              <a:extLst>
                <a:ext uri="{FF2B5EF4-FFF2-40B4-BE49-F238E27FC236}">
                  <a16:creationId xmlns:a16="http://schemas.microsoft.com/office/drawing/2014/main" id="{4E039143-312F-581A-303E-EC58448D2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4905" y="1203475"/>
              <a:ext cx="1133021" cy="1131613"/>
            </a:xfrm>
            <a:prstGeom prst="rect">
              <a:avLst/>
            </a:prstGeom>
          </p:spPr>
        </p:pic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46998387-E5F8-06D0-A991-9C89E5035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4000" y="4292618"/>
              <a:ext cx="1130207" cy="1131613"/>
            </a:xfrm>
            <a:prstGeom prst="rect">
              <a:avLst/>
            </a:prstGeom>
          </p:spPr>
        </p:pic>
        <p:pic>
          <p:nvPicPr>
            <p:cNvPr id="25" name="Picture 24" descr="Icon&#10;&#10;Description automatically generated">
              <a:extLst>
                <a:ext uri="{FF2B5EF4-FFF2-40B4-BE49-F238E27FC236}">
                  <a16:creationId xmlns:a16="http://schemas.microsoft.com/office/drawing/2014/main" id="{6CC900A8-26AA-125E-FACE-3D614C5C9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2751" y="539264"/>
              <a:ext cx="1131613" cy="1131613"/>
            </a:xfrm>
            <a:prstGeom prst="rect">
              <a:avLst/>
            </a:prstGeom>
          </p:spPr>
        </p:pic>
        <p:pic>
          <p:nvPicPr>
            <p:cNvPr id="27" name="Picture 26" descr="Icon&#10;&#10;Description automatically generated">
              <a:extLst>
                <a:ext uri="{FF2B5EF4-FFF2-40B4-BE49-F238E27FC236}">
                  <a16:creationId xmlns:a16="http://schemas.microsoft.com/office/drawing/2014/main" id="{516BBC1E-FBE6-C78E-41A7-603B23173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1662" y="2715799"/>
              <a:ext cx="1133021" cy="1131613"/>
            </a:xfrm>
            <a:prstGeom prst="rect">
              <a:avLst/>
            </a:prstGeom>
          </p:spPr>
        </p:pic>
        <p:pic>
          <p:nvPicPr>
            <p:cNvPr id="29" name="Picture 28" descr="Icon&#10;&#10;Description automatically generated">
              <a:extLst>
                <a:ext uri="{FF2B5EF4-FFF2-40B4-BE49-F238E27FC236}">
                  <a16:creationId xmlns:a16="http://schemas.microsoft.com/office/drawing/2014/main" id="{D555F191-281D-DC2D-8067-81E08926C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9035" y="2757841"/>
              <a:ext cx="1131613" cy="1131613"/>
            </a:xfrm>
            <a:prstGeom prst="rect">
              <a:avLst/>
            </a:prstGeom>
          </p:spPr>
        </p:pic>
        <p:pic>
          <p:nvPicPr>
            <p:cNvPr id="33" name="Picture 32" descr="Icon&#10;&#10;Description automatically generated">
              <a:extLst>
                <a:ext uri="{FF2B5EF4-FFF2-40B4-BE49-F238E27FC236}">
                  <a16:creationId xmlns:a16="http://schemas.microsoft.com/office/drawing/2014/main" id="{31C52A13-473B-411B-DBAD-07BEEC34C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4852" y="4311921"/>
              <a:ext cx="1131613" cy="1131613"/>
            </a:xfrm>
            <a:prstGeom prst="rect">
              <a:avLst/>
            </a:prstGeom>
          </p:spPr>
        </p:pic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1C8FFD98-92D2-DF05-9C59-1F89B7A8C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316" y="1062815"/>
              <a:ext cx="1133856" cy="1133856"/>
            </a:xfrm>
            <a:prstGeom prst="rect">
              <a:avLst/>
            </a:prstGeom>
          </p:spPr>
        </p:pic>
        <p:pic>
          <p:nvPicPr>
            <p:cNvPr id="31" name="Picture 30" descr="Icon&#10;&#10;Description automatically generated">
              <a:extLst>
                <a:ext uri="{FF2B5EF4-FFF2-40B4-BE49-F238E27FC236}">
                  <a16:creationId xmlns:a16="http://schemas.microsoft.com/office/drawing/2014/main" id="{6846FABE-61C2-8B7C-4771-0690248E7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5074" y="4985689"/>
              <a:ext cx="1131613" cy="11316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9020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A5135-86C4-4BF0-9115-8D8558B104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0080" y="639763"/>
            <a:ext cx="8229600" cy="838200"/>
          </a:xfrm>
        </p:spPr>
        <p:txBody>
          <a:bodyPr anchor="t" anchorCtr="0">
            <a:normAutofit/>
          </a:bodyPr>
          <a:lstStyle/>
          <a:p>
            <a:r>
              <a:rPr lang="en-US" sz="2800" b="1" dirty="0">
                <a:solidFill>
                  <a:schemeClr val="tx2"/>
                </a:solidFill>
                <a:ea typeface="MS PGothic"/>
              </a:rPr>
              <a:t>The Why of DEIB - ROI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2CE7A87D-FA1B-46CC-94C7-A6FE71358E38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978345089"/>
              </p:ext>
            </p:extLst>
          </p:nvPr>
        </p:nvGraphicFramePr>
        <p:xfrm>
          <a:off x="0" y="1225296"/>
          <a:ext cx="12192000" cy="4998720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4892040">
                  <a:extLst>
                    <a:ext uri="{9D8B030D-6E8A-4147-A177-3AD203B41FA5}">
                      <a16:colId xmlns:a16="http://schemas.microsoft.com/office/drawing/2014/main" val="3202290590"/>
                    </a:ext>
                  </a:extLst>
                </a:gridCol>
                <a:gridCol w="7299960">
                  <a:extLst>
                    <a:ext uri="{9D8B030D-6E8A-4147-A177-3AD203B41FA5}">
                      <a16:colId xmlns:a16="http://schemas.microsoft.com/office/drawing/2014/main" val="2410502365"/>
                    </a:ext>
                  </a:extLst>
                </a:gridCol>
              </a:tblGrid>
              <a:tr h="837956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Increased revenues </a:t>
                      </a:r>
                    </a:p>
                  </a:txBody>
                  <a:tcPr marL="182880" marR="18288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233045" indent="-233045">
                        <a:buFont typeface="Wingdings" panose="05000000000000000000" pitchFamily="2" charset="2"/>
                        <a:buChar char="ü"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Companies in top quartile for gender diversity 15% more likely to have financial returns above national industry median </a:t>
                      </a:r>
                    </a:p>
                    <a:p>
                      <a:pPr marL="233045" indent="-233045">
                        <a:buFont typeface="Wingdings" panose="05000000000000000000" pitchFamily="2" charset="2"/>
                        <a:buChar char="ü"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Companies in top quartile for racial/ethnic diversity 35% more likely to have financial returns above national industry median (McKinsey)</a:t>
                      </a:r>
                    </a:p>
                  </a:txBody>
                  <a:tcPr marL="182880" marR="18288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561767"/>
                  </a:ext>
                </a:extLst>
              </a:tr>
              <a:tr h="614501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Increased diversity of thought and innovation, including better services and product offerings</a:t>
                      </a:r>
                    </a:p>
                  </a:txBody>
                  <a:tcPr marL="182880" marR="18288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9D0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ü"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Diverse management teams report 19% higher innovation revenue (BCG)</a:t>
                      </a:r>
                    </a:p>
                  </a:txBody>
                  <a:tcPr marL="182880" marR="18288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9D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45314"/>
                  </a:ext>
                </a:extLst>
              </a:tr>
              <a:tr h="502774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Increased market share </a:t>
                      </a:r>
                    </a:p>
                  </a:txBody>
                  <a:tcPr marL="182880" marR="18288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58D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ü"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45% more likely to realize growth in market share over previous year and 70% likelier to capture a new market (HBR)</a:t>
                      </a:r>
                    </a:p>
                  </a:txBody>
                  <a:tcPr marL="182880" marR="18288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5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822379"/>
                  </a:ext>
                </a:extLst>
              </a:tr>
              <a:tr h="670365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Enhanced ability to attract, develop and retain talent</a:t>
                      </a:r>
                    </a:p>
                  </a:txBody>
                  <a:tcPr marL="182880" marR="18288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498B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ü"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76% of jobseekers indicate that a diverse workforce is an important factor when evaluating companies (Glassdoor) 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ü"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Enjoy 5.4 times higher employee retention (Great Place to Work)</a:t>
                      </a:r>
                    </a:p>
                  </a:txBody>
                  <a:tcPr marL="182880" marR="18288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49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3971650"/>
                  </a:ext>
                </a:extLst>
              </a:tr>
              <a:tr h="1284866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Improved employee experience throughout the entire talent lifecycle. Employees bring their true, authentic selves to work, as well as embody a sense of community and belonging for all stakeholders</a:t>
                      </a:r>
                    </a:p>
                  </a:txBody>
                  <a:tcPr marL="182880" marR="18288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73BA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ü"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Employees 9.8 times more likely to look forward to going to work (Great Place to Work)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ü"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83% of LGB individuals, 79% of Black people, 67% women of color, 63% of Hispanic people, and 61% of Asian people “cover” or take great effort to hide/minimize some attribute(s) about themselves at work, with an average of 66% indicating that covering is somewhat to extremely detrimental to their sense of self (Deloitte)</a:t>
                      </a:r>
                    </a:p>
                  </a:txBody>
                  <a:tcPr marL="182880" marR="18288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73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382127"/>
                  </a:ext>
                </a:extLst>
              </a:tr>
              <a:tr h="670365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Stakeholder value alignment and connectivity </a:t>
                      </a:r>
                    </a:p>
                  </a:txBody>
                  <a:tcPr marL="182880" marR="18288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712B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ü"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When at least one member of a team has traits in common with the end user, the entire team better understands that user. A team with a member who shares a client’s ethnicity is 152% likelier than another team to understand that client (HBR)</a:t>
                      </a:r>
                    </a:p>
                  </a:txBody>
                  <a:tcPr marL="182880" marR="18288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71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7864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1571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7349E01-C300-241C-240A-217152C2F8C2}"/>
              </a:ext>
            </a:extLst>
          </p:cNvPr>
          <p:cNvSpPr/>
          <p:nvPr/>
        </p:nvSpPr>
        <p:spPr>
          <a:xfrm>
            <a:off x="2412858" y="747697"/>
            <a:ext cx="7366283" cy="1757238"/>
          </a:xfrm>
          <a:prstGeom prst="rect">
            <a:avLst/>
          </a:prstGeom>
          <a:solidFill>
            <a:srgbClr val="202B3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2889362" y="3785886"/>
            <a:ext cx="6422923" cy="18933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rgbClr val="548235"/>
              </a:buClr>
              <a:buFont typeface="Wingdings"/>
              <a:buChar char="ü"/>
            </a:pPr>
            <a:r>
              <a:rPr lang="en-US" sz="1600" kern="0" dirty="0">
                <a:latin typeface="Arial"/>
                <a:ea typeface="Arial" panose="020B0604020202020204" pitchFamily="34" charset="0"/>
                <a:cs typeface="Arial"/>
              </a:rPr>
              <a:t>Companies in top quartile for gender diversity 15% more likely to have financial returns above national industry </a:t>
            </a:r>
            <a:r>
              <a:rPr lang="en-US" sz="1600" kern="0" dirty="0">
                <a:latin typeface="Arial"/>
                <a:cs typeface="Arial"/>
              </a:rPr>
              <a:t>median </a:t>
            </a:r>
            <a:endParaRPr lang="en-US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>
              <a:buClr>
                <a:srgbClr val="548235"/>
              </a:buClr>
            </a:pPr>
            <a:endParaRPr lang="en-US" sz="1600" kern="0" dirty="0">
              <a:latin typeface="Arial"/>
              <a:cs typeface="Arial"/>
            </a:endParaRPr>
          </a:p>
          <a:p>
            <a:pPr marL="285750" indent="-285750">
              <a:buClr>
                <a:srgbClr val="548235"/>
              </a:buClr>
              <a:buFont typeface="Wingdings"/>
              <a:buChar char="ü"/>
            </a:pPr>
            <a:r>
              <a:rPr lang="en-US" sz="1600" kern="0" dirty="0">
                <a:latin typeface="Arial"/>
                <a:cs typeface="Arial"/>
              </a:rPr>
              <a:t>Companies in top </a:t>
            </a:r>
            <a:r>
              <a:rPr lang="en-US" sz="1600" kern="0" dirty="0">
                <a:latin typeface="Arial"/>
                <a:ea typeface="Arial" panose="020B0604020202020204" pitchFamily="34" charset="0"/>
                <a:cs typeface="Arial"/>
              </a:rPr>
              <a:t>quartile for racial/ethnic diversity 35% more likely to have financial returns above national industry median (McKinsey)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48235"/>
              </a:buClr>
              <a:buFont typeface="Wingdings" panose="020B0604020202020204" pitchFamily="34" charset="0"/>
              <a:buChar char="ü"/>
            </a:pPr>
            <a:endParaRPr lang="en-US" sz="1600" kern="0" dirty="0">
              <a:latin typeface="Arial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603A66-0BFB-DDCB-2BFE-3CB439A8043F}"/>
              </a:ext>
            </a:extLst>
          </p:cNvPr>
          <p:cNvSpPr txBox="1"/>
          <p:nvPr/>
        </p:nvSpPr>
        <p:spPr>
          <a:xfrm>
            <a:off x="2716244" y="1361465"/>
            <a:ext cx="6759511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b="1" kern="0" dirty="0">
                <a:solidFill>
                  <a:schemeClr val="bg1"/>
                </a:solidFill>
                <a:latin typeface="Arial"/>
                <a:ea typeface="+mn-lt"/>
                <a:cs typeface="Arial"/>
              </a:rPr>
              <a:t>Increased revenues </a:t>
            </a:r>
            <a:endParaRPr lang="en-US" sz="2800" b="1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7249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2571058" y="4036671"/>
            <a:ext cx="7136695" cy="66223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/>
              <a:buChar char="ü"/>
            </a:pPr>
            <a:r>
              <a:rPr lang="en-US" sz="1600" kern="0" dirty="0">
                <a:latin typeface="Arial"/>
                <a:cs typeface="Arial"/>
              </a:rPr>
              <a:t>Diverse management teams report 19% higher innovation revenue (BCG)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600" kern="0" dirty="0">
              <a:latin typeface="Arial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CE3AED-AB49-1F96-EC2A-5B1E5D4F5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937" y="832581"/>
            <a:ext cx="7562127" cy="17493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3603A66-0BFB-DDCB-2BFE-3CB439A8043F}"/>
              </a:ext>
            </a:extLst>
          </p:cNvPr>
          <p:cNvSpPr txBox="1"/>
          <p:nvPr/>
        </p:nvSpPr>
        <p:spPr>
          <a:xfrm>
            <a:off x="2571560" y="1023871"/>
            <a:ext cx="7048878" cy="18158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b="1" kern="0" dirty="0">
                <a:solidFill>
                  <a:schemeClr val="bg1"/>
                </a:solidFill>
                <a:latin typeface="Arial"/>
                <a:cs typeface="Arial"/>
              </a:rPr>
              <a:t>Increased diversity of thought and innovation, including better services and product offerings</a:t>
            </a:r>
            <a:endParaRPr lang="en-US" b="1">
              <a:solidFill>
                <a:schemeClr val="bg1"/>
              </a:solidFill>
              <a:latin typeface="Arial"/>
              <a:cs typeface="Arial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sz="2800" b="1" kern="0" dirty="0">
              <a:solidFill>
                <a:schemeClr val="bg1"/>
              </a:solidFill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3790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2571058" y="4036671"/>
            <a:ext cx="704988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/>
              <a:buChar char="ü"/>
            </a:pPr>
            <a:r>
              <a:rPr lang="en-US" sz="1600" kern="0" dirty="0">
                <a:latin typeface="Arial"/>
                <a:cs typeface="Arial"/>
              </a:rPr>
              <a:t>45% more likely to realize growth in market share over previous year and 70% likelier to capture a new market (HBR)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600" kern="0" dirty="0">
              <a:latin typeface="Arial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DA8084-E76A-CA04-5AF5-EB5F8D447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597" y="832412"/>
            <a:ext cx="7570807" cy="17497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3603A66-0BFB-DDCB-2BFE-3CB439A8043F}"/>
              </a:ext>
            </a:extLst>
          </p:cNvPr>
          <p:cNvSpPr txBox="1"/>
          <p:nvPr/>
        </p:nvSpPr>
        <p:spPr>
          <a:xfrm>
            <a:off x="2571560" y="1467568"/>
            <a:ext cx="7048878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b="1" kern="0">
                <a:solidFill>
                  <a:schemeClr val="bg1"/>
                </a:solidFill>
                <a:latin typeface="Arial"/>
                <a:ea typeface="+mn-lt"/>
                <a:cs typeface="+mn-lt"/>
              </a:rPr>
              <a:t>Increased market share </a:t>
            </a:r>
          </a:p>
          <a:p>
            <a:pPr algn="ctr"/>
            <a:endParaRPr lang="en-US" sz="2800" b="1" kern="0" dirty="0">
              <a:solidFill>
                <a:schemeClr val="bg1"/>
              </a:solidFill>
              <a:latin typeface="Arial"/>
              <a:ea typeface="Calibri" panose="020F050202020403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9598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2571058" y="4036671"/>
            <a:ext cx="7049885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/>
              <a:buChar char="ü"/>
            </a:pPr>
            <a:r>
              <a:rPr lang="en-US" sz="1600" kern="0" dirty="0">
                <a:latin typeface="Arial"/>
                <a:cs typeface="Arial"/>
              </a:rPr>
              <a:t>76% of jobseekers indicate that a diverse workforce is an important factor when evaluating companies (Glassdoor) </a:t>
            </a:r>
            <a:br>
              <a:rPr lang="en-US" sz="1600" kern="0" dirty="0">
                <a:latin typeface="Arial"/>
                <a:cs typeface="Arial"/>
              </a:rPr>
            </a:br>
            <a:r>
              <a:rPr lang="en-US" sz="1600" kern="0" dirty="0">
                <a:latin typeface="Arial"/>
                <a:cs typeface="Arial"/>
              </a:rPr>
              <a:t> </a:t>
            </a:r>
            <a:endParaRPr lang="en-US">
              <a:latin typeface="Calibri" panose="020F0502020204030204"/>
              <a:ea typeface="Calibri"/>
              <a:cs typeface="Calibri"/>
            </a:endParaRPr>
          </a:p>
          <a:p>
            <a:pPr marL="285750" indent="-285750">
              <a:buFont typeface="Wingdings"/>
              <a:buChar char="ü"/>
            </a:pPr>
            <a:r>
              <a:rPr lang="en-US" sz="1600" kern="0" dirty="0">
                <a:latin typeface="Arial"/>
                <a:cs typeface="Arial"/>
              </a:rPr>
              <a:t>Enjoy 5.4 times higher employee retention (Great Place to Work)</a:t>
            </a:r>
            <a:endParaRPr lang="en-US">
              <a:ea typeface="Calibri"/>
              <a:cs typeface="Calibri"/>
            </a:endParaRPr>
          </a:p>
          <a:p>
            <a:endParaRPr lang="en-US" sz="1600" kern="0" dirty="0">
              <a:latin typeface="Arial"/>
              <a:cs typeface="Arial"/>
            </a:endParaRPr>
          </a:p>
        </p:txBody>
      </p:sp>
      <p:pic>
        <p:nvPicPr>
          <p:cNvPr id="3" name="Picture 2" descr="A purple square with white dots&#10;&#10;Description automatically generated">
            <a:extLst>
              <a:ext uri="{FF2B5EF4-FFF2-40B4-BE49-F238E27FC236}">
                <a16:creationId xmlns:a16="http://schemas.microsoft.com/office/drawing/2014/main" id="{130B93F8-381F-0506-C3E1-984301241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937" y="832277"/>
            <a:ext cx="7562126" cy="17499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3603A66-0BFB-DDCB-2BFE-3CB439A8043F}"/>
              </a:ext>
            </a:extLst>
          </p:cNvPr>
          <p:cNvSpPr txBox="1"/>
          <p:nvPr/>
        </p:nvSpPr>
        <p:spPr>
          <a:xfrm>
            <a:off x="2571560" y="1255365"/>
            <a:ext cx="7048878" cy="13849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b="1" kern="0" dirty="0">
                <a:solidFill>
                  <a:schemeClr val="bg1"/>
                </a:solidFill>
                <a:latin typeface="Arial"/>
                <a:ea typeface="+mn-lt"/>
                <a:cs typeface="Arial"/>
              </a:rPr>
              <a:t>Enhanced ability to attract, develop and retain talent</a:t>
            </a:r>
            <a:endParaRPr lang="en-US" b="1" dirty="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  <a:p>
            <a:pPr algn="ctr"/>
            <a:endParaRPr lang="en-US" sz="2800" b="1" kern="0" dirty="0">
              <a:solidFill>
                <a:schemeClr val="bg1"/>
              </a:solidFill>
              <a:latin typeface="Arial"/>
              <a:ea typeface="Calibri" panose="020F0502020204030204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6001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2571058" y="3486874"/>
            <a:ext cx="7049885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/>
              <a:buChar char="ü"/>
            </a:pPr>
            <a:r>
              <a:rPr lang="en-US" sz="1600" kern="0" dirty="0">
                <a:latin typeface="Arial"/>
                <a:cs typeface="Arial"/>
              </a:rPr>
              <a:t>Employees 9.8 times more likely to look forward to going to work (Great Place to Work)</a:t>
            </a:r>
            <a:br>
              <a:rPr lang="en-US" sz="1600" kern="0" dirty="0">
                <a:latin typeface="Arial"/>
                <a:cs typeface="Arial"/>
              </a:rPr>
            </a:br>
            <a:r>
              <a:rPr lang="en-US" sz="1600" kern="0" dirty="0">
                <a:latin typeface="Arial"/>
                <a:cs typeface="Arial"/>
              </a:rPr>
              <a:t> </a:t>
            </a:r>
            <a:endParaRPr lang="en-US">
              <a:latin typeface="Calibri"/>
              <a:ea typeface="Calibri"/>
              <a:cs typeface="Calibri"/>
            </a:endParaRPr>
          </a:p>
          <a:p>
            <a:pPr marL="285750" indent="-285750">
              <a:buFont typeface="Wingdings"/>
              <a:buChar char="ü"/>
            </a:pPr>
            <a:r>
              <a:rPr lang="en-US" sz="1600" kern="0" dirty="0">
                <a:latin typeface="Arial"/>
                <a:cs typeface="Arial"/>
              </a:rPr>
              <a:t>83% of LGB individuals, 79% of Black people, 67% women of color, 63% of Hispanic people, and 61% of Asian people “cover” or take great effort to hide/minimize some attribute(s) about themselves at work, with an average of 66% indicating that covering is somewhat to extremely detrimental to their sense of self (Deloitte)</a:t>
            </a:r>
            <a:endParaRPr lang="en-US">
              <a:ea typeface="Calibri"/>
              <a:cs typeface="Calibri"/>
            </a:endParaRPr>
          </a:p>
          <a:p>
            <a:endParaRPr lang="en-US" sz="1600" kern="0" dirty="0">
              <a:latin typeface="Arial"/>
              <a:cs typeface="Arial"/>
            </a:endParaRPr>
          </a:p>
          <a:p>
            <a:endParaRPr lang="en-US" sz="1600" kern="0" dirty="0">
              <a:latin typeface="Arial"/>
              <a:cs typeface="Arial"/>
            </a:endParaRPr>
          </a:p>
        </p:txBody>
      </p:sp>
      <p:pic>
        <p:nvPicPr>
          <p:cNvPr id="2" name="Picture 1" descr="A blue square with white lines&#10;&#10;Description automatically generated">
            <a:extLst>
              <a:ext uri="{FF2B5EF4-FFF2-40B4-BE49-F238E27FC236}">
                <a16:creationId xmlns:a16="http://schemas.microsoft.com/office/drawing/2014/main" id="{C1B5FDAA-7309-3DDE-0469-4E1187A08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417" y="834264"/>
            <a:ext cx="7687520" cy="17460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3603A66-0BFB-DDCB-2BFE-3CB439A8043F}"/>
              </a:ext>
            </a:extLst>
          </p:cNvPr>
          <p:cNvSpPr txBox="1"/>
          <p:nvPr/>
        </p:nvSpPr>
        <p:spPr>
          <a:xfrm>
            <a:off x="2571560" y="830960"/>
            <a:ext cx="7048878" cy="264687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200" b="1" kern="0" dirty="0">
                <a:solidFill>
                  <a:schemeClr val="bg1"/>
                </a:solidFill>
                <a:latin typeface="Arial"/>
                <a:ea typeface="+mn-lt"/>
                <a:cs typeface="Arial"/>
              </a:rPr>
              <a:t>Improved employee experience throughout the entire talent lifecycle. Employees bring their true, authentic selves to work, as well as embody a sense of community and belonging for all stakeholders</a:t>
            </a:r>
            <a:endParaRPr lang="en-US" sz="2200" b="1" dirty="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  <a:p>
            <a:pPr algn="ctr"/>
            <a:endParaRPr lang="en-US" sz="2800" b="1" kern="0" dirty="0">
              <a:solidFill>
                <a:schemeClr val="bg1"/>
              </a:solidFill>
              <a:latin typeface="Arial"/>
              <a:ea typeface="Calibri" panose="020F0502020204030204"/>
              <a:cs typeface="Arial"/>
            </a:endParaRPr>
          </a:p>
          <a:p>
            <a:pPr algn="ctr"/>
            <a:endParaRPr lang="en-US" sz="2800" b="1" kern="0" dirty="0">
              <a:solidFill>
                <a:schemeClr val="bg1"/>
              </a:solidFill>
              <a:latin typeface="Arial"/>
              <a:ea typeface="Calibri" panose="020F0502020204030204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5986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2532476" y="3776241"/>
            <a:ext cx="7049885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/>
              <a:buChar char="ü"/>
            </a:pPr>
            <a:r>
              <a:rPr lang="en-US" sz="1600" kern="0" dirty="0">
                <a:latin typeface="Arial"/>
                <a:cs typeface="Arial"/>
              </a:rPr>
              <a:t>When at least one member of a team has traits in common with the end user, the entire team better understands that user. A team with a member who shares a client’s ethnicity is 152% likelier than another team to understand that client (HBR)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endParaRPr lang="en-US" sz="1600" kern="0" dirty="0">
              <a:latin typeface="Arial"/>
              <a:cs typeface="Arial"/>
            </a:endParaRPr>
          </a:p>
          <a:p>
            <a:endParaRPr lang="en-US" sz="1600" kern="0" dirty="0">
              <a:latin typeface="Arial"/>
              <a:cs typeface="Arial"/>
            </a:endParaRPr>
          </a:p>
        </p:txBody>
      </p:sp>
      <p:pic>
        <p:nvPicPr>
          <p:cNvPr id="3" name="Picture 2" descr="A green square with white dots&#10;&#10;Description automatically generated">
            <a:extLst>
              <a:ext uri="{FF2B5EF4-FFF2-40B4-BE49-F238E27FC236}">
                <a16:creationId xmlns:a16="http://schemas.microsoft.com/office/drawing/2014/main" id="{F9424042-A478-9A57-EB0E-FD345ED11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253" y="834911"/>
            <a:ext cx="7764684" cy="1764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3603A66-0BFB-DDCB-2BFE-3CB439A8043F}"/>
              </a:ext>
            </a:extLst>
          </p:cNvPr>
          <p:cNvSpPr txBox="1"/>
          <p:nvPr/>
        </p:nvSpPr>
        <p:spPr>
          <a:xfrm>
            <a:off x="2166447" y="1236074"/>
            <a:ext cx="7772294" cy="22467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b="1" kern="0" dirty="0">
                <a:solidFill>
                  <a:schemeClr val="bg1"/>
                </a:solidFill>
                <a:latin typeface="Arial"/>
                <a:ea typeface="+mn-lt"/>
                <a:cs typeface="Arial"/>
              </a:rPr>
              <a:t>Stakeholder value alignment and connectivity </a:t>
            </a:r>
            <a:endParaRPr lang="en-US" sz="2800" b="1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en-US" sz="2800" b="1" kern="0" dirty="0">
              <a:solidFill>
                <a:schemeClr val="bg1"/>
              </a:solidFill>
              <a:latin typeface="Arial"/>
              <a:ea typeface="Calibri" panose="020F0502020204030204"/>
              <a:cs typeface="Arial"/>
            </a:endParaRPr>
          </a:p>
          <a:p>
            <a:pPr algn="ctr"/>
            <a:endParaRPr lang="en-US" sz="2800" b="1" kern="0" dirty="0">
              <a:solidFill>
                <a:schemeClr val="bg1"/>
              </a:solidFill>
              <a:latin typeface="Arial"/>
              <a:ea typeface="Calibri" panose="020F0502020204030204"/>
              <a:cs typeface="Arial"/>
            </a:endParaRPr>
          </a:p>
          <a:p>
            <a:pPr algn="ctr"/>
            <a:endParaRPr lang="en-US" sz="2800" b="1" kern="0" dirty="0">
              <a:solidFill>
                <a:schemeClr val="bg1"/>
              </a:solidFill>
              <a:latin typeface="Arial"/>
              <a:ea typeface="Calibri" panose="020F0502020204030204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12032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_NFPNY.PitchBookTemplate_5.31.12v1">
  <a:themeElements>
    <a:clrScheme name="Custom 5">
      <a:dk1>
        <a:srgbClr val="3C4652"/>
      </a:dk1>
      <a:lt1>
        <a:srgbClr val="FFFFFF"/>
      </a:lt1>
      <a:dk2>
        <a:srgbClr val="3C4652"/>
      </a:dk2>
      <a:lt2>
        <a:srgbClr val="FFFFFF"/>
      </a:lt2>
      <a:accent1>
        <a:srgbClr val="4F9237"/>
      </a:accent1>
      <a:accent2>
        <a:srgbClr val="00AAC3"/>
      </a:accent2>
      <a:accent3>
        <a:srgbClr val="0074BC"/>
      </a:accent3>
      <a:accent4>
        <a:srgbClr val="F6D03A"/>
      </a:accent4>
      <a:accent5>
        <a:srgbClr val="EB9D00"/>
      </a:accent5>
      <a:accent6>
        <a:srgbClr val="DD5143"/>
      </a:accent6>
      <a:hlink>
        <a:srgbClr val="9A498B"/>
      </a:hlink>
      <a:folHlink>
        <a:srgbClr val="89786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charset="0"/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Lazard PowerPoint Template Lt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zard PowerPoint Template Lt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zard PowerPoint Template Ltr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zard PowerPoint Template Ltr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zard PowerPoint Template Lt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zard PowerPoint Template Lt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zard PowerPoint Template Lt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BC5FE1B216CE49B03B1F4F01565B1E" ma:contentTypeVersion="21" ma:contentTypeDescription="Create a new document." ma:contentTypeScope="" ma:versionID="4918d3767b0f694900a223f27c1e19e7">
  <xsd:schema xmlns:xsd="http://www.w3.org/2001/XMLSchema" xmlns:xs="http://www.w3.org/2001/XMLSchema" xmlns:p="http://schemas.microsoft.com/office/2006/metadata/properties" xmlns:ns2="a4cee03b-466b-4034-b8cc-5d945346048b" xmlns:ns3="6e3f46c9-a219-4b45-957c-f944ed8c5ba0" targetNamespace="http://schemas.microsoft.com/office/2006/metadata/properties" ma:root="true" ma:fieldsID="037b0344eade9098e7f99b1bd40be455" ns2:_="" ns3:_="">
    <xsd:import namespace="a4cee03b-466b-4034-b8cc-5d945346048b"/>
    <xsd:import namespace="6e3f46c9-a219-4b45-957c-f944ed8c5b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Date" minOccurs="0"/>
                <xsd:element ref="ns2:Not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cee03b-466b-4034-b8cc-5d94534604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16fa849-9aee-4305-8228-d5ef1c313d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Date" ma:index="26" nillable="true" ma:displayName="Date" ma:format="DateOnly" ma:internalName="Date">
      <xsd:simpleType>
        <xsd:restriction base="dms:DateTime"/>
      </xsd:simpleType>
    </xsd:element>
    <xsd:element name="Notes" ma:index="27" nillable="true" ma:displayName="Notes" ma:format="Dropdown" ma:internalName="Note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3f46c9-a219-4b45-957c-f944ed8c5ba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55fbab4-fc67-4052-88c0-7ed6b8642184}" ma:internalName="TaxCatchAll" ma:showField="CatchAllData" ma:web="6e3f46c9-a219-4b45-957c-f944ed8c5b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4cee03b-466b-4034-b8cc-5d945346048b">
      <Terms xmlns="http://schemas.microsoft.com/office/infopath/2007/PartnerControls"/>
    </lcf76f155ced4ddcb4097134ff3c332f>
    <TaxCatchAll xmlns="6e3f46c9-a219-4b45-957c-f944ed8c5ba0" xsi:nil="true"/>
    <Date xmlns="a4cee03b-466b-4034-b8cc-5d945346048b" xsi:nil="true"/>
    <Notes xmlns="a4cee03b-466b-4034-b8cc-5d945346048b" xsi:nil="true"/>
  </documentManagement>
</p:properties>
</file>

<file path=customXml/itemProps1.xml><?xml version="1.0" encoding="utf-8"?>
<ds:datastoreItem xmlns:ds="http://schemas.openxmlformats.org/officeDocument/2006/customXml" ds:itemID="{A3256C12-C65F-487F-ABB7-80EE2D37A9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cee03b-466b-4034-b8cc-5d945346048b"/>
    <ds:schemaRef ds:uri="6e3f46c9-a219-4b45-957c-f944ed8c5b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10277D6-6BFC-48B5-90F9-27703B38DE5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880A991-2155-4554-93C2-B5A475CD4557}">
  <ds:schemaRefs>
    <ds:schemaRef ds:uri="http://www.w3.org/XML/1998/namespace"/>
    <ds:schemaRef ds:uri="http://purl.org/dc/terms/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373e3043-14d5-4aab-b491-5855575bbc3f"/>
    <ds:schemaRef ds:uri="fbdbfa56-5657-4a30-a871-8f9c78fec699"/>
    <ds:schemaRef ds:uri="60e7999e-7a20-4e36-b276-994c289573c1"/>
    <ds:schemaRef ds:uri="a43b96d6-9db7-44c7-89af-597b91f22e13"/>
    <ds:schemaRef ds:uri="a4cee03b-466b-4034-b8cc-5d945346048b"/>
    <ds:schemaRef ds:uri="6e3f46c9-a219-4b45-957c-f944ed8c5ba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25926</TotalTime>
  <Words>1779</Words>
  <Application>Microsoft Office PowerPoint</Application>
  <PresentationFormat>Widescreen</PresentationFormat>
  <Paragraphs>179</Paragraphs>
  <Slides>19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MS PGothic</vt:lpstr>
      <vt:lpstr>Arial</vt:lpstr>
      <vt:lpstr>Calibri</vt:lpstr>
      <vt:lpstr>Century Gothic</vt:lpstr>
      <vt:lpstr>Corbel</vt:lpstr>
      <vt:lpstr>Garamond</vt:lpstr>
      <vt:lpstr>Helvetica Neue</vt:lpstr>
      <vt:lpstr>Wingdings</vt:lpstr>
      <vt:lpstr>Office Theme</vt:lpstr>
      <vt:lpstr>_NFPNY.PitchBookTemplate_5.31.12v1</vt:lpstr>
      <vt:lpstr>PowerPoint Presentation</vt:lpstr>
      <vt:lpstr>Vision</vt:lpstr>
      <vt:lpstr>The Why of DEIB - ROI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Berno, Thomas</dc:creator>
  <cp:lastModifiedBy>Melendez, Erin</cp:lastModifiedBy>
  <cp:revision>680</cp:revision>
  <dcterms:created xsi:type="dcterms:W3CDTF">2019-09-05T14:18:45Z</dcterms:created>
  <dcterms:modified xsi:type="dcterms:W3CDTF">2024-11-07T16:07:36Z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0x01010086BC5FE1B216CE49B03B1F4F01565B1E</vt:lpwstr>
  </property>
  <property fmtid="{D5CDD505-2E9C-101B-9397-08002B2CF9AE}" pid="3" name="Order">
    <vt:r8>100</vt:r8>
  </property>
  <property fmtid="{D5CDD505-2E9C-101B-9397-08002B2CF9AE}" pid="4" name="MediaServiceImageTags">
    <vt:lpwstr/>
  </property>
</Properties>
</file>