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696" r:id="rId5"/>
    <p:sldMasterId id="2147483648" r:id="rId6"/>
  </p:sldMasterIdLst>
  <p:notesMasterIdLst>
    <p:notesMasterId r:id="rId46"/>
  </p:notesMasterIdLst>
  <p:sldIdLst>
    <p:sldId id="326" r:id="rId7"/>
    <p:sldId id="333" r:id="rId8"/>
    <p:sldId id="259" r:id="rId9"/>
    <p:sldId id="258" r:id="rId10"/>
    <p:sldId id="325" r:id="rId11"/>
    <p:sldId id="1211" r:id="rId12"/>
    <p:sldId id="1210" r:id="rId13"/>
    <p:sldId id="260" r:id="rId14"/>
    <p:sldId id="585" r:id="rId15"/>
    <p:sldId id="593" r:id="rId16"/>
    <p:sldId id="592" r:id="rId17"/>
    <p:sldId id="376" r:id="rId18"/>
    <p:sldId id="1217" r:id="rId19"/>
    <p:sldId id="1216" r:id="rId20"/>
    <p:sldId id="588" r:id="rId21"/>
    <p:sldId id="364" r:id="rId22"/>
    <p:sldId id="515" r:id="rId23"/>
    <p:sldId id="464" r:id="rId24"/>
    <p:sldId id="338" r:id="rId25"/>
    <p:sldId id="339" r:id="rId26"/>
    <p:sldId id="321" r:id="rId27"/>
    <p:sldId id="583" r:id="rId28"/>
    <p:sldId id="342" r:id="rId29"/>
    <p:sldId id="343" r:id="rId30"/>
    <p:sldId id="344" r:id="rId31"/>
    <p:sldId id="345" r:id="rId32"/>
    <p:sldId id="346" r:id="rId33"/>
    <p:sldId id="347" r:id="rId34"/>
    <p:sldId id="350" r:id="rId35"/>
    <p:sldId id="351" r:id="rId36"/>
    <p:sldId id="352" r:id="rId37"/>
    <p:sldId id="353" r:id="rId38"/>
    <p:sldId id="354" r:id="rId39"/>
    <p:sldId id="359" r:id="rId40"/>
    <p:sldId id="1214" r:id="rId41"/>
    <p:sldId id="315" r:id="rId42"/>
    <p:sldId id="1215" r:id="rId43"/>
    <p:sldId id="362" r:id="rId44"/>
    <p:sldId id="36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CEBB19-2DDD-1BEB-FC5F-84ADA60E778C}" name="Ouwendyk, Kasey" initials="OK" userId="S::kasey.ouwendyk@nfp.com::da744977-a292-4ec1-a830-539d6efeda0a" providerId="AD"/>
  <p188:author id="{3F17E728-A4C2-1805-022D-C235CB38E7EE}" name="MacDonald, Katie" initials="MK" userId="S::katie.macdonald@nfp.com::6f2263f7-bed2-490b-95f9-b43d10d6bfc8" providerId="AD"/>
  <p188:author id="{FA07532A-22B9-374F-E77F-43C2264DB2E8}" name="Marczynski, Carolyn" initials="MC" userId="S::carolyn.marczynski@nfp.com::d5157f3d-a4ad-4b69-8b54-234f62df3658" providerId="AD"/>
  <p188:author id="{215B8A3A-4DD8-E13F-DF3B-17CA88001D69}" name="Karlin, Niki" initials="KN" userId="S::niki.karlin@nfp.com::c30637f8-a250-4242-81ce-9c3470a31bf1" providerId="AD"/>
  <p188:author id="{F4C66056-EE5E-1C2B-4CA3-2A6557AE7E1A}" name="Berno, Thomas" initials="BT" userId="S::thomas.berno@nfp.com::b542e3fb-d11a-409c-b715-a39e94c78857" providerId="AD"/>
  <p188:author id="{C960BB78-66B9-75BB-852F-3A7C630DC00B}" name="Baumann, Nicole" initials="NB" userId="S::nicole.baumann@nfp.com::e4249978-7eab-4d42-875f-8ad5f0c3f28e" providerId="AD"/>
  <p188:author id="{494AC6A5-A263-B86A-4D24-EC02E895261E}" name="Alicia Pezzula" initials="AP" userId="S::alicia.pezzula@nfp.com::dc45dd3a-85b1-432e-96f9-aff892bdf788" providerId="AD"/>
  <p188:author id="{D8550EBD-391E-3902-847A-8BB3F44A2FCF}" name="Kraft, Jazlyn" initials="KJ" userId="S::jazlyn.kraft@nfp.com::f0e250f8-642d-4bbb-ba69-7900a75198c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Ouwendyk, Kasey" initials="OK" lastIdx="22" clrIdx="6">
    <p:extLst>
      <p:ext uri="{19B8F6BF-5375-455C-9EA6-DF929625EA0E}">
        <p15:presenceInfo xmlns:p15="http://schemas.microsoft.com/office/powerpoint/2012/main" userId="S::kasey.ouwendyk@nfp.com::da744977-a292-4ec1-a830-539d6efeda0a" providerId="AD"/>
      </p:ext>
    </p:extLst>
  </p:cmAuthor>
  <p:cmAuthor id="1" name="Kraft, Jazlyn" initials="KJ" lastIdx="1" clrIdx="0">
    <p:extLst>
      <p:ext uri="{19B8F6BF-5375-455C-9EA6-DF929625EA0E}">
        <p15:presenceInfo xmlns:p15="http://schemas.microsoft.com/office/powerpoint/2012/main" userId="S-1-5-21-2095072923-1349868906-367356602-157173" providerId="AD"/>
      </p:ext>
    </p:extLst>
  </p:cmAuthor>
  <p:cmAuthor id="8" name="Abbate, Krisztina" initials="AK" lastIdx="7" clrIdx="7">
    <p:extLst>
      <p:ext uri="{19B8F6BF-5375-455C-9EA6-DF929625EA0E}">
        <p15:presenceInfo xmlns:p15="http://schemas.microsoft.com/office/powerpoint/2012/main" userId="S::krisztina.abbate@nfp.com::a74e370d-4c3b-4bae-802b-d3134a3c3c45" providerId="AD"/>
      </p:ext>
    </p:extLst>
  </p:cmAuthor>
  <p:cmAuthor id="2" name="McKenna, Ryan" initials="MR" lastIdx="14" clrIdx="1">
    <p:extLst>
      <p:ext uri="{19B8F6BF-5375-455C-9EA6-DF929625EA0E}">
        <p15:presenceInfo xmlns:p15="http://schemas.microsoft.com/office/powerpoint/2012/main" userId="S-1-5-21-2095072923-1349868906-367356602-274416" providerId="AD"/>
      </p:ext>
    </p:extLst>
  </p:cmAuthor>
  <p:cmAuthor id="9" name="Betancourt, Tania" initials="BT" lastIdx="1" clrIdx="8">
    <p:extLst>
      <p:ext uri="{19B8F6BF-5375-455C-9EA6-DF929625EA0E}">
        <p15:presenceInfo xmlns:p15="http://schemas.microsoft.com/office/powerpoint/2012/main" userId="S::tania.betancourt@nfp.com::8fb7b059-0c11-4293-958d-e520f3002659" providerId="AD"/>
      </p:ext>
    </p:extLst>
  </p:cmAuthor>
  <p:cmAuthor id="3" name="Katem, Eman" initials="KE" lastIdx="3" clrIdx="2">
    <p:extLst>
      <p:ext uri="{19B8F6BF-5375-455C-9EA6-DF929625EA0E}">
        <p15:presenceInfo xmlns:p15="http://schemas.microsoft.com/office/powerpoint/2012/main" userId="S::eman.katem@nfp.com::7d1e53a5-c725-475c-b3ea-d72fc6a3cc64" providerId="AD"/>
      </p:ext>
    </p:extLst>
  </p:cmAuthor>
  <p:cmAuthor id="4" name="Fleming, Cassie" initials="FC" lastIdx="60" clrIdx="3">
    <p:extLst>
      <p:ext uri="{19B8F6BF-5375-455C-9EA6-DF929625EA0E}">
        <p15:presenceInfo xmlns:p15="http://schemas.microsoft.com/office/powerpoint/2012/main" userId="S::cassie.fleming@nfp.com::143ea5ea-6482-4541-a601-fbe4f8479598" providerId="AD"/>
      </p:ext>
    </p:extLst>
  </p:cmAuthor>
  <p:cmAuthor id="5" name="Boston, Jacob" initials="BJ" lastIdx="16" clrIdx="4">
    <p:extLst>
      <p:ext uri="{19B8F6BF-5375-455C-9EA6-DF929625EA0E}">
        <p15:presenceInfo xmlns:p15="http://schemas.microsoft.com/office/powerpoint/2012/main" userId="S-1-5-21-2095072923-1349868906-367356602-167314" providerId="AD"/>
      </p:ext>
    </p:extLst>
  </p:cmAuthor>
  <p:cmAuthor id="6" name="Boston, Jacob" initials="BJ [2]" lastIdx="2" clrIdx="5">
    <p:extLst>
      <p:ext uri="{19B8F6BF-5375-455C-9EA6-DF929625EA0E}">
        <p15:presenceInfo xmlns:p15="http://schemas.microsoft.com/office/powerpoint/2012/main" userId="S::jacob.boston@nfp.com::a2d30c60-26d1-42f5-a21a-7f1c799f2b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12B"/>
    <a:srgbClr val="5A8041"/>
    <a:srgbClr val="44546A"/>
    <a:srgbClr val="9D3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FC86C-0E57-403C-8DA9-E31898D38D90}" v="1" dt="2024-04-29T18:37:55.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5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045D788F-D544-486A-A886-94FC1203EA64}" type="datetimeFigureOut">
              <a:rPr lang="en-CA" smtClean="0"/>
              <a:pPr/>
              <a:t>2024-07-09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9B286D90-A046-456E-A55C-F0C93EDCB5F5}" type="slidenum">
              <a:rPr lang="en-CA" smtClean="0"/>
              <a:pPr/>
              <a:t>‹#›</a:t>
            </a:fld>
            <a:endParaRPr lang="en-CA"/>
          </a:p>
        </p:txBody>
      </p:sp>
    </p:spTree>
    <p:extLst>
      <p:ext uri="{BB962C8B-B14F-4D97-AF65-F5344CB8AC3E}">
        <p14:creationId xmlns:p14="http://schemas.microsoft.com/office/powerpoint/2010/main" val="960549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t>1</a:t>
            </a:fld>
            <a:endParaRPr lang="en-CA"/>
          </a:p>
        </p:txBody>
      </p:sp>
    </p:spTree>
    <p:extLst>
      <p:ext uri="{BB962C8B-B14F-4D97-AF65-F5344CB8AC3E}">
        <p14:creationId xmlns:p14="http://schemas.microsoft.com/office/powerpoint/2010/main" val="4103052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9CEA1-038F-C041-8C6E-1512341E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52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14BE2-FBD3-8F20-1658-690C2C79C6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5A8F2-AADB-5DC9-07D1-09FE62AD7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EF5C8D-8591-D97E-D373-43FCAF5950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84CCB7-8A32-65AD-AD33-9B283FDEEEAD}"/>
              </a:ext>
            </a:extLst>
          </p:cNvPr>
          <p:cNvSpPr>
            <a:spLocks noGrp="1"/>
          </p:cNvSpPr>
          <p:nvPr>
            <p:ph type="sldNum" sz="quarter" idx="5"/>
          </p:nvPr>
        </p:nvSpPr>
        <p:spPr/>
        <p:txBody>
          <a:bodyPr/>
          <a:lstStyle/>
          <a:p>
            <a:fld id="{87F84225-663F-4905-85BE-53902EB3F306}" type="slidenum">
              <a:rPr lang="en-US" smtClean="0"/>
              <a:t>14</a:t>
            </a:fld>
            <a:endParaRPr lang="en-US"/>
          </a:p>
        </p:txBody>
      </p:sp>
    </p:spTree>
    <p:extLst>
      <p:ext uri="{BB962C8B-B14F-4D97-AF65-F5344CB8AC3E}">
        <p14:creationId xmlns:p14="http://schemas.microsoft.com/office/powerpoint/2010/main" val="129261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F84225-663F-4905-85BE-53902EB3F306}" type="slidenum">
              <a:rPr lang="en-US" smtClean="0"/>
              <a:pPr/>
              <a:t>15</a:t>
            </a:fld>
            <a:endParaRPr lang="en-US"/>
          </a:p>
        </p:txBody>
      </p:sp>
    </p:spTree>
    <p:extLst>
      <p:ext uri="{BB962C8B-B14F-4D97-AF65-F5344CB8AC3E}">
        <p14:creationId xmlns:p14="http://schemas.microsoft.com/office/powerpoint/2010/main" val="376862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86D90-A046-456E-A55C-F0C93EDCB5F5}" type="slidenum">
              <a:rPr lang="en-CA" smtClean="0"/>
              <a:pPr/>
              <a:t>16</a:t>
            </a:fld>
            <a:endParaRPr lang="en-CA"/>
          </a:p>
        </p:txBody>
      </p:sp>
    </p:spTree>
    <p:extLst>
      <p:ext uri="{BB962C8B-B14F-4D97-AF65-F5344CB8AC3E}">
        <p14:creationId xmlns:p14="http://schemas.microsoft.com/office/powerpoint/2010/main" val="1621306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84225-663F-4905-85BE-53902EB3F30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987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F84225-663F-4905-85BE-53902EB3F30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8332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19</a:t>
            </a:fld>
            <a:endParaRPr lang="en-CA"/>
          </a:p>
        </p:txBody>
      </p:sp>
    </p:spTree>
    <p:extLst>
      <p:ext uri="{BB962C8B-B14F-4D97-AF65-F5344CB8AC3E}">
        <p14:creationId xmlns:p14="http://schemas.microsoft.com/office/powerpoint/2010/main" val="4242195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20</a:t>
            </a:fld>
            <a:endParaRPr lang="en-CA"/>
          </a:p>
        </p:txBody>
      </p:sp>
    </p:spTree>
    <p:extLst>
      <p:ext uri="{BB962C8B-B14F-4D97-AF65-F5344CB8AC3E}">
        <p14:creationId xmlns:p14="http://schemas.microsoft.com/office/powerpoint/2010/main" val="1599525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t>22</a:t>
            </a:fld>
            <a:endParaRPr lang="en-CA"/>
          </a:p>
        </p:txBody>
      </p:sp>
    </p:spTree>
    <p:extLst>
      <p:ext uri="{BB962C8B-B14F-4D97-AF65-F5344CB8AC3E}">
        <p14:creationId xmlns:p14="http://schemas.microsoft.com/office/powerpoint/2010/main" val="3712542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t>23</a:t>
            </a:fld>
            <a:endParaRPr lang="en-CA"/>
          </a:p>
        </p:txBody>
      </p:sp>
    </p:spTree>
    <p:extLst>
      <p:ext uri="{BB962C8B-B14F-4D97-AF65-F5344CB8AC3E}">
        <p14:creationId xmlns:p14="http://schemas.microsoft.com/office/powerpoint/2010/main" val="11438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2</a:t>
            </a:fld>
            <a:endParaRPr lang="en-CA"/>
          </a:p>
        </p:txBody>
      </p:sp>
    </p:spTree>
    <p:extLst>
      <p:ext uri="{BB962C8B-B14F-4D97-AF65-F5344CB8AC3E}">
        <p14:creationId xmlns:p14="http://schemas.microsoft.com/office/powerpoint/2010/main" val="2257610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24</a:t>
            </a:fld>
            <a:endParaRPr lang="en-CA"/>
          </a:p>
        </p:txBody>
      </p:sp>
    </p:spTree>
    <p:extLst>
      <p:ext uri="{BB962C8B-B14F-4D97-AF65-F5344CB8AC3E}">
        <p14:creationId xmlns:p14="http://schemas.microsoft.com/office/powerpoint/2010/main" val="29041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9B286D90-A046-456E-A55C-F0C93EDCB5F5}" type="slidenum">
              <a:rPr lang="en-CA" smtClean="0"/>
              <a:t>26</a:t>
            </a:fld>
            <a:endParaRPr lang="en-CA"/>
          </a:p>
        </p:txBody>
      </p:sp>
    </p:spTree>
    <p:extLst>
      <p:ext uri="{BB962C8B-B14F-4D97-AF65-F5344CB8AC3E}">
        <p14:creationId xmlns:p14="http://schemas.microsoft.com/office/powerpoint/2010/main" val="641009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27</a:t>
            </a:fld>
            <a:endParaRPr lang="en-CA"/>
          </a:p>
        </p:txBody>
      </p:sp>
    </p:spTree>
    <p:extLst>
      <p:ext uri="{BB962C8B-B14F-4D97-AF65-F5344CB8AC3E}">
        <p14:creationId xmlns:p14="http://schemas.microsoft.com/office/powerpoint/2010/main" val="544672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86D90-A046-456E-A55C-F0C93EDCB5F5}" type="slidenum">
              <a:rPr lang="en-CA" smtClean="0"/>
              <a:pPr/>
              <a:t>28</a:t>
            </a:fld>
            <a:endParaRPr lang="en-CA"/>
          </a:p>
        </p:txBody>
      </p:sp>
    </p:spTree>
    <p:extLst>
      <p:ext uri="{BB962C8B-B14F-4D97-AF65-F5344CB8AC3E}">
        <p14:creationId xmlns:p14="http://schemas.microsoft.com/office/powerpoint/2010/main" val="1888853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9B286D90-A046-456E-A55C-F0C93EDCB5F5}" type="slidenum">
              <a:rPr lang="en-CA" smtClean="0"/>
              <a:pPr/>
              <a:t>29</a:t>
            </a:fld>
            <a:endParaRPr lang="en-CA"/>
          </a:p>
        </p:txBody>
      </p:sp>
    </p:spTree>
    <p:extLst>
      <p:ext uri="{BB962C8B-B14F-4D97-AF65-F5344CB8AC3E}">
        <p14:creationId xmlns:p14="http://schemas.microsoft.com/office/powerpoint/2010/main" val="469182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30</a:t>
            </a:fld>
            <a:endParaRPr lang="en-CA"/>
          </a:p>
        </p:txBody>
      </p:sp>
    </p:spTree>
    <p:extLst>
      <p:ext uri="{BB962C8B-B14F-4D97-AF65-F5344CB8AC3E}">
        <p14:creationId xmlns:p14="http://schemas.microsoft.com/office/powerpoint/2010/main" val="4098934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31</a:t>
            </a:fld>
            <a:endParaRPr lang="en-CA"/>
          </a:p>
        </p:txBody>
      </p:sp>
    </p:spTree>
    <p:extLst>
      <p:ext uri="{BB962C8B-B14F-4D97-AF65-F5344CB8AC3E}">
        <p14:creationId xmlns:p14="http://schemas.microsoft.com/office/powerpoint/2010/main" val="384927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286D90-A046-456E-A55C-F0C93EDCB5F5}" type="slidenum">
              <a:rPr lang="en-CA" smtClean="0"/>
              <a:pPr/>
              <a:t>32</a:t>
            </a:fld>
            <a:endParaRPr lang="en-CA"/>
          </a:p>
        </p:txBody>
      </p:sp>
    </p:spTree>
    <p:extLst>
      <p:ext uri="{BB962C8B-B14F-4D97-AF65-F5344CB8AC3E}">
        <p14:creationId xmlns:p14="http://schemas.microsoft.com/office/powerpoint/2010/main" val="2562829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t>33</a:t>
            </a:fld>
            <a:endParaRPr lang="en-CA"/>
          </a:p>
        </p:txBody>
      </p:sp>
    </p:spTree>
    <p:extLst>
      <p:ext uri="{BB962C8B-B14F-4D97-AF65-F5344CB8AC3E}">
        <p14:creationId xmlns:p14="http://schemas.microsoft.com/office/powerpoint/2010/main" val="2333470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34</a:t>
            </a:fld>
            <a:endParaRPr lang="en-CA"/>
          </a:p>
        </p:txBody>
      </p:sp>
    </p:spTree>
    <p:extLst>
      <p:ext uri="{BB962C8B-B14F-4D97-AF65-F5344CB8AC3E}">
        <p14:creationId xmlns:p14="http://schemas.microsoft.com/office/powerpoint/2010/main" val="127271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t>3</a:t>
            </a:fld>
            <a:endParaRPr lang="en-CA"/>
          </a:p>
        </p:txBody>
      </p:sp>
    </p:spTree>
    <p:extLst>
      <p:ext uri="{BB962C8B-B14F-4D97-AF65-F5344CB8AC3E}">
        <p14:creationId xmlns:p14="http://schemas.microsoft.com/office/powerpoint/2010/main" val="1272884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38</a:t>
            </a:fld>
            <a:endParaRPr lang="en-CA"/>
          </a:p>
        </p:txBody>
      </p:sp>
    </p:spTree>
    <p:extLst>
      <p:ext uri="{BB962C8B-B14F-4D97-AF65-F5344CB8AC3E}">
        <p14:creationId xmlns:p14="http://schemas.microsoft.com/office/powerpoint/2010/main" val="2858482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pPr/>
              <a:t>39</a:t>
            </a:fld>
            <a:endParaRPr lang="en-CA"/>
          </a:p>
        </p:txBody>
      </p:sp>
    </p:spTree>
    <p:extLst>
      <p:ext uri="{BB962C8B-B14F-4D97-AF65-F5344CB8AC3E}">
        <p14:creationId xmlns:p14="http://schemas.microsoft.com/office/powerpoint/2010/main" val="168286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B286D90-A046-456E-A55C-F0C93EDCB5F5}" type="slidenum">
              <a:rPr lang="en-CA" smtClean="0"/>
              <a:t>4</a:t>
            </a:fld>
            <a:endParaRPr lang="en-CA"/>
          </a:p>
        </p:txBody>
      </p:sp>
    </p:spTree>
    <p:extLst>
      <p:ext uri="{BB962C8B-B14F-4D97-AF65-F5344CB8AC3E}">
        <p14:creationId xmlns:p14="http://schemas.microsoft.com/office/powerpoint/2010/main" val="607543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p:txBody>
      </p:sp>
      <p:sp>
        <p:nvSpPr>
          <p:cNvPr id="4" name="Slide Number Placeholder 3"/>
          <p:cNvSpPr>
            <a:spLocks noGrp="1"/>
          </p:cNvSpPr>
          <p:nvPr>
            <p:ph type="sldNum" sz="quarter" idx="5"/>
          </p:nvPr>
        </p:nvSpPr>
        <p:spPr/>
        <p:txBody>
          <a:bodyPr/>
          <a:lstStyle/>
          <a:p>
            <a:fld id="{9B286D90-A046-456E-A55C-F0C93EDCB5F5}" type="slidenum">
              <a:rPr lang="en-CA" smtClean="0"/>
              <a:pPr/>
              <a:t>5</a:t>
            </a:fld>
            <a:endParaRPr lang="en-CA"/>
          </a:p>
        </p:txBody>
      </p:sp>
    </p:spTree>
    <p:extLst>
      <p:ext uri="{BB962C8B-B14F-4D97-AF65-F5344CB8AC3E}">
        <p14:creationId xmlns:p14="http://schemas.microsoft.com/office/powerpoint/2010/main" val="2575049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9B286D90-A046-456E-A55C-F0C93EDCB5F5}" type="slidenum">
              <a:rPr lang="en-CA" smtClean="0"/>
              <a:pPr/>
              <a:t>7</a:t>
            </a:fld>
            <a:endParaRPr lang="en-CA"/>
          </a:p>
        </p:txBody>
      </p:sp>
    </p:spTree>
    <p:extLst>
      <p:ext uri="{BB962C8B-B14F-4D97-AF65-F5344CB8AC3E}">
        <p14:creationId xmlns:p14="http://schemas.microsoft.com/office/powerpoint/2010/main" val="239269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B286D90-A046-456E-A55C-F0C93EDCB5F5}" type="slidenum">
              <a:rPr lang="en-CA" smtClean="0"/>
              <a:t>8</a:t>
            </a:fld>
            <a:endParaRPr lang="en-CA"/>
          </a:p>
        </p:txBody>
      </p:sp>
    </p:spTree>
    <p:extLst>
      <p:ext uri="{BB962C8B-B14F-4D97-AF65-F5344CB8AC3E}">
        <p14:creationId xmlns:p14="http://schemas.microsoft.com/office/powerpoint/2010/main" val="241702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highlight>
                <a:srgbClr val="FFFF00"/>
              </a:highlight>
            </a:endParaRPr>
          </a:p>
        </p:txBody>
      </p:sp>
      <p:sp>
        <p:nvSpPr>
          <p:cNvPr id="4" name="Slide Number Placeholder 3"/>
          <p:cNvSpPr>
            <a:spLocks noGrp="1"/>
          </p:cNvSpPr>
          <p:nvPr>
            <p:ph type="sldNum" sz="quarter" idx="10"/>
          </p:nvPr>
        </p:nvSpPr>
        <p:spPr/>
        <p:txBody>
          <a:bodyPr/>
          <a:lstStyle/>
          <a:p>
            <a:fld id="{9B286D90-A046-456E-A55C-F0C93EDCB5F5}" type="slidenum">
              <a:rPr lang="en-CA" smtClean="0"/>
              <a:t>9</a:t>
            </a:fld>
            <a:endParaRPr lang="en-CA"/>
          </a:p>
        </p:txBody>
      </p:sp>
    </p:spTree>
    <p:extLst>
      <p:ext uri="{BB962C8B-B14F-4D97-AF65-F5344CB8AC3E}">
        <p14:creationId xmlns:p14="http://schemas.microsoft.com/office/powerpoint/2010/main" val="39963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9CEA1-038F-C041-8C6E-1512341EDE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144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4.wmf"/><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F93CDCBC-784F-95E2-FD40-1D71C5800F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603" b="13603"/>
          <a:stretch/>
        </p:blipFill>
        <p:spPr>
          <a:xfrm>
            <a:off x="0" y="0"/>
            <a:ext cx="12192000" cy="6857999"/>
          </a:xfrm>
          <a:prstGeom prst="rect">
            <a:avLst/>
          </a:prstGeom>
        </p:spPr>
      </p:pic>
      <p:sp>
        <p:nvSpPr>
          <p:cNvPr id="2" name="Title 1">
            <a:extLst>
              <a:ext uri="{FF2B5EF4-FFF2-40B4-BE49-F238E27FC236}">
                <a16:creationId xmlns:a16="http://schemas.microsoft.com/office/drawing/2014/main" id="{52C5F5C5-7946-4148-82E3-5145B50F096B}"/>
              </a:ext>
            </a:extLst>
          </p:cNvPr>
          <p:cNvSpPr>
            <a:spLocks noGrp="1"/>
          </p:cNvSpPr>
          <p:nvPr>
            <p:ph type="ctrTitle"/>
          </p:nvPr>
        </p:nvSpPr>
        <p:spPr>
          <a:xfrm>
            <a:off x="454820" y="2347504"/>
            <a:ext cx="2877659" cy="1655762"/>
          </a:xfrm>
          <a:prstGeom prst="rect">
            <a:avLst/>
          </a:prstGeom>
        </p:spPr>
        <p:txBody>
          <a:bodyPr anchor="b">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2C358DF-08E9-4038-A8FA-2F146E89F5DE}"/>
              </a:ext>
            </a:extLst>
          </p:cNvPr>
          <p:cNvSpPr>
            <a:spLocks noGrp="1"/>
          </p:cNvSpPr>
          <p:nvPr>
            <p:ph type="subTitle" idx="1"/>
          </p:nvPr>
        </p:nvSpPr>
        <p:spPr>
          <a:xfrm>
            <a:off x="454821" y="4137411"/>
            <a:ext cx="2877658" cy="822960"/>
          </a:xfrm>
          <a:prstGeom prst="rect">
            <a:avLst/>
          </a:prstGeom>
        </p:spPr>
        <p:txBody>
          <a:bodyPr>
            <a:normAutofit/>
          </a:bodyPr>
          <a:lstStyle>
            <a:lvl1pPr marL="0" indent="0" algn="l">
              <a:lnSpc>
                <a:spcPct val="100000"/>
              </a:lnSpc>
              <a:spcBef>
                <a:spcPts val="0"/>
              </a:spcBef>
              <a:buNone/>
              <a:defRPr sz="14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58E40857-87A3-1900-FBC4-1EF68D08FF3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0189" y="1331296"/>
            <a:ext cx="1525457" cy="533592"/>
          </a:xfrm>
          <a:prstGeom prst="rect">
            <a:avLst/>
          </a:prstGeom>
        </p:spPr>
      </p:pic>
    </p:spTree>
    <p:extLst>
      <p:ext uri="{BB962C8B-B14F-4D97-AF65-F5344CB8AC3E}">
        <p14:creationId xmlns:p14="http://schemas.microsoft.com/office/powerpoint/2010/main" val="10933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a:prstGeom prst="rect">
            <a:avLst/>
          </a:prstGeo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a:prstGeom prst="rect">
            <a:avLst/>
          </a:prstGeo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61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B8FACDF-5CA3-48D7-B623-7CC0007F674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4819" b="10718"/>
          <a:stretch/>
        </p:blipFill>
        <p:spPr>
          <a:xfrm>
            <a:off x="4262" y="-10634"/>
            <a:ext cx="12192000" cy="6868633"/>
          </a:xfrm>
          <a:prstGeom prst="rect">
            <a:avLst/>
          </a:prstGeom>
        </p:spPr>
      </p:pic>
      <p:sp>
        <p:nvSpPr>
          <p:cNvPr id="9" name="Rectangle 8">
            <a:extLst>
              <a:ext uri="{FF2B5EF4-FFF2-40B4-BE49-F238E27FC236}">
                <a16:creationId xmlns:a16="http://schemas.microsoft.com/office/drawing/2014/main" id="{F963CED9-F823-4B69-AA09-14305019370F}"/>
              </a:ext>
            </a:extLst>
          </p:cNvPr>
          <p:cNvSpPr/>
          <p:nvPr userDrawn="1"/>
        </p:nvSpPr>
        <p:spPr>
          <a:xfrm>
            <a:off x="4262" y="-10635"/>
            <a:ext cx="12192000" cy="6868633"/>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a:prstGeom prst="rect">
            <a:avLst/>
          </a:prstGeo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a:prstGeom prst="rect">
            <a:avLst/>
          </a:prstGeo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5166693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a:prstGeom prst="rect">
            <a:avLst/>
          </a:prstGeo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a:prstGeom prst="rect">
            <a:avLst/>
          </a:prstGeo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180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CF3F6A-6D06-4CE9-B59D-EF262D0598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45" t="1742" r="7604" b="4644"/>
          <a:stretch/>
        </p:blipFill>
        <p:spPr>
          <a:xfrm>
            <a:off x="-114005" y="-1393"/>
            <a:ext cx="12306005" cy="6858000"/>
          </a:xfrm>
          <a:prstGeom prst="rect">
            <a:avLst/>
          </a:prstGeom>
        </p:spPr>
      </p:pic>
      <p:sp>
        <p:nvSpPr>
          <p:cNvPr id="9" name="Rectangle 8">
            <a:extLst>
              <a:ext uri="{FF2B5EF4-FFF2-40B4-BE49-F238E27FC236}">
                <a16:creationId xmlns:a16="http://schemas.microsoft.com/office/drawing/2014/main" id="{F963CED9-F823-4B69-AA09-14305019370F}"/>
              </a:ext>
            </a:extLst>
          </p:cNvPr>
          <p:cNvSpPr/>
          <p:nvPr userDrawn="1"/>
        </p:nvSpPr>
        <p:spPr>
          <a:xfrm>
            <a:off x="-114006" y="-12026"/>
            <a:ext cx="12306005" cy="6868633"/>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a:prstGeom prst="rect">
            <a:avLst/>
          </a:prstGeo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a:prstGeom prst="rect">
            <a:avLst/>
          </a:prstGeo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621542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a:prstGeom prst="rect">
            <a:avLst/>
          </a:prstGeo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a:prstGeom prst="rect">
            <a:avLst/>
          </a:prstGeo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8EA49907-F97B-DC67-8E42-8D4C53126769}"/>
              </a:ext>
            </a:extLst>
          </p:cNvPr>
          <p:cNvSpPr txBox="1"/>
          <p:nvPr userDrawn="1"/>
        </p:nvSpPr>
        <p:spPr>
          <a:xfrm>
            <a:off x="50111" y="6397228"/>
            <a:ext cx="5412067" cy="369332"/>
          </a:xfrm>
          <a:prstGeom prst="rect">
            <a:avLst/>
          </a:prstGeom>
          <a:noFill/>
        </p:spPr>
        <p:txBody>
          <a:bodyPr wrap="square">
            <a:spAutoFit/>
          </a:bodyPr>
          <a:lstStyle/>
          <a:p>
            <a:r>
              <a:rPr lang="en-US" sz="900" i="1">
                <a:effectLst/>
                <a:latin typeface="Arial" panose="020B0604020202020204" pitchFamily="34" charset="0"/>
                <a:ea typeface="Calibri" panose="020F0502020204030204" pitchFamily="34" charset="0"/>
              </a:rPr>
              <a:t>Insurance services provided through NFP Canada Corp. NFP is the registered business name used by NFP Canada Corp. in each of the provinces and territories of Canada, where permitted. </a:t>
            </a:r>
            <a:endParaRPr lang="en-CA" sz="900" i="1"/>
          </a:p>
        </p:txBody>
      </p:sp>
    </p:spTree>
    <p:extLst>
      <p:ext uri="{BB962C8B-B14F-4D97-AF65-F5344CB8AC3E}">
        <p14:creationId xmlns:p14="http://schemas.microsoft.com/office/powerpoint/2010/main" val="364527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DC869A-A10E-4885-981E-1C99CE489E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80" t="1510" r="4662" b="824"/>
          <a:stretch/>
        </p:blipFill>
        <p:spPr>
          <a:xfrm>
            <a:off x="0" y="-10633"/>
            <a:ext cx="12216809" cy="6879266"/>
          </a:xfrm>
          <a:prstGeom prst="rect">
            <a:avLst/>
          </a:prstGeom>
          <a:blipFill dpi="0" rotWithShape="1">
            <a:blip r:embed="rId2"/>
            <a:srcRect/>
            <a:stretch>
              <a:fillRect/>
            </a:stretch>
          </a:blipFill>
        </p:spPr>
      </p:pic>
      <p:sp>
        <p:nvSpPr>
          <p:cNvPr id="9" name="Rectangle 8">
            <a:extLst>
              <a:ext uri="{FF2B5EF4-FFF2-40B4-BE49-F238E27FC236}">
                <a16:creationId xmlns:a16="http://schemas.microsoft.com/office/drawing/2014/main" id="{F963CED9-F823-4B69-AA09-14305019370F}"/>
              </a:ext>
            </a:extLst>
          </p:cNvPr>
          <p:cNvSpPr/>
          <p:nvPr userDrawn="1"/>
        </p:nvSpPr>
        <p:spPr>
          <a:xfrm>
            <a:off x="0" y="0"/>
            <a:ext cx="12216809" cy="6868633"/>
          </a:xfrm>
          <a:prstGeom prst="rect">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a:prstGeom prst="rect">
            <a:avLst/>
          </a:prstGeo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a:prstGeom prst="rect">
            <a:avLst/>
          </a:prstGeo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595988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98A611-F211-4F8B-A733-9548BB98A9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0" t="545" r="5092" b="11061"/>
          <a:stretch/>
        </p:blipFill>
        <p:spPr>
          <a:xfrm>
            <a:off x="3464" y="1274"/>
            <a:ext cx="12216808" cy="6842235"/>
          </a:xfrm>
          <a:prstGeom prst="rect">
            <a:avLst/>
          </a:prstGeom>
          <a:blipFill dpi="0" rotWithShape="1">
            <a:blip r:embed="rId3"/>
            <a:srcRect/>
            <a:stretch>
              <a:fillRect/>
            </a:stretch>
          </a:blipFill>
        </p:spPr>
      </p:pic>
      <p:sp>
        <p:nvSpPr>
          <p:cNvPr id="9" name="Rectangle 8">
            <a:extLst>
              <a:ext uri="{FF2B5EF4-FFF2-40B4-BE49-F238E27FC236}">
                <a16:creationId xmlns:a16="http://schemas.microsoft.com/office/drawing/2014/main" id="{F963CED9-F823-4B69-AA09-14305019370F}"/>
              </a:ext>
            </a:extLst>
          </p:cNvPr>
          <p:cNvSpPr/>
          <p:nvPr userDrawn="1"/>
        </p:nvSpPr>
        <p:spPr>
          <a:xfrm>
            <a:off x="3463" y="-3981"/>
            <a:ext cx="12216809" cy="6868633"/>
          </a:xfrm>
          <a:prstGeom prst="rect">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a:prstGeom prst="rect">
            <a:avLst/>
          </a:prstGeo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a:prstGeom prst="rect">
            <a:avLst/>
          </a:prstGeo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498144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D43495-41B3-A0D0-BCBB-BCEAC7AF963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CE1DD8-6AFF-4C18-BC18-4722855B8E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3486" y="3179961"/>
            <a:ext cx="2035189" cy="711892"/>
          </a:xfrm>
          <a:prstGeom prst="rect">
            <a:avLst/>
          </a:prstGeom>
        </p:spPr>
      </p:pic>
      <p:sp>
        <p:nvSpPr>
          <p:cNvPr id="6" name="TextBox 5">
            <a:extLst>
              <a:ext uri="{FF2B5EF4-FFF2-40B4-BE49-F238E27FC236}">
                <a16:creationId xmlns:a16="http://schemas.microsoft.com/office/drawing/2014/main" id="{EC0391BC-138E-9E60-5D1A-E4F3330ACF84}"/>
              </a:ext>
            </a:extLst>
          </p:cNvPr>
          <p:cNvSpPr txBox="1"/>
          <p:nvPr userDrawn="1"/>
        </p:nvSpPr>
        <p:spPr>
          <a:xfrm>
            <a:off x="9974420" y="3331373"/>
            <a:ext cx="3040911" cy="461665"/>
          </a:xfrm>
          <a:prstGeom prst="rect">
            <a:avLst/>
          </a:prstGeom>
          <a:noFill/>
        </p:spPr>
        <p:txBody>
          <a:bodyPr wrap="square" rtlCol="0">
            <a:spAutoFit/>
          </a:bodyPr>
          <a:lstStyle/>
          <a:p>
            <a:pPr algn="l"/>
            <a:r>
              <a:rPr lang="en-US" sz="2400" b="1">
                <a:solidFill>
                  <a:schemeClr val="bg1"/>
                </a:solidFill>
              </a:rPr>
              <a:t>NFP.ca</a:t>
            </a:r>
          </a:p>
        </p:txBody>
      </p:sp>
      <p:sp>
        <p:nvSpPr>
          <p:cNvPr id="7" name="TextBox 6">
            <a:extLst>
              <a:ext uri="{FF2B5EF4-FFF2-40B4-BE49-F238E27FC236}">
                <a16:creationId xmlns:a16="http://schemas.microsoft.com/office/drawing/2014/main" id="{15AA6428-0C9F-1FFB-9972-0089EB7526C3}"/>
              </a:ext>
            </a:extLst>
          </p:cNvPr>
          <p:cNvSpPr txBox="1"/>
          <p:nvPr userDrawn="1"/>
        </p:nvSpPr>
        <p:spPr>
          <a:xfrm>
            <a:off x="7130767" y="3486711"/>
            <a:ext cx="2927633" cy="280927"/>
          </a:xfrm>
          <a:prstGeom prst="rect">
            <a:avLst/>
          </a:prstGeom>
          <a:noFill/>
        </p:spPr>
        <p:txBody>
          <a:bodyPr wrap="square" rtlCol="0">
            <a:spAutoFit/>
          </a:bodyPr>
          <a:lstStyle/>
          <a:p>
            <a:pPr algn="l"/>
            <a:r>
              <a:rPr lang="en-US" sz="1200">
                <a:solidFill>
                  <a:schemeClr val="bg1"/>
                </a:solidFill>
              </a:rPr>
              <a:t>© 2024 NFP Corp. All Rights Reserved</a:t>
            </a:r>
          </a:p>
        </p:txBody>
      </p:sp>
    </p:spTree>
    <p:extLst>
      <p:ext uri="{BB962C8B-B14F-4D97-AF65-F5344CB8AC3E}">
        <p14:creationId xmlns:p14="http://schemas.microsoft.com/office/powerpoint/2010/main" val="239003807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D0A10B-AC71-4AC9-9146-08CAC3BF97BA}"/>
              </a:ext>
            </a:extLst>
          </p:cNvPr>
          <p:cNvSpPr/>
          <p:nvPr userDrawn="1"/>
        </p:nvSpPr>
        <p:spPr>
          <a:xfrm>
            <a:off x="0" y="1"/>
            <a:ext cx="3801612"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634AF45-5468-33C3-359B-4DDC49A520ED}"/>
              </a:ext>
            </a:extLst>
          </p:cNvPr>
          <p:cNvSpPr>
            <a:spLocks noGrp="1"/>
          </p:cNvSpPr>
          <p:nvPr>
            <p:ph type="title"/>
          </p:nvPr>
        </p:nvSpPr>
        <p:spPr>
          <a:xfrm>
            <a:off x="274320" y="91359"/>
            <a:ext cx="3527292" cy="1188882"/>
          </a:xfrm>
          <a:prstGeom prst="rect">
            <a:avLst/>
          </a:prstGeom>
        </p:spPr>
        <p:txBody>
          <a:bodyPr lIns="91440" anchor="ctr">
            <a:no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FDB97CD7-E350-F2FE-CE70-08F26F7A08AC}"/>
              </a:ext>
            </a:extLst>
          </p:cNvPr>
          <p:cNvSpPr>
            <a:spLocks noGrp="1"/>
          </p:cNvSpPr>
          <p:nvPr>
            <p:ph type="body" sz="quarter" idx="11"/>
          </p:nvPr>
        </p:nvSpPr>
        <p:spPr>
          <a:xfrm>
            <a:off x="4075931" y="1885950"/>
            <a:ext cx="7757480" cy="4448166"/>
          </a:xfrm>
          <a:prstGeom prst="rect">
            <a:avLst/>
          </a:prstGeom>
        </p:spPr>
        <p:txBody>
          <a:bodyPr/>
          <a:lstStyle>
            <a:lvl1pPr marL="0" indent="0">
              <a:lnSpc>
                <a:spcPct val="100000"/>
              </a:lnSpc>
              <a:spcBef>
                <a:spcPts val="0"/>
              </a:spcBef>
              <a:spcAft>
                <a:spcPts val="600"/>
              </a:spcAft>
              <a:buNone/>
              <a:defRPr sz="1600" b="0">
                <a:solidFill>
                  <a:schemeClr val="tx1"/>
                </a:solidFill>
              </a:defRPr>
            </a:lvl1pPr>
            <a:lvl2pPr marL="0" indent="0">
              <a:lnSpc>
                <a:spcPct val="100000"/>
              </a:lnSpc>
              <a:spcBef>
                <a:spcPts val="0"/>
              </a:spcBef>
              <a:spcAft>
                <a:spcPts val="600"/>
              </a:spcAft>
              <a:buNone/>
              <a:defRPr sz="1600" b="1">
                <a:solidFill>
                  <a:schemeClr val="accent4"/>
                </a:solidFill>
              </a:defRPr>
            </a:lvl2pPr>
            <a:lvl3pPr marL="228600" indent="-228600">
              <a:lnSpc>
                <a:spcPct val="100000"/>
              </a:lnSpc>
              <a:spcBef>
                <a:spcPts val="0"/>
              </a:spcBef>
              <a:spcAft>
                <a:spcPts val="600"/>
              </a:spcAft>
              <a:buClr>
                <a:schemeClr val="accent4"/>
              </a:buClr>
              <a:buFont typeface="Arial" panose="020B0604020202020204" pitchFamily="34" charset="0"/>
              <a:buChar char="•"/>
              <a:defRPr sz="1600" i="0">
                <a:solidFill>
                  <a:schemeClr val="tx1"/>
                </a:solidFill>
              </a:defRPr>
            </a:lvl3pPr>
            <a:lvl4pPr marL="457200" indent="-228600">
              <a:lnSpc>
                <a:spcPct val="100000"/>
              </a:lnSpc>
              <a:spcBef>
                <a:spcPts val="0"/>
              </a:spcBef>
              <a:spcAft>
                <a:spcPts val="600"/>
              </a:spcAft>
              <a:buClr>
                <a:schemeClr val="accent4"/>
              </a:buClr>
              <a:buFont typeface="Arial" panose="020B0604020202020204" pitchFamily="34" charset="0"/>
              <a:buChar char="‒"/>
              <a:defRPr sz="1600" b="0">
                <a:solidFill>
                  <a:schemeClr val="tx1"/>
                </a:solidFill>
              </a:defRPr>
            </a:lvl4pPr>
            <a:lvl5pPr marL="0" indent="0">
              <a:lnSpc>
                <a:spcPct val="100000"/>
              </a:lnSpc>
              <a:spcBef>
                <a:spcPts val="0"/>
              </a:spcBef>
              <a:spcAft>
                <a:spcPts val="600"/>
              </a:spcAft>
              <a:buClr>
                <a:schemeClr val="bg2"/>
              </a:buClr>
              <a:buFont typeface="Arial" panose="020B0604020202020204" pitchFamily="34" charset="0"/>
              <a:buNone/>
              <a:defRPr sz="1600" i="1">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10">
            <a:extLst>
              <a:ext uri="{FF2B5EF4-FFF2-40B4-BE49-F238E27FC236}">
                <a16:creationId xmlns:a16="http://schemas.microsoft.com/office/drawing/2014/main" id="{C98438B6-027C-0362-BDCF-0CF493CE1001}"/>
              </a:ext>
            </a:extLst>
          </p:cNvPr>
          <p:cNvSpPr>
            <a:spLocks noGrp="1"/>
          </p:cNvSpPr>
          <p:nvPr>
            <p:ph type="body" sz="quarter" idx="12"/>
          </p:nvPr>
        </p:nvSpPr>
        <p:spPr>
          <a:xfrm>
            <a:off x="274320" y="1885950"/>
            <a:ext cx="3527292" cy="4448166"/>
          </a:xfrm>
          <a:prstGeom prst="rect">
            <a:avLst/>
          </a:prstGeom>
        </p:spPr>
        <p:txBody>
          <a:bodyPr/>
          <a:lstStyle>
            <a:lvl1pPr marL="0" indent="0">
              <a:lnSpc>
                <a:spcPct val="100000"/>
              </a:lnSpc>
              <a:spcBef>
                <a:spcPts val="0"/>
              </a:spcBef>
              <a:spcAft>
                <a:spcPts val="600"/>
              </a:spcAft>
              <a:buNone/>
              <a:defRPr sz="1600" b="0">
                <a:solidFill>
                  <a:schemeClr val="tx1"/>
                </a:solidFill>
              </a:defRPr>
            </a:lvl1pPr>
            <a:lvl2pPr marL="0" indent="0">
              <a:lnSpc>
                <a:spcPct val="100000"/>
              </a:lnSpc>
              <a:spcBef>
                <a:spcPts val="0"/>
              </a:spcBef>
              <a:spcAft>
                <a:spcPts val="600"/>
              </a:spcAft>
              <a:buNone/>
              <a:defRPr sz="1600" b="1">
                <a:solidFill>
                  <a:schemeClr val="accent4"/>
                </a:solidFill>
              </a:defRPr>
            </a:lvl2pPr>
            <a:lvl3pPr marL="228600" indent="-228600">
              <a:lnSpc>
                <a:spcPct val="100000"/>
              </a:lnSpc>
              <a:spcBef>
                <a:spcPts val="0"/>
              </a:spcBef>
              <a:spcAft>
                <a:spcPts val="600"/>
              </a:spcAft>
              <a:buClr>
                <a:schemeClr val="accent4"/>
              </a:buClr>
              <a:buFont typeface="Arial" panose="020B0604020202020204" pitchFamily="34" charset="0"/>
              <a:buChar char="•"/>
              <a:defRPr sz="1600" i="0">
                <a:solidFill>
                  <a:schemeClr val="tx1"/>
                </a:solidFill>
              </a:defRPr>
            </a:lvl3pPr>
            <a:lvl4pPr marL="457200" indent="-228600">
              <a:lnSpc>
                <a:spcPct val="100000"/>
              </a:lnSpc>
              <a:spcBef>
                <a:spcPts val="0"/>
              </a:spcBef>
              <a:spcAft>
                <a:spcPts val="600"/>
              </a:spcAft>
              <a:buClr>
                <a:schemeClr val="accent4"/>
              </a:buClr>
              <a:buFont typeface="Arial" panose="020B0604020202020204" pitchFamily="34" charset="0"/>
              <a:buChar char="‒"/>
              <a:defRPr sz="1600" b="0">
                <a:solidFill>
                  <a:schemeClr val="tx1"/>
                </a:solidFill>
              </a:defRPr>
            </a:lvl4pPr>
            <a:lvl5pPr marL="0" indent="0">
              <a:lnSpc>
                <a:spcPct val="100000"/>
              </a:lnSpc>
              <a:spcBef>
                <a:spcPts val="0"/>
              </a:spcBef>
              <a:spcAft>
                <a:spcPts val="600"/>
              </a:spcAft>
              <a:buClr>
                <a:schemeClr val="bg2"/>
              </a:buClr>
              <a:buFont typeface="Arial" panose="020B0604020202020204" pitchFamily="34" charset="0"/>
              <a:buNone/>
              <a:defRPr sz="1600" i="1">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3395797E-8988-CB8F-CA52-60793C967208}"/>
              </a:ext>
            </a:extLst>
          </p:cNvPr>
          <p:cNvSpPr txBox="1"/>
          <p:nvPr userDrawn="1"/>
        </p:nvSpPr>
        <p:spPr>
          <a:xfrm>
            <a:off x="3863491" y="6412910"/>
            <a:ext cx="6485730" cy="369332"/>
          </a:xfrm>
          <a:prstGeom prst="rect">
            <a:avLst/>
          </a:prstGeom>
          <a:noFill/>
        </p:spPr>
        <p:txBody>
          <a:bodyPr wrap="square">
            <a:spAutoFit/>
          </a:bodyPr>
          <a:lstStyle/>
          <a:p>
            <a:r>
              <a:rPr lang="en-US" sz="900" i="1">
                <a:effectLst/>
                <a:latin typeface="Arial" panose="020B0604020202020204" pitchFamily="34" charset="0"/>
                <a:ea typeface="Calibri" panose="020F0502020204030204" pitchFamily="34" charset="0"/>
              </a:rPr>
              <a:t>Insurance services provided through NFP Canada Corp. NFP is the registered business name used by NFP Canada Corp. in each of the provinces and territories of Canada, where permitted. </a:t>
            </a:r>
            <a:endParaRPr lang="en-CA" sz="900" i="1"/>
          </a:p>
        </p:txBody>
      </p:sp>
    </p:spTree>
    <p:extLst>
      <p:ext uri="{BB962C8B-B14F-4D97-AF65-F5344CB8AC3E}">
        <p14:creationId xmlns:p14="http://schemas.microsoft.com/office/powerpoint/2010/main" val="3481689659"/>
      </p:ext>
    </p:extLst>
  </p:cSld>
  <p:clrMapOvr>
    <a:masterClrMapping/>
  </p:clrMapOvr>
  <p:extLst>
    <p:ext uri="{DCECCB84-F9BA-43D5-87BE-67443E8EF086}">
      <p15:sldGuideLst xmlns:p15="http://schemas.microsoft.com/office/powerpoint/2012/main">
        <p15:guide id="1" orient="horz" pos="391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E0A9B9-EE7A-4FF9-8736-636143C5383A}"/>
              </a:ext>
            </a:extLst>
          </p:cNvPr>
          <p:cNvSpPr/>
          <p:nvPr userDrawn="1"/>
        </p:nvSpPr>
        <p:spPr>
          <a:xfrm>
            <a:off x="0" y="0"/>
            <a:ext cx="12192000"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7C02755-A26D-F236-8D77-AE48D5D3C915}"/>
              </a:ext>
            </a:extLst>
          </p:cNvPr>
          <p:cNvSpPr>
            <a:spLocks noGrp="1"/>
          </p:cNvSpPr>
          <p:nvPr>
            <p:ph type="title"/>
          </p:nvPr>
        </p:nvSpPr>
        <p:spPr>
          <a:xfrm>
            <a:off x="274320" y="91359"/>
            <a:ext cx="5818136" cy="1188882"/>
          </a:xfrm>
          <a:prstGeom prst="rect">
            <a:avLst/>
          </a:prstGeom>
        </p:spPr>
        <p:txBody>
          <a:bodyPr lIns="91440" anchor="ctr">
            <a:no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5" name="Text Placeholder 10">
            <a:extLst>
              <a:ext uri="{FF2B5EF4-FFF2-40B4-BE49-F238E27FC236}">
                <a16:creationId xmlns:a16="http://schemas.microsoft.com/office/drawing/2014/main" id="{055D1768-011A-7E6D-C376-00C544EB80AC}"/>
              </a:ext>
            </a:extLst>
          </p:cNvPr>
          <p:cNvSpPr>
            <a:spLocks noGrp="1"/>
          </p:cNvSpPr>
          <p:nvPr>
            <p:ph type="body" sz="quarter" idx="11"/>
          </p:nvPr>
        </p:nvSpPr>
        <p:spPr>
          <a:xfrm>
            <a:off x="274320" y="1885950"/>
            <a:ext cx="11559091" cy="4448166"/>
          </a:xfrm>
          <a:prstGeom prst="rect">
            <a:avLst/>
          </a:prstGeom>
        </p:spPr>
        <p:txBody>
          <a:bodyPr/>
          <a:lstStyle>
            <a:lvl1pPr marL="0" indent="0">
              <a:lnSpc>
                <a:spcPct val="100000"/>
              </a:lnSpc>
              <a:spcBef>
                <a:spcPts val="0"/>
              </a:spcBef>
              <a:spcAft>
                <a:spcPts val="600"/>
              </a:spcAft>
              <a:buNone/>
              <a:defRPr sz="1600" b="0">
                <a:solidFill>
                  <a:schemeClr val="tx1"/>
                </a:solidFill>
              </a:defRPr>
            </a:lvl1pPr>
            <a:lvl2pPr marL="0" indent="0">
              <a:lnSpc>
                <a:spcPct val="100000"/>
              </a:lnSpc>
              <a:spcBef>
                <a:spcPts val="0"/>
              </a:spcBef>
              <a:spcAft>
                <a:spcPts val="600"/>
              </a:spcAft>
              <a:buNone/>
              <a:defRPr sz="1600" b="1">
                <a:solidFill>
                  <a:schemeClr val="accent4"/>
                </a:solidFill>
              </a:defRPr>
            </a:lvl2pPr>
            <a:lvl3pPr marL="228600" indent="-228600">
              <a:lnSpc>
                <a:spcPct val="100000"/>
              </a:lnSpc>
              <a:spcBef>
                <a:spcPts val="0"/>
              </a:spcBef>
              <a:spcAft>
                <a:spcPts val="600"/>
              </a:spcAft>
              <a:buClr>
                <a:schemeClr val="accent4"/>
              </a:buClr>
              <a:buFont typeface="Arial" panose="020B0604020202020204" pitchFamily="34" charset="0"/>
              <a:buChar char="•"/>
              <a:defRPr sz="1600" i="0">
                <a:solidFill>
                  <a:schemeClr val="tx1"/>
                </a:solidFill>
              </a:defRPr>
            </a:lvl3pPr>
            <a:lvl4pPr marL="457200" indent="-228600">
              <a:lnSpc>
                <a:spcPct val="100000"/>
              </a:lnSpc>
              <a:spcBef>
                <a:spcPts val="0"/>
              </a:spcBef>
              <a:spcAft>
                <a:spcPts val="600"/>
              </a:spcAft>
              <a:buClr>
                <a:schemeClr val="accent4"/>
              </a:buClr>
              <a:buFont typeface="Arial" panose="020B0604020202020204" pitchFamily="34" charset="0"/>
              <a:buChar char="‒"/>
              <a:defRPr sz="1600" b="0">
                <a:solidFill>
                  <a:schemeClr val="tx1"/>
                </a:solidFill>
              </a:defRPr>
            </a:lvl4pPr>
            <a:lvl5pPr marL="0" indent="0">
              <a:lnSpc>
                <a:spcPct val="100000"/>
              </a:lnSpc>
              <a:spcBef>
                <a:spcPts val="0"/>
              </a:spcBef>
              <a:spcAft>
                <a:spcPts val="600"/>
              </a:spcAft>
              <a:buClr>
                <a:schemeClr val="bg2"/>
              </a:buClr>
              <a:buFont typeface="Arial" panose="020B0604020202020204" pitchFamily="34" charset="0"/>
              <a:buNone/>
              <a:defRPr sz="1600" i="1">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E6FA59EC-20C8-CC2C-C5A8-FB871025A1EA}"/>
              </a:ext>
            </a:extLst>
          </p:cNvPr>
          <p:cNvSpPr txBox="1"/>
          <p:nvPr userDrawn="1"/>
        </p:nvSpPr>
        <p:spPr>
          <a:xfrm>
            <a:off x="231779" y="6448670"/>
            <a:ext cx="10801728" cy="230832"/>
          </a:xfrm>
          <a:prstGeom prst="rect">
            <a:avLst/>
          </a:prstGeom>
          <a:noFill/>
        </p:spPr>
        <p:txBody>
          <a:bodyPr wrap="square">
            <a:spAutoFit/>
          </a:bodyPr>
          <a:lstStyle/>
          <a:p>
            <a:r>
              <a:rPr lang="en-US" sz="900" i="1">
                <a:effectLst/>
                <a:latin typeface="Arial" panose="020B0604020202020204" pitchFamily="34" charset="0"/>
                <a:ea typeface="Calibri" panose="020F0502020204030204" pitchFamily="34" charset="0"/>
              </a:rPr>
              <a:t>Insurance services provided through NFP Canada Corp. NFP is the registered business name used by NFP Canada Corp. in each of the provinces and territories of Canada, where permitted. </a:t>
            </a:r>
            <a:endParaRPr lang="en-CA" sz="900" i="1"/>
          </a:p>
        </p:txBody>
      </p:sp>
    </p:spTree>
    <p:extLst>
      <p:ext uri="{BB962C8B-B14F-4D97-AF65-F5344CB8AC3E}">
        <p14:creationId xmlns:p14="http://schemas.microsoft.com/office/powerpoint/2010/main" val="3834552732"/>
      </p:ext>
    </p:extLst>
  </p:cSld>
  <p:clrMapOvr>
    <a:masterClrMapping/>
  </p:clrMapOvr>
  <p:extLst>
    <p:ext uri="{DCECCB84-F9BA-43D5-87BE-67443E8EF086}">
      <p15:sldGuideLst xmlns:p15="http://schemas.microsoft.com/office/powerpoint/2012/main">
        <p15:guide id="1" orient="horz" pos="39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40FD28-6B61-47B8-B78D-A1D16DA8F3F4}"/>
              </a:ext>
            </a:extLst>
          </p:cNvPr>
          <p:cNvSpPr/>
          <p:nvPr userDrawn="1"/>
        </p:nvSpPr>
        <p:spPr>
          <a:xfrm>
            <a:off x="0" y="0"/>
            <a:ext cx="12192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5F5C5-7946-4148-82E3-5145B50F096B}"/>
              </a:ext>
            </a:extLst>
          </p:cNvPr>
          <p:cNvSpPr>
            <a:spLocks noGrp="1"/>
          </p:cNvSpPr>
          <p:nvPr>
            <p:ph type="ctrTitle"/>
          </p:nvPr>
        </p:nvSpPr>
        <p:spPr>
          <a:xfrm>
            <a:off x="602141" y="2347504"/>
            <a:ext cx="2905832" cy="1655762"/>
          </a:xfrm>
          <a:prstGeom prst="rect">
            <a:avLst/>
          </a:prstGeom>
        </p:spPr>
        <p:txBody>
          <a:bodyPr anchor="b">
            <a:noAutofit/>
          </a:bodyPr>
          <a:lstStyle>
            <a:lvl1pPr algn="l">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2C358DF-08E9-4038-A8FA-2F146E89F5DE}"/>
              </a:ext>
            </a:extLst>
          </p:cNvPr>
          <p:cNvSpPr>
            <a:spLocks noGrp="1"/>
          </p:cNvSpPr>
          <p:nvPr>
            <p:ph type="subTitle" idx="1"/>
          </p:nvPr>
        </p:nvSpPr>
        <p:spPr>
          <a:xfrm>
            <a:off x="602141" y="4137410"/>
            <a:ext cx="2905831" cy="822960"/>
          </a:xfrm>
          <a:prstGeom prst="rect">
            <a:avLst/>
          </a:prstGeom>
        </p:spPr>
        <p:txBody>
          <a:bodyPr>
            <a:normAutofit/>
          </a:bodyPr>
          <a:lstStyle>
            <a:lvl1pPr marL="0" indent="0" algn="l">
              <a:lnSpc>
                <a:spcPct val="100000"/>
              </a:lnSpc>
              <a:spcBef>
                <a:spcPts val="0"/>
              </a:spcBef>
              <a:buNone/>
              <a:defRPr sz="1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61FFC48D-7422-4D7E-A2E9-958A1E2D3E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31" t="7973" r="12330" b="5438"/>
          <a:stretch/>
        </p:blipFill>
        <p:spPr>
          <a:xfrm>
            <a:off x="3949701" y="-19050"/>
            <a:ext cx="8242300" cy="6896100"/>
          </a:xfrm>
          <a:prstGeom prst="rect">
            <a:avLst/>
          </a:prstGeom>
        </p:spPr>
      </p:pic>
      <p:pic>
        <p:nvPicPr>
          <p:cNvPr id="4" name="Picture 3">
            <a:extLst>
              <a:ext uri="{FF2B5EF4-FFF2-40B4-BE49-F238E27FC236}">
                <a16:creationId xmlns:a16="http://schemas.microsoft.com/office/drawing/2014/main" id="{E6BCFE87-CB35-8ADB-E524-7039A5AA7F2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20189" y="1331296"/>
            <a:ext cx="1525457" cy="533592"/>
          </a:xfrm>
          <a:prstGeom prst="rect">
            <a:avLst/>
          </a:prstGeom>
        </p:spPr>
      </p:pic>
    </p:spTree>
    <p:extLst>
      <p:ext uri="{BB962C8B-B14F-4D97-AF65-F5344CB8AC3E}">
        <p14:creationId xmlns:p14="http://schemas.microsoft.com/office/powerpoint/2010/main" val="2775012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D0A10B-AC71-4AC9-9146-08CAC3BF97BA}"/>
              </a:ext>
            </a:extLst>
          </p:cNvPr>
          <p:cNvSpPr/>
          <p:nvPr userDrawn="1"/>
        </p:nvSpPr>
        <p:spPr>
          <a:xfrm>
            <a:off x="0" y="1"/>
            <a:ext cx="3402419"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27BCDF-3964-4EBC-A0DD-F5373F6853AA}"/>
              </a:ext>
            </a:extLst>
          </p:cNvPr>
          <p:cNvSpPr>
            <a:spLocks noGrp="1"/>
          </p:cNvSpPr>
          <p:nvPr>
            <p:ph type="title"/>
          </p:nvPr>
        </p:nvSpPr>
        <p:spPr>
          <a:xfrm>
            <a:off x="191202" y="185663"/>
            <a:ext cx="3062361" cy="1325563"/>
          </a:xfrm>
        </p:spPr>
        <p:txBody>
          <a:bodyP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03AB4512-69CA-41B5-97BE-4CB3C0C59257}"/>
              </a:ext>
            </a:extLst>
          </p:cNvPr>
          <p:cNvSpPr>
            <a:spLocks noGrp="1"/>
          </p:cNvSpPr>
          <p:nvPr>
            <p:ph sz="half" idx="2"/>
          </p:nvPr>
        </p:nvSpPr>
        <p:spPr>
          <a:xfrm>
            <a:off x="191202" y="1696888"/>
            <a:ext cx="3062361" cy="4489525"/>
          </a:xfrm>
        </p:spPr>
        <p:txBody>
          <a:bodyPr>
            <a:normAutofit/>
          </a:bodyPr>
          <a:lstStyle>
            <a:lvl1pPr marL="0" indent="0">
              <a:buNone/>
              <a:defRPr sz="16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627DC53F-1E83-494D-82AA-29526159BEFF}"/>
              </a:ext>
            </a:extLst>
          </p:cNvPr>
          <p:cNvSpPr>
            <a:spLocks noGrp="1"/>
          </p:cNvSpPr>
          <p:nvPr>
            <p:ph sz="quarter" idx="4"/>
          </p:nvPr>
        </p:nvSpPr>
        <p:spPr>
          <a:xfrm>
            <a:off x="3801612" y="1696889"/>
            <a:ext cx="7777716" cy="4321140"/>
          </a:xfrm>
        </p:spPr>
        <p:txBody>
          <a:bodyPr>
            <a:normAutofit/>
          </a:bodyPr>
          <a:lstStyle>
            <a:lvl1pPr>
              <a:buClr>
                <a:srgbClr val="46712B"/>
              </a:buClr>
              <a:buSzPct val="150000"/>
              <a:defRPr sz="1400">
                <a:latin typeface="Arial" panose="020B0604020202020204" pitchFamily="34" charset="0"/>
                <a:cs typeface="Arial" panose="020B0604020202020204" pitchFamily="34" charset="0"/>
              </a:defRPr>
            </a:lvl1pPr>
            <a:lvl2pPr>
              <a:buClr>
                <a:srgbClr val="46712B"/>
              </a:buClr>
              <a:buSzPct val="150000"/>
              <a:defRPr sz="1400">
                <a:latin typeface="Arial" panose="020B0604020202020204" pitchFamily="34" charset="0"/>
                <a:cs typeface="Arial" panose="020B0604020202020204" pitchFamily="34" charset="0"/>
              </a:defRPr>
            </a:lvl2pPr>
            <a:lvl3pPr>
              <a:buClr>
                <a:srgbClr val="46712B"/>
              </a:buClr>
              <a:buSzPct val="150000"/>
              <a:defRPr sz="1400">
                <a:latin typeface="Arial" panose="020B0604020202020204" pitchFamily="34" charset="0"/>
                <a:cs typeface="Arial" panose="020B0604020202020204" pitchFamily="34" charset="0"/>
              </a:defRPr>
            </a:lvl3pPr>
            <a:lvl4pPr>
              <a:buClr>
                <a:srgbClr val="46712B"/>
              </a:buClr>
              <a:buSzPct val="150000"/>
              <a:defRPr sz="1400">
                <a:latin typeface="Arial" panose="020B0604020202020204" pitchFamily="34" charset="0"/>
                <a:cs typeface="Arial" panose="020B0604020202020204" pitchFamily="34" charset="0"/>
              </a:defRPr>
            </a:lvl4pPr>
            <a:lvl5pPr>
              <a:buClr>
                <a:srgbClr val="46712B"/>
              </a:buClr>
              <a:buSzPct val="150000"/>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9683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B4E6-3DE6-D248-BF30-6E933C61A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C01F79-1E75-044C-A07E-45F670D7D0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010321-04CA-C741-BAEE-EF15FA6830B4}"/>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5" name="Footer Placeholder 4">
            <a:extLst>
              <a:ext uri="{FF2B5EF4-FFF2-40B4-BE49-F238E27FC236}">
                <a16:creationId xmlns:a16="http://schemas.microsoft.com/office/drawing/2014/main" id="{FBF2DE9C-E74A-F449-9354-336A7EC68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F7679-AACE-9B48-B852-F3EFCA66DEBE}"/>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227572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D33D6-790C-7F47-A0A7-F8E52EB3D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36FAA-1B72-D246-925A-8DD9744F0A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23EC7B-6784-3949-8FEA-DD73A6E684D4}"/>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5" name="Footer Placeholder 4">
            <a:extLst>
              <a:ext uri="{FF2B5EF4-FFF2-40B4-BE49-F238E27FC236}">
                <a16:creationId xmlns:a16="http://schemas.microsoft.com/office/drawing/2014/main" id="{26DF2183-7DC8-FC4D-BDC0-720954CF25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4074F7-E400-4243-835E-ACB0FA9FA7C4}"/>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3818938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47E9-3194-344F-864F-31BE5CCA90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EEE2DA-D8FD-614D-A94F-56A8897090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A78D07-8519-AF44-AFD5-EBE65FE2F18E}"/>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5" name="Footer Placeholder 4">
            <a:extLst>
              <a:ext uri="{FF2B5EF4-FFF2-40B4-BE49-F238E27FC236}">
                <a16:creationId xmlns:a16="http://schemas.microsoft.com/office/drawing/2014/main" id="{EE5877C7-220E-C94F-B298-062249BED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F8FD0-F502-3042-AB35-0E265F6E5B4D}"/>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3429955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0089-C1CF-4F40-8EA7-7DE4ED4C4B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3C51D-1B31-4F4B-852F-046B169690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BCF90F-0494-7843-AE0D-10B94EB2E6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C0F741-F9CD-A94B-AEDA-3A843E4A48B9}"/>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6" name="Footer Placeholder 5">
            <a:extLst>
              <a:ext uri="{FF2B5EF4-FFF2-40B4-BE49-F238E27FC236}">
                <a16:creationId xmlns:a16="http://schemas.microsoft.com/office/drawing/2014/main" id="{13BDA4AD-822D-5A41-99F8-D7D35D3E57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2E0FF-F33C-AF4D-9C72-6ACDA8292AAB}"/>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3260970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9F14-C8C3-E14A-A45A-1A396B4CE2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F73F4-4870-4746-9134-1ED58D6CC3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2104B-0A76-5347-B4FA-69DD47C28C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0FC57-5B57-194A-8398-8E712D2F40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822946-F084-3943-B974-0DBDB37F5C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9D2AEE-7842-024F-B440-E188F91140AE}"/>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8" name="Footer Placeholder 7">
            <a:extLst>
              <a:ext uri="{FF2B5EF4-FFF2-40B4-BE49-F238E27FC236}">
                <a16:creationId xmlns:a16="http://schemas.microsoft.com/office/drawing/2014/main" id="{C36D5CF9-58C7-F64F-A86A-C4D34D6FC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88EADE-2D2A-AE42-A2BF-7382626D55B8}"/>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2231025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ADB5C-8C29-7345-B2C6-50A8EF0BF5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F1D2C6-7AAB-C944-A6C8-11FF81017A97}"/>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4" name="Footer Placeholder 3">
            <a:extLst>
              <a:ext uri="{FF2B5EF4-FFF2-40B4-BE49-F238E27FC236}">
                <a16:creationId xmlns:a16="http://schemas.microsoft.com/office/drawing/2014/main" id="{1D05A4F0-875C-894A-8CC2-AD856247E3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A3E21-BD35-B543-A6E9-11097CA3A905}"/>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2015390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AFBF25-949A-0B48-A08D-7F7E676D9A5F}"/>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3" name="Footer Placeholder 2">
            <a:extLst>
              <a:ext uri="{FF2B5EF4-FFF2-40B4-BE49-F238E27FC236}">
                <a16:creationId xmlns:a16="http://schemas.microsoft.com/office/drawing/2014/main" id="{2FCECD2B-CDF9-C24D-8CE2-0E3C2F6B9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2BBE85-EF2D-B642-96CE-13B2A19C463F}"/>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381282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5D5E-4E9F-614A-A536-725321C7D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2C4E75-9B84-9E4A-AEAB-466CE1D541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98CEA2-C735-FA40-B7C8-C6376361A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B9A11-96E8-0740-BD09-724A0FA7F2DC}"/>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6" name="Footer Placeholder 5">
            <a:extLst>
              <a:ext uri="{FF2B5EF4-FFF2-40B4-BE49-F238E27FC236}">
                <a16:creationId xmlns:a16="http://schemas.microsoft.com/office/drawing/2014/main" id="{A6B84952-930B-C541-9FCF-2B7AD373B3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10419-0D12-6E41-9B73-29D0949A685C}"/>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2408196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A4AF-054C-DF46-A6B8-4CDF3D10F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56BE79-6D7C-D048-B2EE-7CB6AC86D8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1A24FC-956B-3D40-BBCD-90E8EEE0F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1737BF-1A9F-1C48-B438-8A04DC843BD8}"/>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6" name="Footer Placeholder 5">
            <a:extLst>
              <a:ext uri="{FF2B5EF4-FFF2-40B4-BE49-F238E27FC236}">
                <a16:creationId xmlns:a16="http://schemas.microsoft.com/office/drawing/2014/main" id="{5BBAEF1F-1B17-654A-B8F4-E8F9375CF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6F267-16E7-9849-A6E4-C47DEF3C21E5}"/>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120391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E0A9B9-EE7A-4FF9-8736-636143C5383A}"/>
              </a:ext>
            </a:extLst>
          </p:cNvPr>
          <p:cNvSpPr/>
          <p:nvPr userDrawn="1"/>
        </p:nvSpPr>
        <p:spPr>
          <a:xfrm>
            <a:off x="0" y="0"/>
            <a:ext cx="6092456"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359"/>
            <a:ext cx="5486400" cy="1188882"/>
          </a:xfrm>
          <a:prstGeom prst="rect">
            <a:avLst/>
          </a:prstGeom>
        </p:spPr>
        <p:txBody>
          <a:bodyPr lIns="91440"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31779" y="1462959"/>
            <a:ext cx="11612880" cy="4688985"/>
          </a:xfrm>
          <a:prstGeom prst="rect">
            <a:avLst/>
          </a:prstGeom>
        </p:spPr>
        <p:txBody>
          <a:bodyPr lIns="91440">
            <a:normAutofit/>
          </a:bodyPr>
          <a:lstStyle>
            <a:lvl1pPr marL="2286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08A1C60-E318-E35A-BA95-BBB8DD84B890}"/>
              </a:ext>
            </a:extLst>
          </p:cNvPr>
          <p:cNvSpPr txBox="1"/>
          <p:nvPr userDrawn="1"/>
        </p:nvSpPr>
        <p:spPr>
          <a:xfrm>
            <a:off x="231779" y="6627168"/>
            <a:ext cx="10801728" cy="200055"/>
          </a:xfrm>
          <a:prstGeom prst="rect">
            <a:avLst/>
          </a:prstGeom>
          <a:noFill/>
        </p:spPr>
        <p:txBody>
          <a:bodyPr wrap="square">
            <a:spAutoFit/>
          </a:bodyPr>
          <a:lstStyle/>
          <a:p>
            <a:r>
              <a:rPr lang="en-US" sz="700" i="1">
                <a:effectLst/>
                <a:latin typeface="Arial" panose="020B0604020202020204" pitchFamily="34" charset="0"/>
                <a:ea typeface="Calibri" panose="020F0502020204030204" pitchFamily="34" charset="0"/>
              </a:rPr>
              <a:t>Insurance services provided through NFP Canada Corp. NFP is the registered business name used by NFP Canada Corp. in each of the provinces and territories of Canada, where permitted. </a:t>
            </a:r>
            <a:endParaRPr lang="en-CA" sz="700" i="1"/>
          </a:p>
        </p:txBody>
      </p:sp>
    </p:spTree>
    <p:extLst>
      <p:ext uri="{BB962C8B-B14F-4D97-AF65-F5344CB8AC3E}">
        <p14:creationId xmlns:p14="http://schemas.microsoft.com/office/powerpoint/2010/main" val="3491235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E617E-0975-CC4E-9A0D-ECD2255C36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550222-1DF5-6A46-93C5-5EE96C9912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8887D6-6A5E-0549-902C-18F6A014023A}"/>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5" name="Footer Placeholder 4">
            <a:extLst>
              <a:ext uri="{FF2B5EF4-FFF2-40B4-BE49-F238E27FC236}">
                <a16:creationId xmlns:a16="http://schemas.microsoft.com/office/drawing/2014/main" id="{0DD450E2-325D-2643-815C-889C47C18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3CD06-3E7A-BE4C-84DA-896A453267AA}"/>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1202234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E2CB9-E5D2-2949-A787-5806152100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0D24F1-9D7A-DD4F-90E4-4F9D528471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B5981-0E98-4849-A5A9-DFAE62A2F134}"/>
              </a:ext>
            </a:extLst>
          </p:cNvPr>
          <p:cNvSpPr>
            <a:spLocks noGrp="1"/>
          </p:cNvSpPr>
          <p:nvPr>
            <p:ph type="dt" sz="half" idx="10"/>
          </p:nvPr>
        </p:nvSpPr>
        <p:spPr/>
        <p:txBody>
          <a:bodyPr/>
          <a:lstStyle/>
          <a:p>
            <a:fld id="{1FD8B8A0-7579-814B-8C2A-5EDF5DA26CDB}" type="datetimeFigureOut">
              <a:rPr lang="en-US" smtClean="0"/>
              <a:t>7/9/2024</a:t>
            </a:fld>
            <a:endParaRPr lang="en-US"/>
          </a:p>
        </p:txBody>
      </p:sp>
      <p:sp>
        <p:nvSpPr>
          <p:cNvPr id="5" name="Footer Placeholder 4">
            <a:extLst>
              <a:ext uri="{FF2B5EF4-FFF2-40B4-BE49-F238E27FC236}">
                <a16:creationId xmlns:a16="http://schemas.microsoft.com/office/drawing/2014/main" id="{A747B864-372D-EB45-875B-B8FCF7C26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761A2-B7DD-5443-A8DE-8C778B3F50D8}"/>
              </a:ext>
            </a:extLst>
          </p:cNvPr>
          <p:cNvSpPr>
            <a:spLocks noGrp="1"/>
          </p:cNvSpPr>
          <p:nvPr>
            <p:ph type="sldNum" sz="quarter" idx="12"/>
          </p:nvPr>
        </p:nvSpPr>
        <p:spPr/>
        <p:txBody>
          <a:bodyPr/>
          <a:lstStyle/>
          <a:p>
            <a:fld id="{956456E9-25A4-384B-9641-7B336A9F11DB}" type="slidenum">
              <a:rPr lang="en-US" smtClean="0"/>
              <a:t>‹#›</a:t>
            </a:fld>
            <a:endParaRPr lang="en-US"/>
          </a:p>
        </p:txBody>
      </p:sp>
    </p:spTree>
    <p:extLst>
      <p:ext uri="{BB962C8B-B14F-4D97-AF65-F5344CB8AC3E}">
        <p14:creationId xmlns:p14="http://schemas.microsoft.com/office/powerpoint/2010/main" val="1969414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Slide_A">
    <p:spTree>
      <p:nvGrpSpPr>
        <p:cNvPr id="1" name=""/>
        <p:cNvGrpSpPr/>
        <p:nvPr/>
      </p:nvGrpSpPr>
      <p:grpSpPr>
        <a:xfrm>
          <a:off x="0" y="0"/>
          <a:ext cx="0" cy="0"/>
          <a:chOff x="0" y="0"/>
          <a:chExt cx="0" cy="0"/>
        </a:xfrm>
      </p:grpSpPr>
      <p:sp>
        <p:nvSpPr>
          <p:cNvPr id="11" name="Rectangle 10"/>
          <p:cNvSpPr>
            <a:spLocks noChangeAspect="1"/>
          </p:cNvSpPr>
          <p:nvPr userDrawn="1"/>
        </p:nvSpPr>
        <p:spPr>
          <a:xfrm>
            <a:off x="71730" y="40348"/>
            <a:ext cx="12048542" cy="6777305"/>
          </a:xfrm>
          <a:prstGeom prst="rect">
            <a:avLst/>
          </a:prstGeom>
          <a:solidFill>
            <a:schemeClr val="bg1">
              <a:lumMod val="95000"/>
            </a:schemeClr>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effectLst/>
            </a:endParaRPr>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5420" b="5150"/>
          <a:stretch/>
        </p:blipFill>
        <p:spPr>
          <a:xfrm>
            <a:off x="3763476" y="111285"/>
            <a:ext cx="7412524" cy="6653554"/>
          </a:xfrm>
          <a:prstGeom prst="rect">
            <a:avLst/>
          </a:prstGeom>
          <a:effectLst/>
        </p:spPr>
      </p:pic>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t="8616"/>
          <a:stretch/>
        </p:blipFill>
        <p:spPr>
          <a:xfrm>
            <a:off x="161046" y="0"/>
            <a:ext cx="6394405" cy="4646131"/>
          </a:xfrm>
          <a:prstGeom prst="rect">
            <a:avLst/>
          </a:prstGeom>
        </p:spPr>
      </p:pic>
      <p:sp>
        <p:nvSpPr>
          <p:cNvPr id="20" name="Round Same Side Corner Rectangle 19"/>
          <p:cNvSpPr/>
          <p:nvPr userDrawn="1"/>
        </p:nvSpPr>
        <p:spPr>
          <a:xfrm rot="10800000">
            <a:off x="580462" y="4423467"/>
            <a:ext cx="5552902" cy="148533"/>
          </a:xfrm>
          <a:prstGeom prst="round2SameRect">
            <a:avLst>
              <a:gd name="adj1" fmla="val 50000"/>
              <a:gd name="adj2" fmla="val 0"/>
            </a:avLst>
          </a:prstGeom>
          <a:solidFill>
            <a:srgbClr val="4671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698182" y="6118412"/>
            <a:ext cx="1939636" cy="348279"/>
          </a:xfrm>
          <a:prstGeom prst="rect">
            <a:avLst/>
          </a:prstGeom>
        </p:spPr>
      </p:pic>
      <p:pic>
        <p:nvPicPr>
          <p:cNvPr id="5" name="DraftTitle" descr="F:\Shetty\draft stamp garamond.wmf" hidden="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2258" y="918883"/>
            <a:ext cx="238606"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meTitle" hidden="1"/>
          <p:cNvSpPr>
            <a:spLocks noChangeArrowheads="1"/>
          </p:cNvSpPr>
          <p:nvPr/>
        </p:nvSpPr>
        <p:spPr bwMode="gray">
          <a:xfrm>
            <a:off x="8497454" y="6355136"/>
            <a:ext cx="3140364" cy="3011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fld id="{4972BB23-F6F4-3749-A4F6-62B4C38A1044}" type="datetime9">
              <a:rPr lang="en-US" sz="794">
                <a:solidFill>
                  <a:srgbClr val="8F8F8F"/>
                </a:solidFill>
              </a:rPr>
              <a:pPr algn="r"/>
              <a:t>7/9/2024 11:33:09 AM</a:t>
            </a:fld>
            <a:endParaRPr lang="en-US" sz="794">
              <a:solidFill>
                <a:srgbClr val="8F8F8F"/>
              </a:solidFill>
            </a:endParaRPr>
          </a:p>
        </p:txBody>
      </p:sp>
      <p:pic>
        <p:nvPicPr>
          <p:cNvPr id="7" name="DraftTitle" descr="F:\Shetty\draft stamp garamond.wmf" hidden="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52258" y="918883"/>
            <a:ext cx="238606"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hasCustomPrompt="1"/>
          </p:nvPr>
        </p:nvSpPr>
        <p:spPr>
          <a:xfrm>
            <a:off x="831273" y="3563471"/>
            <a:ext cx="5080000" cy="672353"/>
          </a:xfrm>
        </p:spPr>
        <p:txBody>
          <a:bodyPr anchor="t"/>
          <a:lstStyle>
            <a:lvl1pPr>
              <a:defRPr sz="1059">
                <a:solidFill>
                  <a:schemeClr val="tx1"/>
                </a:solidFill>
              </a:defRPr>
            </a:lvl1pPr>
          </a:lstStyle>
          <a:p>
            <a:r>
              <a:rPr lang="en-US"/>
              <a:t>Click To Edit Master Title Style</a:t>
            </a:r>
          </a:p>
        </p:txBody>
      </p:sp>
      <p:sp>
        <p:nvSpPr>
          <p:cNvPr id="17" name="Text Placeholder 2"/>
          <p:cNvSpPr>
            <a:spLocks noGrp="1"/>
          </p:cNvSpPr>
          <p:nvPr>
            <p:ph type="body" idx="1" hasCustomPrompt="1"/>
          </p:nvPr>
        </p:nvSpPr>
        <p:spPr>
          <a:xfrm>
            <a:off x="830038" y="2689412"/>
            <a:ext cx="5081236" cy="806824"/>
          </a:xfrm>
          <a:prstGeom prst="rect">
            <a:avLst/>
          </a:prstGeom>
        </p:spPr>
        <p:txBody>
          <a:bodyPr lIns="0" tIns="0" rIns="0" bIns="0" anchor="b"/>
          <a:lstStyle>
            <a:lvl1pPr marL="0" indent="0">
              <a:buNone/>
              <a:defRPr sz="1588" b="0" cap="none">
                <a:solidFill>
                  <a:srgbClr val="46712B"/>
                </a:solidFill>
              </a:defRPr>
            </a:lvl1pPr>
            <a:lvl2pPr marL="403433" indent="0">
              <a:buNone/>
              <a:defRPr sz="1588"/>
            </a:lvl2pPr>
            <a:lvl3pPr marL="806867" indent="0">
              <a:buNone/>
              <a:defRPr sz="1412"/>
            </a:lvl3pPr>
            <a:lvl4pPr marL="1210300" indent="0">
              <a:buNone/>
              <a:defRPr sz="1235"/>
            </a:lvl4pPr>
            <a:lvl5pPr marL="1613733" indent="0">
              <a:buNone/>
              <a:defRPr sz="1235"/>
            </a:lvl5pPr>
            <a:lvl6pPr marL="2017166" indent="0">
              <a:buNone/>
              <a:defRPr sz="1235"/>
            </a:lvl6pPr>
            <a:lvl7pPr marL="2420600" indent="0">
              <a:buNone/>
              <a:defRPr sz="1235"/>
            </a:lvl7pPr>
            <a:lvl8pPr marL="2824033" indent="0">
              <a:buNone/>
              <a:defRPr sz="1235"/>
            </a:lvl8pPr>
            <a:lvl9pPr marL="3227466" indent="0">
              <a:buNone/>
              <a:defRPr sz="1235"/>
            </a:lvl9pPr>
          </a:lstStyle>
          <a:p>
            <a:pPr lvl="0"/>
            <a:r>
              <a:rPr lang="en-US"/>
              <a:t>Click To Edit Master Text Styles</a:t>
            </a:r>
          </a:p>
        </p:txBody>
      </p:sp>
      <p:sp>
        <p:nvSpPr>
          <p:cNvPr id="16" name="TextBox 15"/>
          <p:cNvSpPr txBox="1"/>
          <p:nvPr userDrawn="1"/>
        </p:nvSpPr>
        <p:spPr>
          <a:xfrm>
            <a:off x="9882909" y="201711"/>
            <a:ext cx="1754909" cy="108619"/>
          </a:xfrm>
          <a:prstGeom prst="rect">
            <a:avLst/>
          </a:prstGeom>
          <a:noFill/>
        </p:spPr>
        <p:txBody>
          <a:bodyPr lIns="0" tIns="0" rIns="0" bIns="0" anchor="ctr">
            <a:spAutoFit/>
          </a:bodyPr>
          <a:lstStyle/>
          <a:p>
            <a:pPr algn="r" eaLnBrk="0" hangingPunct="0">
              <a:spcBef>
                <a:spcPct val="50000"/>
              </a:spcBef>
              <a:defRPr/>
            </a:pPr>
            <a:r>
              <a:rPr lang="en-US" sz="706" b="0">
                <a:solidFill>
                  <a:schemeClr val="bg1">
                    <a:lumMod val="75000"/>
                  </a:schemeClr>
                </a:solidFill>
                <a:latin typeface="Arial"/>
                <a:ea typeface="ＭＳ Ｐゴシック" charset="0"/>
                <a:cs typeface="Arial"/>
              </a:rPr>
              <a:t>Confidential</a:t>
            </a:r>
          </a:p>
        </p:txBody>
      </p:sp>
    </p:spTree>
    <p:extLst>
      <p:ext uri="{BB962C8B-B14F-4D97-AF65-F5344CB8AC3E}">
        <p14:creationId xmlns:p14="http://schemas.microsoft.com/office/powerpoint/2010/main" val="2069868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4400DA-1AD5-44B2-A56C-D19230C86B8D}"/>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0E0A9B9-EE7A-4FF9-8736-636143C5383A}"/>
              </a:ext>
            </a:extLst>
          </p:cNvPr>
          <p:cNvSpPr/>
          <p:nvPr userDrawn="1"/>
        </p:nvSpPr>
        <p:spPr>
          <a:xfrm>
            <a:off x="0" y="0"/>
            <a:ext cx="6092456"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359"/>
            <a:ext cx="5486400" cy="1188882"/>
          </a:xfrm>
        </p:spPr>
        <p:txBody>
          <a:bodyPr lIns="91440"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1645920"/>
            <a:ext cx="11612880" cy="4688985"/>
          </a:xfrm>
        </p:spPr>
        <p:txBody>
          <a:bodyPr lIns="91440">
            <a:normAutofit/>
          </a:bodyPr>
          <a:lstStyle>
            <a:lvl1pPr marL="2286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1CA6DA6F-A726-1C6B-B6F9-1FB667676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1794903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92456"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440"/>
            <a:ext cx="5273749" cy="1188720"/>
          </a:xfr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1645920"/>
            <a:ext cx="5273750" cy="4818305"/>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val 11">
            <a:extLst>
              <a:ext uri="{FF2B5EF4-FFF2-40B4-BE49-F238E27FC236}">
                <a16:creationId xmlns:a16="http://schemas.microsoft.com/office/drawing/2014/main" id="{7C5BD901-8F91-4016-BD62-8DCF78441D9C}"/>
              </a:ext>
            </a:extLst>
          </p:cNvPr>
          <p:cNvSpPr/>
          <p:nvPr userDrawn="1"/>
        </p:nvSpPr>
        <p:spPr>
          <a:xfrm>
            <a:off x="11579328" y="6368935"/>
            <a:ext cx="352540" cy="35254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421307" y="1645920"/>
            <a:ext cx="4829169" cy="4685488"/>
          </a:xfr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E7066C00-33BA-4AA6-BF6C-11A2A2232D50}"/>
              </a:ext>
            </a:extLst>
          </p:cNvPr>
          <p:cNvSpPr>
            <a:spLocks noGrp="1"/>
          </p:cNvSpPr>
          <p:nvPr>
            <p:ph type="sldNum" sz="quarter" idx="12"/>
          </p:nvPr>
        </p:nvSpPr>
        <p:spPr>
          <a:xfrm>
            <a:off x="11496157" y="6355986"/>
            <a:ext cx="517615" cy="365125"/>
          </a:xfrm>
        </p:spPr>
        <p:txBody>
          <a:bodyPr/>
          <a:lstStyle>
            <a:lvl1pPr algn="ctr">
              <a:defRPr>
                <a:solidFill>
                  <a:schemeClr val="bg1"/>
                </a:solidFill>
              </a:defRPr>
            </a:lvl1pPr>
          </a:lstStyle>
          <a:p>
            <a:fld id="{85CC68AE-01BE-4C69-87E0-B478EF251A0D}" type="slidenum">
              <a:rPr lang="en-US" smtClean="0"/>
              <a:pPr/>
              <a:t>‹#›</a:t>
            </a:fld>
            <a:endParaRPr lang="en-US"/>
          </a:p>
        </p:txBody>
      </p:sp>
      <p:pic>
        <p:nvPicPr>
          <p:cNvPr id="4" name="Picture 3">
            <a:extLst>
              <a:ext uri="{FF2B5EF4-FFF2-40B4-BE49-F238E27FC236}">
                <a16:creationId xmlns:a16="http://schemas.microsoft.com/office/drawing/2014/main" id="{334535FD-1DA7-056F-2F21-FC1CED34EA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169368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1B8E59-BF6D-25EB-8F96-BF83989E9C7F}"/>
              </a:ext>
            </a:extLst>
          </p:cNvPr>
          <p:cNvSpPr/>
          <p:nvPr userDrawn="1"/>
        </p:nvSpPr>
        <p:spPr>
          <a:xfrm>
            <a:off x="0" y="0"/>
            <a:ext cx="12192000"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F81B676A-79CD-27D2-01DA-310252D827CE}"/>
              </a:ext>
            </a:extLst>
          </p:cNvPr>
          <p:cNvSpPr>
            <a:spLocks noGrp="1"/>
          </p:cNvSpPr>
          <p:nvPr>
            <p:ph type="title"/>
          </p:nvPr>
        </p:nvSpPr>
        <p:spPr>
          <a:xfrm>
            <a:off x="274320" y="91359"/>
            <a:ext cx="5486400" cy="1188882"/>
          </a:xfrm>
          <a:prstGeom prst="rect">
            <a:avLst/>
          </a:prstGeom>
        </p:spPr>
        <p:txBody>
          <a:bodyPr lIns="91440"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C1D05C14-1379-EC43-2F8D-90250F86E278}"/>
              </a:ext>
            </a:extLst>
          </p:cNvPr>
          <p:cNvSpPr>
            <a:spLocks noGrp="1"/>
          </p:cNvSpPr>
          <p:nvPr>
            <p:ph idx="1"/>
          </p:nvPr>
        </p:nvSpPr>
        <p:spPr>
          <a:xfrm>
            <a:off x="274320" y="1645921"/>
            <a:ext cx="11612880" cy="4564380"/>
          </a:xfrm>
          <a:prstGeom prst="rect">
            <a:avLst/>
          </a:prstGeom>
        </p:spPr>
        <p:txBody>
          <a:bodyPr lIns="91440">
            <a:normAutofit/>
          </a:bodyPr>
          <a:lstStyle>
            <a:lvl1pPr marL="2286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D5625505-F031-4DA4-01B8-D9E5106ADB5F}"/>
              </a:ext>
            </a:extLst>
          </p:cNvPr>
          <p:cNvSpPr txBox="1"/>
          <p:nvPr userDrawn="1"/>
        </p:nvSpPr>
        <p:spPr>
          <a:xfrm>
            <a:off x="231779" y="6448670"/>
            <a:ext cx="10801728" cy="230832"/>
          </a:xfrm>
          <a:prstGeom prst="rect">
            <a:avLst/>
          </a:prstGeom>
          <a:noFill/>
        </p:spPr>
        <p:txBody>
          <a:bodyPr wrap="square">
            <a:spAutoFit/>
          </a:bodyPr>
          <a:lstStyle/>
          <a:p>
            <a:r>
              <a:rPr lang="en-US" sz="900" i="1">
                <a:effectLst/>
                <a:latin typeface="Arial" panose="020B0604020202020204" pitchFamily="34" charset="0"/>
                <a:ea typeface="Calibri" panose="020F0502020204030204" pitchFamily="34" charset="0"/>
              </a:rPr>
              <a:t>Insurance services provided through NFP Canada Corp. NFP is the registered business name used by NFP Canada Corp. in each of the provinces and territories of Canada, where permitted. </a:t>
            </a:r>
            <a:endParaRPr lang="en-CA" sz="900" i="1"/>
          </a:p>
        </p:txBody>
      </p:sp>
    </p:spTree>
    <p:extLst>
      <p:ext uri="{BB962C8B-B14F-4D97-AF65-F5344CB8AC3E}">
        <p14:creationId xmlns:p14="http://schemas.microsoft.com/office/powerpoint/2010/main" val="865879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D0A10B-AC71-4AC9-9146-08CAC3BF97BA}"/>
              </a:ext>
            </a:extLst>
          </p:cNvPr>
          <p:cNvSpPr/>
          <p:nvPr userDrawn="1"/>
        </p:nvSpPr>
        <p:spPr>
          <a:xfrm>
            <a:off x="0" y="1"/>
            <a:ext cx="3801612"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27BCDF-3964-4EBC-A0DD-F5373F6853AA}"/>
              </a:ext>
            </a:extLst>
          </p:cNvPr>
          <p:cNvSpPr>
            <a:spLocks noGrp="1"/>
          </p:cNvSpPr>
          <p:nvPr>
            <p:ph type="title"/>
          </p:nvPr>
        </p:nvSpPr>
        <p:spPr>
          <a:xfrm>
            <a:off x="274319" y="91440"/>
            <a:ext cx="3200400" cy="1188720"/>
          </a:xfrm>
          <a:prstGeom prst="rect">
            <a:avLst/>
          </a:prstGeo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4" name="Content Placeholder 3">
            <a:extLst>
              <a:ext uri="{FF2B5EF4-FFF2-40B4-BE49-F238E27FC236}">
                <a16:creationId xmlns:a16="http://schemas.microsoft.com/office/drawing/2014/main" id="{03AB4512-69CA-41B5-97BE-4CB3C0C59257}"/>
              </a:ext>
            </a:extLst>
          </p:cNvPr>
          <p:cNvSpPr>
            <a:spLocks noGrp="1"/>
          </p:cNvSpPr>
          <p:nvPr>
            <p:ph sz="half" idx="2"/>
          </p:nvPr>
        </p:nvSpPr>
        <p:spPr>
          <a:xfrm>
            <a:off x="274319" y="1645920"/>
            <a:ext cx="3200400" cy="4366849"/>
          </a:xfrm>
          <a:prstGeom prst="rect">
            <a:avLst/>
          </a:prstGeom>
        </p:spPr>
        <p:txBody>
          <a:bodyPr>
            <a:normAutofit/>
          </a:bodyPr>
          <a:lstStyle>
            <a:lvl1pPr marL="0" indent="0">
              <a:buNone/>
              <a:defRPr sz="16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marL="914400" indent="0">
              <a:buNone/>
              <a:defRPr sz="1800">
                <a:latin typeface="Arial" panose="020B0604020202020204" pitchFamily="34" charset="0"/>
                <a:cs typeface="Arial" panose="020B0604020202020204" pitchFamily="34" charset="0"/>
              </a:defRPr>
            </a:lvl3pPr>
            <a:lvl4pPr marL="1371600" indent="0">
              <a:buNone/>
              <a:defRPr sz="1800">
                <a:latin typeface="Arial" panose="020B0604020202020204" pitchFamily="34" charset="0"/>
                <a:cs typeface="Arial" panose="020B0604020202020204" pitchFamily="34" charset="0"/>
              </a:defRPr>
            </a:lvl4pPr>
            <a:lvl5pPr marL="1828800" indent="0">
              <a:buNone/>
              <a:defRPr sz="18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627DC53F-1E83-494D-82AA-29526159BEFF}"/>
              </a:ext>
            </a:extLst>
          </p:cNvPr>
          <p:cNvSpPr>
            <a:spLocks noGrp="1"/>
          </p:cNvSpPr>
          <p:nvPr>
            <p:ph sz="quarter" idx="4"/>
          </p:nvPr>
        </p:nvSpPr>
        <p:spPr>
          <a:xfrm>
            <a:off x="4091709" y="1645920"/>
            <a:ext cx="7487619" cy="4189228"/>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55797615-48B0-FBA6-5AB6-BB65DD038D96}"/>
              </a:ext>
            </a:extLst>
          </p:cNvPr>
          <p:cNvSpPr txBox="1"/>
          <p:nvPr userDrawn="1"/>
        </p:nvSpPr>
        <p:spPr>
          <a:xfrm>
            <a:off x="3869546" y="6431078"/>
            <a:ext cx="6061835" cy="369332"/>
          </a:xfrm>
          <a:prstGeom prst="rect">
            <a:avLst/>
          </a:prstGeom>
          <a:noFill/>
        </p:spPr>
        <p:txBody>
          <a:bodyPr wrap="square">
            <a:spAutoFit/>
          </a:bodyPr>
          <a:lstStyle/>
          <a:p>
            <a:r>
              <a:rPr lang="en-US" sz="900" i="1">
                <a:effectLst/>
                <a:latin typeface="Arial" panose="020B0604020202020204" pitchFamily="34" charset="0"/>
                <a:ea typeface="Calibri" panose="020F0502020204030204" pitchFamily="34" charset="0"/>
              </a:rPr>
              <a:t>Insurance services provided through NFP Canada Corp. NFP is the registered business name used by NFP Canada Corp. in each of the provinces and territories of Canada, where permitted. </a:t>
            </a:r>
            <a:endParaRPr lang="en-CA" sz="900" i="1"/>
          </a:p>
        </p:txBody>
      </p:sp>
    </p:spTree>
    <p:extLst>
      <p:ext uri="{BB962C8B-B14F-4D97-AF65-F5344CB8AC3E}">
        <p14:creationId xmlns:p14="http://schemas.microsoft.com/office/powerpoint/2010/main" val="303973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92456"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20" y="91440"/>
            <a:ext cx="5273749" cy="1188720"/>
          </a:xfrm>
          <a:prstGeom prst="rect">
            <a:avLst/>
          </a:prstGeo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1645920"/>
            <a:ext cx="5273750" cy="4818305"/>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421307" y="1645920"/>
            <a:ext cx="4829169" cy="4685488"/>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9971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4F9D39-EACF-46D1-AE48-0B3AF859344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48" t="13271" r="4950" b="350"/>
          <a:stretch/>
        </p:blipFill>
        <p:spPr>
          <a:xfrm>
            <a:off x="1" y="-10633"/>
            <a:ext cx="12192000" cy="6868633"/>
          </a:xfrm>
          <a:prstGeom prst="rect">
            <a:avLst/>
          </a:prstGeom>
        </p:spPr>
      </p:pic>
      <p:sp>
        <p:nvSpPr>
          <p:cNvPr id="9" name="Rectangle 8">
            <a:extLst>
              <a:ext uri="{FF2B5EF4-FFF2-40B4-BE49-F238E27FC236}">
                <a16:creationId xmlns:a16="http://schemas.microsoft.com/office/drawing/2014/main" id="{F963CED9-F823-4B69-AA09-14305019370F}"/>
              </a:ext>
            </a:extLst>
          </p:cNvPr>
          <p:cNvSpPr/>
          <p:nvPr userDrawn="1"/>
        </p:nvSpPr>
        <p:spPr>
          <a:xfrm>
            <a:off x="0" y="-10634"/>
            <a:ext cx="12192000" cy="6868633"/>
          </a:xfrm>
          <a:prstGeom prst="rect">
            <a:avLst/>
          </a:prstGeom>
          <a:solidFill>
            <a:srgbClr val="46712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99FC2D-04D7-4891-B13D-E7D107C90189}"/>
              </a:ext>
            </a:extLst>
          </p:cNvPr>
          <p:cNvSpPr>
            <a:spLocks noGrp="1"/>
          </p:cNvSpPr>
          <p:nvPr>
            <p:ph type="title"/>
          </p:nvPr>
        </p:nvSpPr>
        <p:spPr>
          <a:xfrm>
            <a:off x="946150" y="3184161"/>
            <a:ext cx="10515600" cy="1198369"/>
          </a:xfrm>
          <a:prstGeom prst="rect">
            <a:avLst/>
          </a:prstGeom>
        </p:spPr>
        <p:txBody>
          <a:bodyPr anchor="t">
            <a:normAutofit/>
          </a:bodyPr>
          <a:lstStyle>
            <a:lvl1pPr algn="ctr">
              <a:defRPr sz="3200"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C9C8C0E-47BC-497A-B7EB-F96A941A4CF9}"/>
              </a:ext>
            </a:extLst>
          </p:cNvPr>
          <p:cNvSpPr>
            <a:spLocks noGrp="1"/>
          </p:cNvSpPr>
          <p:nvPr>
            <p:ph type="body" idx="1"/>
          </p:nvPr>
        </p:nvSpPr>
        <p:spPr>
          <a:xfrm>
            <a:off x="946150" y="1490584"/>
            <a:ext cx="10515600" cy="1500187"/>
          </a:xfrm>
          <a:prstGeom prst="rect">
            <a:avLst/>
          </a:prstGeo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4279049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8C6CBC-52F4-48D7-8A7E-349E4945F965}"/>
              </a:ext>
            </a:extLst>
          </p:cNvPr>
          <p:cNvSpPr/>
          <p:nvPr userDrawn="1"/>
        </p:nvSpPr>
        <p:spPr>
          <a:xfrm>
            <a:off x="0" y="1"/>
            <a:ext cx="603504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BDB7511-DEFB-4965-8AFD-9D245D98438B}"/>
              </a:ext>
            </a:extLst>
          </p:cNvPr>
          <p:cNvSpPr/>
          <p:nvPr userDrawn="1"/>
        </p:nvSpPr>
        <p:spPr>
          <a:xfrm>
            <a:off x="0" y="1860696"/>
            <a:ext cx="6035040" cy="3168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1705FB9-860F-4488-8136-B45C8F1B79B8}"/>
              </a:ext>
            </a:extLst>
          </p:cNvPr>
          <p:cNvSpPr>
            <a:spLocks noGrp="1"/>
          </p:cNvSpPr>
          <p:nvPr>
            <p:ph type="title"/>
          </p:nvPr>
        </p:nvSpPr>
        <p:spPr>
          <a:xfrm>
            <a:off x="274319" y="91440"/>
            <a:ext cx="5486400" cy="1188720"/>
          </a:xfrm>
          <a:prstGeom prst="rect">
            <a:avLst/>
          </a:prstGeom>
        </p:spPr>
        <p:txBody>
          <a:bodyPr anchor="ctr">
            <a:normAutofit/>
          </a:bodyPr>
          <a:lstStyle>
            <a:lvl1pPr>
              <a:defRPr sz="2400">
                <a:solidFill>
                  <a:srgbClr val="595959"/>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EB62D3-9880-470E-8EA0-838EFCDB515A}"/>
              </a:ext>
            </a:extLst>
          </p:cNvPr>
          <p:cNvSpPr>
            <a:spLocks noGrp="1"/>
          </p:cNvSpPr>
          <p:nvPr>
            <p:ph idx="1"/>
          </p:nvPr>
        </p:nvSpPr>
        <p:spPr>
          <a:xfrm>
            <a:off x="274320" y="2085378"/>
            <a:ext cx="5467732" cy="2717531"/>
          </a:xfrm>
          <a:prstGeom prst="rect">
            <a:avLst/>
          </a:prstGeom>
        </p:spPr>
        <p:txBody>
          <a:bodyPr>
            <a:normAutofit/>
          </a:bodyPr>
          <a:lstStyle>
            <a:lvl1pPr marL="2286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1pPr>
            <a:lvl2pPr marL="6858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2pPr>
            <a:lvl3pPr marL="11430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3pPr>
            <a:lvl4pPr marL="16002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4pPr>
            <a:lvl5pPr marL="2057400" indent="-228600">
              <a:buClrTx/>
              <a:buSzPct val="100000"/>
              <a:buFont typeface="Symbol" panose="05050102010706020507" pitchFamily="18" charset="2"/>
              <a:buChar char="·"/>
              <a:defRPr sz="16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DCE45038-5FE4-4C42-A885-44CF6079003C}"/>
              </a:ext>
            </a:extLst>
          </p:cNvPr>
          <p:cNvSpPr>
            <a:spLocks noGrp="1"/>
          </p:cNvSpPr>
          <p:nvPr>
            <p:ph idx="13"/>
          </p:nvPr>
        </p:nvSpPr>
        <p:spPr>
          <a:xfrm>
            <a:off x="6243782" y="3666836"/>
            <a:ext cx="5688087" cy="2521529"/>
          </a:xfrm>
          <a:prstGeom prst="rect">
            <a:avLst/>
          </a:prstGeom>
        </p:spPr>
        <p:txBody>
          <a:bodyPr>
            <a:normAutofit/>
          </a:bodyPr>
          <a:lstStyle>
            <a:lvl1pPr marL="2286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1pPr>
            <a:lvl2pPr marL="6858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2pPr>
            <a:lvl3pPr marL="11430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3pPr>
            <a:lvl4pPr marL="16002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4pPr>
            <a:lvl5pPr marL="2057400" indent="-228600">
              <a:buClr>
                <a:srgbClr val="46712B"/>
              </a:buClr>
              <a:buSzPct val="100000"/>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08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0B3547-F2D8-5552-5147-D4426F22CFCE}"/>
              </a:ext>
            </a:extLst>
          </p:cNvPr>
          <p:cNvSpPr>
            <a:spLocks noGrp="1"/>
          </p:cNvSpPr>
          <p:nvPr>
            <p:ph type="title"/>
          </p:nvPr>
        </p:nvSpPr>
        <p:spPr>
          <a:xfrm>
            <a:off x="946150" y="3184161"/>
            <a:ext cx="10515600" cy="1198369"/>
          </a:xfrm>
          <a:prstGeom prst="rect">
            <a:avLst/>
          </a:prstGeom>
        </p:spPr>
        <p:txBody>
          <a:bodyPr anchor="t">
            <a:normAutofit/>
          </a:bodyPr>
          <a:lstStyle>
            <a:lvl1pPr algn="ctr">
              <a:defRPr sz="3200" b="1">
                <a:solidFill>
                  <a:schemeClr val="bg1"/>
                </a:solidFill>
              </a:defRPr>
            </a:lvl1pPr>
          </a:lstStyle>
          <a:p>
            <a:r>
              <a:rPr lang="en-US"/>
              <a:t>Click to edit Master title style</a:t>
            </a:r>
          </a:p>
        </p:txBody>
      </p:sp>
      <p:sp>
        <p:nvSpPr>
          <p:cNvPr id="13" name="Text Placeholder 2">
            <a:extLst>
              <a:ext uri="{FF2B5EF4-FFF2-40B4-BE49-F238E27FC236}">
                <a16:creationId xmlns:a16="http://schemas.microsoft.com/office/drawing/2014/main" id="{2683763C-F988-F458-110A-4D3E5A0760AC}"/>
              </a:ext>
            </a:extLst>
          </p:cNvPr>
          <p:cNvSpPr>
            <a:spLocks noGrp="1"/>
          </p:cNvSpPr>
          <p:nvPr>
            <p:ph type="body" idx="1"/>
          </p:nvPr>
        </p:nvSpPr>
        <p:spPr>
          <a:xfrm>
            <a:off x="946150" y="1490584"/>
            <a:ext cx="10515600" cy="1500187"/>
          </a:xfrm>
          <a:prstGeom prst="rect">
            <a:avLst/>
          </a:prstGeom>
        </p:spPr>
        <p:txBody>
          <a:bodyPr anchor="b">
            <a:normAutofit/>
          </a:bodyPr>
          <a:lstStyle>
            <a:lvl1pPr marL="0" indent="0" algn="ctr">
              <a:buNone/>
              <a:defRPr sz="1800"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8B0F9495-492D-059C-34D8-124202BD58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47"/>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088CB38-0944-56DE-65FB-0A01EBEE6123}"/>
              </a:ext>
            </a:extLst>
          </p:cNvPr>
          <p:cNvSpPr/>
          <p:nvPr userDrawn="1"/>
        </p:nvSpPr>
        <p:spPr>
          <a:xfrm>
            <a:off x="0" y="0"/>
            <a:ext cx="12192000" cy="6858000"/>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80143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D2D34054-936E-817C-D1AA-0948D54F1836}"/>
              </a:ext>
            </a:extLst>
          </p:cNvPr>
          <p:cNvSpPr/>
          <p:nvPr userDrawn="1"/>
        </p:nvSpPr>
        <p:spPr>
          <a:xfrm>
            <a:off x="11564625" y="6301188"/>
            <a:ext cx="365760" cy="36576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latin typeface="Arial" panose="020B0604020202020204" pitchFamily="34" charset="0"/>
            </a:endParaRPr>
          </a:p>
        </p:txBody>
      </p:sp>
      <p:sp>
        <p:nvSpPr>
          <p:cNvPr id="12" name="TextBox 11">
            <a:extLst>
              <a:ext uri="{FF2B5EF4-FFF2-40B4-BE49-F238E27FC236}">
                <a16:creationId xmlns:a16="http://schemas.microsoft.com/office/drawing/2014/main" id="{C01BDBE5-C0B4-C32A-2A94-DE3118B1FC52}"/>
              </a:ext>
            </a:extLst>
          </p:cNvPr>
          <p:cNvSpPr txBox="1"/>
          <p:nvPr userDrawn="1"/>
        </p:nvSpPr>
        <p:spPr>
          <a:xfrm>
            <a:off x="11361822" y="6356408"/>
            <a:ext cx="780221" cy="261610"/>
          </a:xfrm>
          <a:prstGeom prst="rect">
            <a:avLst/>
          </a:prstGeom>
          <a:noFill/>
        </p:spPr>
        <p:txBody>
          <a:bodyPr wrap="square" rtlCol="0" anchor="ctr">
            <a:spAutoFit/>
          </a:bodyPr>
          <a:lstStyle/>
          <a:p>
            <a:pPr algn="ctr"/>
            <a:fld id="{3AC46CAC-46C4-4B51-90DC-AD6F4D77C0B8}" type="slidenum">
              <a:rPr lang="en-US" sz="1100" smtClean="0">
                <a:solidFill>
                  <a:schemeClr val="bg1"/>
                </a:solidFill>
              </a:rPr>
              <a:pPr algn="ctr"/>
              <a:t>‹#›</a:t>
            </a:fld>
            <a:endParaRPr lang="en-US" sz="1100">
              <a:solidFill>
                <a:schemeClr val="bg1"/>
              </a:solidFill>
            </a:endParaRPr>
          </a:p>
        </p:txBody>
      </p:sp>
      <p:pic>
        <p:nvPicPr>
          <p:cNvPr id="2" name="Picture 1">
            <a:extLst>
              <a:ext uri="{FF2B5EF4-FFF2-40B4-BE49-F238E27FC236}">
                <a16:creationId xmlns:a16="http://schemas.microsoft.com/office/drawing/2014/main" id="{5222C085-719F-52FC-B3BB-F6A680678DA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p:blipFill>
        <p:spPr>
          <a:xfrm>
            <a:off x="10391637" y="6391025"/>
            <a:ext cx="1006817" cy="352176"/>
          </a:xfrm>
          <a:prstGeom prst="rect">
            <a:avLst/>
          </a:prstGeom>
        </p:spPr>
      </p:pic>
    </p:spTree>
    <p:extLst>
      <p:ext uri="{BB962C8B-B14F-4D97-AF65-F5344CB8AC3E}">
        <p14:creationId xmlns:p14="http://schemas.microsoft.com/office/powerpoint/2010/main" val="3678709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78" r:id="rId7"/>
    <p:sldLayoutId id="2147483670" r:id="rId8"/>
    <p:sldLayoutId id="2147483671" r:id="rId9"/>
    <p:sldLayoutId id="2147483680" r:id="rId10"/>
    <p:sldLayoutId id="2147483672" r:id="rId11"/>
    <p:sldLayoutId id="2147483668" r:id="rId12"/>
    <p:sldLayoutId id="2147483673" r:id="rId13"/>
    <p:sldLayoutId id="2147483679" r:id="rId14"/>
    <p:sldLayoutId id="2147483674" r:id="rId15"/>
    <p:sldLayoutId id="2147483675" r:id="rId16"/>
    <p:sldLayoutId id="2147483677" r:id="rId17"/>
    <p:sldLayoutId id="2147483681" r:id="rId18"/>
    <p:sldLayoutId id="2147483695" r:id="rId19"/>
    <p:sldLayoutId id="2147483709"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8A2A1-031C-A945-B79E-2E2D95B557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70559D-B8F5-0548-B6B6-FED762BE9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8C43AC-1357-7D4A-9FAE-669E53E03F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8B8A0-7579-814B-8C2A-5EDF5DA26CDB}" type="datetimeFigureOut">
              <a:rPr lang="en-US" smtClean="0"/>
              <a:t>7/9/2024</a:t>
            </a:fld>
            <a:endParaRPr lang="en-US"/>
          </a:p>
        </p:txBody>
      </p:sp>
      <p:sp>
        <p:nvSpPr>
          <p:cNvPr id="5" name="Footer Placeholder 4">
            <a:extLst>
              <a:ext uri="{FF2B5EF4-FFF2-40B4-BE49-F238E27FC236}">
                <a16:creationId xmlns:a16="http://schemas.microsoft.com/office/drawing/2014/main" id="{1D00B28D-4F79-1D45-BB4A-D2B57BE4D1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F2A9A4-63BC-DE4F-BE4C-2C1545A205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456E9-25A4-384B-9641-7B336A9F11DB}" type="slidenum">
              <a:rPr lang="en-US" smtClean="0"/>
              <a:t>‹#›</a:t>
            </a:fld>
            <a:endParaRPr lang="en-US"/>
          </a:p>
        </p:txBody>
      </p:sp>
    </p:spTree>
    <p:extLst>
      <p:ext uri="{BB962C8B-B14F-4D97-AF65-F5344CB8AC3E}">
        <p14:creationId xmlns:p14="http://schemas.microsoft.com/office/powerpoint/2010/main" val="15168538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B60E49-DDC6-4880-AD16-A20A86D1A9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14F56-C1D6-40F7-828D-0A27D09CB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E4137-1237-4883-B0F2-B424232290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E4EE96E-CDAB-4FFC-880C-87ADCBD16B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8C42545-448B-4B70-845B-F203324A8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C68AE-01BE-4C69-87E0-B478EF251A0D}" type="slidenum">
              <a:rPr lang="en-US" smtClean="0"/>
              <a:t>‹#›</a:t>
            </a:fld>
            <a:endParaRPr lang="en-US"/>
          </a:p>
        </p:txBody>
      </p:sp>
    </p:spTree>
    <p:extLst>
      <p:ext uri="{BB962C8B-B14F-4D97-AF65-F5344CB8AC3E}">
        <p14:creationId xmlns:p14="http://schemas.microsoft.com/office/powerpoint/2010/main" val="29650005"/>
      </p:ext>
    </p:extLst>
  </p:cSld>
  <p:clrMap bg1="lt1" tx1="dk1" bg2="lt2" tx2="dk2" accent1="accent1" accent2="accent2" accent3="accent3" accent4="accent4" accent5="accent5" accent6="accent6" hlink="hlink" folHlink="folHlink"/>
  <p:sldLayoutIdLst>
    <p:sldLayoutId id="2147483650" r:id="rId1"/>
    <p:sldLayoutId id="214748366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57.jpeg"/><Relationship Id="rId11" Type="http://schemas.openxmlformats.org/officeDocument/2006/relationships/image" Target="../media/image44.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18" Type="http://schemas.openxmlformats.org/officeDocument/2006/relationships/image" Target="../media/image79.svg"/><Relationship Id="rId26" Type="http://schemas.openxmlformats.org/officeDocument/2006/relationships/image" Target="../media/image87.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svg"/><Relationship Id="rId17" Type="http://schemas.openxmlformats.org/officeDocument/2006/relationships/image" Target="../media/image78.png"/><Relationship Id="rId25" Type="http://schemas.openxmlformats.org/officeDocument/2006/relationships/image" Target="../media/image86.png"/><Relationship Id="rId2" Type="http://schemas.openxmlformats.org/officeDocument/2006/relationships/notesSlide" Target="../notesSlides/notesSlide14.xml"/><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18.xml"/><Relationship Id="rId6" Type="http://schemas.openxmlformats.org/officeDocument/2006/relationships/image" Target="../media/image67.svg"/><Relationship Id="rId11" Type="http://schemas.openxmlformats.org/officeDocument/2006/relationships/image" Target="../media/image72.png"/><Relationship Id="rId24" Type="http://schemas.openxmlformats.org/officeDocument/2006/relationships/image" Target="../media/image85.sv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10" Type="http://schemas.openxmlformats.org/officeDocument/2006/relationships/image" Target="../media/image71.svg"/><Relationship Id="rId19" Type="http://schemas.openxmlformats.org/officeDocument/2006/relationships/image" Target="../media/image80.pn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3.svg"/><Relationship Id="rId27" Type="http://schemas.openxmlformats.org/officeDocument/2006/relationships/image" Target="../media/image88.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04.jpeg"/></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2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jpeg"/><Relationship Id="rId18" Type="http://schemas.openxmlformats.org/officeDocument/2006/relationships/image" Target="../media/image33.png"/><Relationship Id="rId3" Type="http://schemas.openxmlformats.org/officeDocument/2006/relationships/image" Target="../media/image18.jpe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D23BED-4CCE-4495-AB1B-06D7F8085DF0}"/>
              </a:ext>
            </a:extLst>
          </p:cNvPr>
          <p:cNvSpPr>
            <a:spLocks noGrp="1"/>
          </p:cNvSpPr>
          <p:nvPr>
            <p:ph type="ctrTitle"/>
          </p:nvPr>
        </p:nvSpPr>
        <p:spPr/>
        <p:txBody>
          <a:bodyPr/>
          <a:lstStyle/>
          <a:p>
            <a:r>
              <a:rPr lang="en-US"/>
              <a:t>Company </a:t>
            </a:r>
            <a:br>
              <a:rPr lang="en-US"/>
            </a:br>
            <a:r>
              <a:rPr lang="en-US"/>
              <a:t>Overview</a:t>
            </a:r>
          </a:p>
        </p:txBody>
      </p:sp>
      <p:sp>
        <p:nvSpPr>
          <p:cNvPr id="5" name="Subtitle 4">
            <a:extLst>
              <a:ext uri="{FF2B5EF4-FFF2-40B4-BE49-F238E27FC236}">
                <a16:creationId xmlns:a16="http://schemas.microsoft.com/office/drawing/2014/main" id="{0C3893EF-76F2-4B93-A4AB-C65E4A067838}"/>
              </a:ext>
            </a:extLst>
          </p:cNvPr>
          <p:cNvSpPr>
            <a:spLocks noGrp="1"/>
          </p:cNvSpPr>
          <p:nvPr>
            <p:ph type="subTitle" idx="1"/>
          </p:nvPr>
        </p:nvSpPr>
        <p:spPr>
          <a:xfrm>
            <a:off x="454820" y="4137410"/>
            <a:ext cx="2905832" cy="947546"/>
          </a:xfrm>
        </p:spPr>
        <p:txBody>
          <a:bodyPr>
            <a:normAutofit/>
          </a:bodyPr>
          <a:lstStyle/>
          <a:p>
            <a:r>
              <a:rPr lang="en-CA"/>
              <a:t>Personal Risk</a:t>
            </a:r>
          </a:p>
          <a:p>
            <a:r>
              <a:rPr lang="en-CA"/>
              <a:t>Business Insurance</a:t>
            </a:r>
          </a:p>
          <a:p>
            <a:r>
              <a:rPr lang="en-CA"/>
              <a:t>Group Benefits and Retirement </a:t>
            </a:r>
          </a:p>
          <a:p>
            <a:r>
              <a:rPr lang="en-CA"/>
              <a:t>Life and Wealth</a:t>
            </a:r>
            <a:endParaRPr lang="en-US"/>
          </a:p>
        </p:txBody>
      </p:sp>
      <p:sp>
        <p:nvSpPr>
          <p:cNvPr id="6" name="Subtitle 2">
            <a:extLst>
              <a:ext uri="{FF2B5EF4-FFF2-40B4-BE49-F238E27FC236}">
                <a16:creationId xmlns:a16="http://schemas.microsoft.com/office/drawing/2014/main" id="{7EBA2979-21A6-46E9-B2F0-21AFCBEC0383}"/>
              </a:ext>
            </a:extLst>
          </p:cNvPr>
          <p:cNvSpPr txBox="1">
            <a:spLocks/>
          </p:cNvSpPr>
          <p:nvPr/>
        </p:nvSpPr>
        <p:spPr>
          <a:xfrm>
            <a:off x="454820" y="5763560"/>
            <a:ext cx="6766223" cy="680482"/>
          </a:xfrm>
          <a:prstGeom prst="rect">
            <a:avLst/>
          </a:prstGeom>
        </p:spPr>
        <p:txBody>
          <a:bodyPr vert="horz" wrap="square"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2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07D91">
                    <a:lumMod val="20000"/>
                    <a:lumOff val="80000"/>
                  </a:srgbClr>
                </a:solidFill>
                <a:effectLst/>
                <a:uLnTx/>
                <a:uFillTx/>
                <a:latin typeface="Arial" panose="020B0604020202020204" pitchFamily="34" charset="0"/>
                <a:ea typeface="+mn-ea"/>
                <a:cs typeface="Arial" panose="020B0604020202020204" pitchFamily="34" charset="0"/>
              </a:rPr>
              <a:t>Helping companies and individuals address their most significant risk, workforce, wealth management and retirement challenges.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1" i="1" u="none" strike="noStrike" kern="1200" cap="none" spc="0" normalizeH="0" baseline="0" noProof="0">
              <a:ln>
                <a:noFill/>
              </a:ln>
              <a:solidFill>
                <a:srgbClr val="007D91">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02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60E3FA8-E759-52A5-BD4D-5CE53453D5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2244" y="439636"/>
            <a:ext cx="1741330" cy="609102"/>
          </a:xfrm>
          <a:prstGeom prst="rect">
            <a:avLst/>
          </a:prstGeom>
        </p:spPr>
      </p:pic>
      <p:sp>
        <p:nvSpPr>
          <p:cNvPr id="33" name="Rectangle 32">
            <a:extLst>
              <a:ext uri="{FF2B5EF4-FFF2-40B4-BE49-F238E27FC236}">
                <a16:creationId xmlns:a16="http://schemas.microsoft.com/office/drawing/2014/main" id="{CDB95925-3647-8F0F-49AB-1C7D4C5C99F5}"/>
              </a:ext>
            </a:extLst>
          </p:cNvPr>
          <p:cNvSpPr/>
          <p:nvPr/>
        </p:nvSpPr>
        <p:spPr>
          <a:xfrm>
            <a:off x="314358" y="1130477"/>
            <a:ext cx="3583930" cy="307777"/>
          </a:xfrm>
          <a:prstGeom prst="rect">
            <a:avLst/>
          </a:prstGeom>
        </p:spPr>
        <p:txBody>
          <a:bodyPr wrap="none" lIns="91440" tIns="45720" rIns="91440" bIns="45720" anchor="t">
            <a:spAutoFit/>
          </a:bodyPr>
          <a:lstStyle/>
          <a:p>
            <a:pPr>
              <a:defRPr/>
            </a:pPr>
            <a:r>
              <a:rPr lang="en-US" sz="1400">
                <a:latin typeface="Arial"/>
                <a:cs typeface="Arial"/>
              </a:rPr>
              <a:t>Canadian Business Line Leadership</a:t>
            </a:r>
            <a:r>
              <a:rPr kumimoji="0" lang="en-US" sz="1400" b="0" i="0" u="none" strike="noStrike" kern="1200" cap="none" spc="0" normalizeH="0" baseline="0" noProof="0">
                <a:ln>
                  <a:noFill/>
                </a:ln>
                <a:effectLst/>
                <a:uLnTx/>
                <a:uFillTx/>
                <a:latin typeface="Arial"/>
                <a:cs typeface="Arial"/>
              </a:rPr>
              <a:t> Team</a:t>
            </a:r>
            <a:r>
              <a:rPr lang="en-US" sz="1400">
                <a:latin typeface="Arial"/>
                <a:cs typeface="Arial"/>
              </a:rPr>
              <a:t> </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6A035F55-5FEC-16FD-4C8D-1BEEE65C6A4D}"/>
              </a:ext>
            </a:extLst>
          </p:cNvPr>
          <p:cNvSpPr txBox="1"/>
          <p:nvPr/>
        </p:nvSpPr>
        <p:spPr>
          <a:xfrm>
            <a:off x="-78381" y="3279722"/>
            <a:ext cx="1815978" cy="526298"/>
          </a:xfrm>
          <a:prstGeom prst="rect">
            <a:avLst/>
          </a:prstGeom>
          <a:noFill/>
        </p:spPr>
        <p:txBody>
          <a:bodyPr wrap="square" lIns="91440" tIns="45720" rIns="91440" bIns="45720" rtlCol="0" anchor="t">
            <a:spAutoFit/>
          </a:bodyPr>
          <a:lstStyle/>
          <a:p>
            <a:pPr algn="ctr">
              <a:defRPr/>
            </a:pPr>
            <a:r>
              <a:rPr lang="en-US" sz="1060" b="1" kern="0">
                <a:latin typeface="Arial" panose="020B0604020202020204" pitchFamily="34" charset="0"/>
                <a:ea typeface="MS PGothic"/>
                <a:cs typeface="Arial" panose="020B0604020202020204" pitchFamily="34" charset="0"/>
              </a:rPr>
              <a:t>Sally Hagan</a:t>
            </a:r>
            <a:endParaRPr lang="en-US" sz="1060" kern="0">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Managing Director, Group Benefits &amp; Retirement</a:t>
            </a:r>
            <a:endParaRPr lang="en-US" sz="880" i="1">
              <a:latin typeface="Arial" panose="020B0604020202020204" pitchFamily="34" charset="0"/>
              <a:cs typeface="Arial" panose="020B0604020202020204" pitchFamily="34" charset="0"/>
            </a:endParaRPr>
          </a:p>
        </p:txBody>
      </p:sp>
      <p:pic>
        <p:nvPicPr>
          <p:cNvPr id="79" name="Picture 78">
            <a:extLst>
              <a:ext uri="{FF2B5EF4-FFF2-40B4-BE49-F238E27FC236}">
                <a16:creationId xmlns:a16="http://schemas.microsoft.com/office/drawing/2014/main" id="{C7430413-0684-3AA1-72A9-33C3201F0A3D}"/>
              </a:ext>
            </a:extLst>
          </p:cNvPr>
          <p:cNvPicPr>
            <a:picLocks noChangeAspect="1"/>
          </p:cNvPicPr>
          <p:nvPr/>
        </p:nvPicPr>
        <p:blipFill rotWithShape="1">
          <a:blip r:embed="rId4">
            <a:extLst>
              <a:ext uri="{28A0092B-C50C-407E-A947-70E740481C1C}">
                <a14:useLocalDpi xmlns:a14="http://schemas.microsoft.com/office/drawing/2010/main" val="0"/>
              </a:ext>
            </a:extLst>
          </a:blip>
          <a:srcRect l="39903" t="1259" r="18800" b="17201"/>
          <a:stretch/>
        </p:blipFill>
        <p:spPr>
          <a:xfrm>
            <a:off x="453780" y="2348401"/>
            <a:ext cx="749808" cy="833499"/>
          </a:xfrm>
          <a:prstGeom prst="rect">
            <a:avLst/>
          </a:prstGeom>
          <a:ln>
            <a:solidFill>
              <a:schemeClr val="tx2"/>
            </a:solidFill>
          </a:ln>
        </p:spPr>
      </p:pic>
      <p:sp>
        <p:nvSpPr>
          <p:cNvPr id="57" name="TextBox 56">
            <a:extLst>
              <a:ext uri="{FF2B5EF4-FFF2-40B4-BE49-F238E27FC236}">
                <a16:creationId xmlns:a16="http://schemas.microsoft.com/office/drawing/2014/main" id="{B9B9F432-7117-F470-4847-9415BCDC4701}"/>
              </a:ext>
            </a:extLst>
          </p:cNvPr>
          <p:cNvSpPr txBox="1"/>
          <p:nvPr/>
        </p:nvSpPr>
        <p:spPr>
          <a:xfrm>
            <a:off x="1698359" y="3260899"/>
            <a:ext cx="1815978" cy="526298"/>
          </a:xfrm>
          <a:prstGeom prst="rect">
            <a:avLst/>
          </a:prstGeom>
          <a:noFill/>
        </p:spPr>
        <p:txBody>
          <a:bodyPr wrap="square" lIns="91440" tIns="45720" rIns="91440" bIns="45720" rtlCol="0" anchor="t">
            <a:spAutoFit/>
          </a:bodyPr>
          <a:lstStyle/>
          <a:p>
            <a:pPr algn="ctr">
              <a:defRPr/>
            </a:pPr>
            <a:r>
              <a:rPr lang="en-US" sz="1060" b="1" kern="0">
                <a:latin typeface="Arial" panose="020B0604020202020204" pitchFamily="34" charset="0"/>
                <a:ea typeface="MS PGothic"/>
                <a:cs typeface="Arial" panose="020B0604020202020204" pitchFamily="34" charset="0"/>
              </a:rPr>
              <a:t>Mark Waxman</a:t>
            </a:r>
            <a:endParaRPr lang="en-US" sz="1060" kern="0">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Managing Director, Life &amp; Wealth Management </a:t>
            </a:r>
          </a:p>
        </p:txBody>
      </p:sp>
      <p:pic>
        <p:nvPicPr>
          <p:cNvPr id="81" name="Picture 80">
            <a:extLst>
              <a:ext uri="{FF2B5EF4-FFF2-40B4-BE49-F238E27FC236}">
                <a16:creationId xmlns:a16="http://schemas.microsoft.com/office/drawing/2014/main" id="{D893113F-1AC7-0F01-5822-C0C57A6F8CA8}"/>
              </a:ext>
            </a:extLst>
          </p:cNvPr>
          <p:cNvPicPr>
            <a:picLocks noChangeAspect="1"/>
          </p:cNvPicPr>
          <p:nvPr/>
        </p:nvPicPr>
        <p:blipFill rotWithShape="1">
          <a:blip r:embed="rId5">
            <a:extLst>
              <a:ext uri="{28A0092B-C50C-407E-A947-70E740481C1C}">
                <a14:useLocalDpi xmlns:a14="http://schemas.microsoft.com/office/drawing/2010/main" val="0"/>
              </a:ext>
            </a:extLst>
          </a:blip>
          <a:srcRect l="1082" t="-443" r="27589" b="21324"/>
          <a:stretch/>
        </p:blipFill>
        <p:spPr>
          <a:xfrm>
            <a:off x="2231444" y="2373674"/>
            <a:ext cx="749808" cy="831697"/>
          </a:xfrm>
          <a:prstGeom prst="rect">
            <a:avLst/>
          </a:prstGeom>
          <a:ln>
            <a:solidFill>
              <a:schemeClr val="tx2"/>
            </a:solidFill>
          </a:ln>
        </p:spPr>
      </p:pic>
      <p:sp>
        <p:nvSpPr>
          <p:cNvPr id="75" name="TextBox 74">
            <a:extLst>
              <a:ext uri="{FF2B5EF4-FFF2-40B4-BE49-F238E27FC236}">
                <a16:creationId xmlns:a16="http://schemas.microsoft.com/office/drawing/2014/main" id="{81DD1511-9684-E218-869D-7F8742454739}"/>
              </a:ext>
            </a:extLst>
          </p:cNvPr>
          <p:cNvSpPr txBox="1"/>
          <p:nvPr/>
        </p:nvSpPr>
        <p:spPr>
          <a:xfrm>
            <a:off x="3525869" y="3235496"/>
            <a:ext cx="1815978" cy="526298"/>
          </a:xfrm>
          <a:prstGeom prst="rect">
            <a:avLst/>
          </a:prstGeom>
          <a:noFill/>
        </p:spPr>
        <p:txBody>
          <a:bodyPr wrap="square" lIns="91440" tIns="45720" rIns="91440" bIns="45720" rtlCol="0" anchor="t">
            <a:spAutoFit/>
          </a:bodyPr>
          <a:lstStyle/>
          <a:p>
            <a:pPr algn="ctr">
              <a:defRPr/>
            </a:pPr>
            <a:r>
              <a:rPr lang="en-US" sz="1060" b="1" kern="0">
                <a:latin typeface="Arial" panose="020B0604020202020204" pitchFamily="34" charset="0"/>
                <a:ea typeface="MS PGothic"/>
                <a:cs typeface="Arial" panose="020B0604020202020204" pitchFamily="34" charset="0"/>
              </a:rPr>
              <a:t>Greg Dunn</a:t>
            </a:r>
            <a:endParaRPr lang="en-CA" sz="1060" kern="0">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Managing Director, </a:t>
            </a:r>
          </a:p>
          <a:p>
            <a:pPr algn="ctr">
              <a:defRPr/>
            </a:pPr>
            <a:r>
              <a:rPr lang="en-CA" sz="880" i="1" kern="0">
                <a:latin typeface="Arial" panose="020B0604020202020204" pitchFamily="34" charset="0"/>
                <a:ea typeface="+mn-lt"/>
                <a:cs typeface="Arial" panose="020B0604020202020204" pitchFamily="34" charset="0"/>
              </a:rPr>
              <a:t> Personal Risk </a:t>
            </a:r>
          </a:p>
        </p:txBody>
      </p:sp>
      <p:pic>
        <p:nvPicPr>
          <p:cNvPr id="83" name="Picture 82">
            <a:extLst>
              <a:ext uri="{FF2B5EF4-FFF2-40B4-BE49-F238E27FC236}">
                <a16:creationId xmlns:a16="http://schemas.microsoft.com/office/drawing/2014/main" id="{324F92C9-FC4D-8095-DA3A-304BED9F05B5}"/>
              </a:ext>
            </a:extLst>
          </p:cNvPr>
          <p:cNvPicPr>
            <a:picLocks noChangeAspect="1"/>
          </p:cNvPicPr>
          <p:nvPr/>
        </p:nvPicPr>
        <p:blipFill rotWithShape="1">
          <a:blip r:embed="rId6">
            <a:extLst>
              <a:ext uri="{28A0092B-C50C-407E-A947-70E740481C1C}">
                <a14:useLocalDpi xmlns:a14="http://schemas.microsoft.com/office/drawing/2010/main" val="0"/>
              </a:ext>
            </a:extLst>
          </a:blip>
          <a:srcRect l="12780" t="847" r="50561" b="26715"/>
          <a:stretch/>
        </p:blipFill>
        <p:spPr>
          <a:xfrm>
            <a:off x="4053769" y="2348401"/>
            <a:ext cx="749808" cy="833499"/>
          </a:xfrm>
          <a:prstGeom prst="rect">
            <a:avLst/>
          </a:prstGeom>
          <a:ln>
            <a:solidFill>
              <a:schemeClr val="tx2"/>
            </a:solidFill>
          </a:ln>
        </p:spPr>
      </p:pic>
      <p:sp>
        <p:nvSpPr>
          <p:cNvPr id="76" name="TextBox 75">
            <a:extLst>
              <a:ext uri="{FF2B5EF4-FFF2-40B4-BE49-F238E27FC236}">
                <a16:creationId xmlns:a16="http://schemas.microsoft.com/office/drawing/2014/main" id="{949D313F-3DF3-9F1C-9D98-9876AE96B917}"/>
              </a:ext>
            </a:extLst>
          </p:cNvPr>
          <p:cNvSpPr txBox="1"/>
          <p:nvPr/>
        </p:nvSpPr>
        <p:spPr>
          <a:xfrm>
            <a:off x="7168627" y="3226273"/>
            <a:ext cx="1815978" cy="526298"/>
          </a:xfrm>
          <a:prstGeom prst="rect">
            <a:avLst/>
          </a:prstGeom>
          <a:noFill/>
        </p:spPr>
        <p:txBody>
          <a:bodyPr wrap="square" lIns="91440" tIns="45720" rIns="91440" bIns="45720" rtlCol="0" anchor="t">
            <a:spAutoFit/>
          </a:bodyPr>
          <a:lstStyle/>
          <a:p>
            <a:pPr algn="ctr">
              <a:defRPr/>
            </a:pPr>
            <a:r>
              <a:rPr lang="en-US" sz="1060" b="1" kern="0">
                <a:latin typeface="Arial" panose="020B0604020202020204" pitchFamily="34" charset="0"/>
                <a:ea typeface="MS PGothic"/>
                <a:cs typeface="Arial" panose="020B0604020202020204" pitchFamily="34" charset="0"/>
              </a:rPr>
              <a:t>Mark Wiens</a:t>
            </a:r>
          </a:p>
          <a:p>
            <a:pPr algn="ctr">
              <a:defRPr/>
            </a:pPr>
            <a:r>
              <a:rPr lang="en-CA" sz="880" i="1" kern="0">
                <a:latin typeface="Arial" panose="020B0604020202020204" pitchFamily="34" charset="0"/>
                <a:ea typeface="+mn-lt"/>
                <a:cs typeface="Arial" panose="020B0604020202020204" pitchFamily="34" charset="0"/>
              </a:rPr>
              <a:t>Managing Director, </a:t>
            </a:r>
          </a:p>
          <a:p>
            <a:pPr algn="ctr">
              <a:defRPr/>
            </a:pPr>
            <a:r>
              <a:rPr lang="en-CA" sz="880" i="1" kern="0">
                <a:latin typeface="Arial" panose="020B0604020202020204" pitchFamily="34" charset="0"/>
                <a:ea typeface="+mn-lt"/>
                <a:cs typeface="Arial" panose="020B0604020202020204" pitchFamily="34" charset="0"/>
              </a:rPr>
              <a:t> Commercial Lines</a:t>
            </a:r>
          </a:p>
        </p:txBody>
      </p:sp>
      <p:pic>
        <p:nvPicPr>
          <p:cNvPr id="85" name="Picture 84" descr="A picture containing text, person, wall, indoor&#10;&#10;Description automatically generated">
            <a:extLst>
              <a:ext uri="{FF2B5EF4-FFF2-40B4-BE49-F238E27FC236}">
                <a16:creationId xmlns:a16="http://schemas.microsoft.com/office/drawing/2014/main" id="{EABB8140-A93C-F983-763B-2F11CBDAC59F}"/>
              </a:ext>
            </a:extLst>
          </p:cNvPr>
          <p:cNvPicPr>
            <a:picLocks noChangeAspect="1"/>
          </p:cNvPicPr>
          <p:nvPr/>
        </p:nvPicPr>
        <p:blipFill rotWithShape="1">
          <a:blip r:embed="rId7">
            <a:extLst>
              <a:ext uri="{28A0092B-C50C-407E-A947-70E740481C1C}">
                <a14:useLocalDpi xmlns:a14="http://schemas.microsoft.com/office/drawing/2010/main" val="0"/>
              </a:ext>
            </a:extLst>
          </a:blip>
          <a:srcRect l="14801" t="-8" r="24539" b="32576"/>
          <a:stretch/>
        </p:blipFill>
        <p:spPr>
          <a:xfrm>
            <a:off x="7701712" y="2318476"/>
            <a:ext cx="749808" cy="833499"/>
          </a:xfrm>
          <a:prstGeom prst="rect">
            <a:avLst/>
          </a:prstGeom>
          <a:ln>
            <a:solidFill>
              <a:schemeClr val="tx2"/>
            </a:solidFill>
          </a:ln>
        </p:spPr>
      </p:pic>
      <p:sp>
        <p:nvSpPr>
          <p:cNvPr id="77" name="TextBox 76">
            <a:extLst>
              <a:ext uri="{FF2B5EF4-FFF2-40B4-BE49-F238E27FC236}">
                <a16:creationId xmlns:a16="http://schemas.microsoft.com/office/drawing/2014/main" id="{E6B253F9-2C40-A3E1-F60A-889A50473A6B}"/>
              </a:ext>
            </a:extLst>
          </p:cNvPr>
          <p:cNvSpPr txBox="1"/>
          <p:nvPr/>
        </p:nvSpPr>
        <p:spPr>
          <a:xfrm>
            <a:off x="8857220" y="3215280"/>
            <a:ext cx="1815978" cy="526298"/>
          </a:xfrm>
          <a:prstGeom prst="rect">
            <a:avLst/>
          </a:prstGeom>
          <a:noFill/>
        </p:spPr>
        <p:txBody>
          <a:bodyPr wrap="square" lIns="91440" tIns="45720" rIns="91440" bIns="45720" rtlCol="0" anchor="t">
            <a:spAutoFit/>
          </a:bodyPr>
          <a:lstStyle/>
          <a:p>
            <a:pPr algn="ctr">
              <a:defRPr/>
            </a:pPr>
            <a:r>
              <a:rPr lang="en-US" sz="1060" b="1" kern="0">
                <a:latin typeface="Arial" panose="020B0604020202020204" pitchFamily="34" charset="0"/>
                <a:ea typeface="MS PGothic"/>
                <a:cs typeface="Arial" panose="020B0604020202020204" pitchFamily="34" charset="0"/>
              </a:rPr>
              <a:t>Evan Garner</a:t>
            </a:r>
            <a:endParaRPr lang="en-CA" sz="1060" kern="0">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Managing Director, </a:t>
            </a:r>
          </a:p>
          <a:p>
            <a:pPr algn="ctr">
              <a:defRPr/>
            </a:pPr>
            <a:r>
              <a:rPr lang="en-CA" sz="880" i="1" kern="0">
                <a:latin typeface="Arial" panose="020B0604020202020204" pitchFamily="34" charset="0"/>
                <a:ea typeface="+mn-lt"/>
                <a:cs typeface="Arial" panose="020B0604020202020204" pitchFamily="34" charset="0"/>
              </a:rPr>
              <a:t> Complex Risk </a:t>
            </a:r>
          </a:p>
        </p:txBody>
      </p:sp>
      <p:pic>
        <p:nvPicPr>
          <p:cNvPr id="87" name="Picture 86" descr="A picture containing wall, person, indoor, person&#10;&#10;Description automatically generated">
            <a:extLst>
              <a:ext uri="{FF2B5EF4-FFF2-40B4-BE49-F238E27FC236}">
                <a16:creationId xmlns:a16="http://schemas.microsoft.com/office/drawing/2014/main" id="{2A78DF68-17E4-2D2D-0E28-969FB167EA08}"/>
              </a:ext>
            </a:extLst>
          </p:cNvPr>
          <p:cNvPicPr>
            <a:picLocks noChangeAspect="1"/>
          </p:cNvPicPr>
          <p:nvPr/>
        </p:nvPicPr>
        <p:blipFill rotWithShape="1">
          <a:blip r:embed="rId8">
            <a:extLst>
              <a:ext uri="{28A0092B-C50C-407E-A947-70E740481C1C}">
                <a14:useLocalDpi xmlns:a14="http://schemas.microsoft.com/office/drawing/2010/main" val="0"/>
              </a:ext>
            </a:extLst>
          </a:blip>
          <a:srcRect l="16314" t="9347" r="10076" b="32205"/>
          <a:stretch/>
        </p:blipFill>
        <p:spPr>
          <a:xfrm>
            <a:off x="9390305" y="2327467"/>
            <a:ext cx="749808" cy="833499"/>
          </a:xfrm>
          <a:prstGeom prst="rect">
            <a:avLst/>
          </a:prstGeom>
          <a:ln>
            <a:solidFill>
              <a:schemeClr val="tx2"/>
            </a:solidFill>
          </a:ln>
        </p:spPr>
      </p:pic>
      <p:pic>
        <p:nvPicPr>
          <p:cNvPr id="2" name="Picture 1">
            <a:extLst>
              <a:ext uri="{FF2B5EF4-FFF2-40B4-BE49-F238E27FC236}">
                <a16:creationId xmlns:a16="http://schemas.microsoft.com/office/drawing/2014/main" id="{C6169271-0486-0FFC-16BA-4C934DA8015B}"/>
              </a:ext>
            </a:extLst>
          </p:cNvPr>
          <p:cNvPicPr>
            <a:picLocks noChangeAspect="1"/>
          </p:cNvPicPr>
          <p:nvPr/>
        </p:nvPicPr>
        <p:blipFill rotWithShape="1">
          <a:blip r:embed="rId9">
            <a:extLst>
              <a:ext uri="{28A0092B-C50C-407E-A947-70E740481C1C}">
                <a14:useLocalDpi xmlns:a14="http://schemas.microsoft.com/office/drawing/2010/main" val="0"/>
              </a:ext>
            </a:extLst>
          </a:blip>
          <a:srcRect b="21330"/>
          <a:stretch/>
        </p:blipFill>
        <p:spPr>
          <a:xfrm>
            <a:off x="5564373" y="435970"/>
            <a:ext cx="1063251" cy="1171041"/>
          </a:xfrm>
          <a:prstGeom prst="rect">
            <a:avLst/>
          </a:prstGeom>
          <a:ln w="12700">
            <a:solidFill>
              <a:schemeClr val="tx2"/>
            </a:solidFill>
          </a:ln>
        </p:spPr>
      </p:pic>
      <p:sp>
        <p:nvSpPr>
          <p:cNvPr id="3" name="TextBox 2">
            <a:extLst>
              <a:ext uri="{FF2B5EF4-FFF2-40B4-BE49-F238E27FC236}">
                <a16:creationId xmlns:a16="http://schemas.microsoft.com/office/drawing/2014/main" id="{8E047FB7-AC60-38CB-CE9F-DF4FE86A7ECB}"/>
              </a:ext>
            </a:extLst>
          </p:cNvPr>
          <p:cNvSpPr txBox="1"/>
          <p:nvPr/>
        </p:nvSpPr>
        <p:spPr>
          <a:xfrm>
            <a:off x="5415734" y="1681431"/>
            <a:ext cx="1360530" cy="3910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9" b="1" i="0" u="none" strike="noStrike" kern="0" cap="none" spc="0" normalizeH="0" baseline="0" noProof="0">
                <a:ln>
                  <a:noFill/>
                </a:ln>
                <a:solidFill>
                  <a:prstClr val="black"/>
                </a:solidFill>
                <a:effectLst/>
                <a:uLnTx/>
                <a:uFillTx/>
                <a:latin typeface="Arial" panose="020B0604020202020204"/>
                <a:ea typeface="MS PGothic" charset="0"/>
                <a:cs typeface="+mn-cs"/>
              </a:rPr>
              <a:t>John Haas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2" b="0" i="1" u="none" strike="noStrike" kern="0" cap="none" spc="0" normalizeH="0" baseline="0" noProof="0">
                <a:ln>
                  <a:noFill/>
                </a:ln>
                <a:solidFill>
                  <a:srgbClr val="3C4652"/>
                </a:solidFill>
                <a:effectLst/>
                <a:uLnTx/>
                <a:uFillTx/>
                <a:latin typeface="Arial" panose="020B0604020202020204"/>
                <a:ea typeface="MS PGothic" charset="0"/>
                <a:cs typeface="+mn-cs"/>
              </a:rPr>
              <a:t>President</a:t>
            </a:r>
          </a:p>
        </p:txBody>
      </p:sp>
      <p:pic>
        <p:nvPicPr>
          <p:cNvPr id="4" name="Picture 3">
            <a:extLst>
              <a:ext uri="{FF2B5EF4-FFF2-40B4-BE49-F238E27FC236}">
                <a16:creationId xmlns:a16="http://schemas.microsoft.com/office/drawing/2014/main" id="{4F876906-3050-4E2E-D63D-E4DF9222D952}"/>
              </a:ext>
            </a:extLst>
          </p:cNvPr>
          <p:cNvPicPr>
            <a:picLocks noChangeAspect="1"/>
          </p:cNvPicPr>
          <p:nvPr/>
        </p:nvPicPr>
        <p:blipFill rotWithShape="1">
          <a:blip r:embed="rId10">
            <a:extLst>
              <a:ext uri="{28A0092B-C50C-407E-A947-70E740481C1C}">
                <a14:useLocalDpi xmlns:a14="http://schemas.microsoft.com/office/drawing/2010/main" val="0"/>
              </a:ext>
            </a:extLst>
          </a:blip>
          <a:srcRect l="9276" t="1676" r="11874" b="39890"/>
          <a:stretch/>
        </p:blipFill>
        <p:spPr>
          <a:xfrm>
            <a:off x="10823000" y="2299813"/>
            <a:ext cx="749808" cy="833501"/>
          </a:xfrm>
          <a:prstGeom prst="rect">
            <a:avLst/>
          </a:prstGeom>
          <a:ln>
            <a:solidFill>
              <a:schemeClr val="tx2"/>
            </a:solidFill>
          </a:ln>
        </p:spPr>
      </p:pic>
      <p:sp>
        <p:nvSpPr>
          <p:cNvPr id="5" name="TextBox 4">
            <a:extLst>
              <a:ext uri="{FF2B5EF4-FFF2-40B4-BE49-F238E27FC236}">
                <a16:creationId xmlns:a16="http://schemas.microsoft.com/office/drawing/2014/main" id="{63197904-1B10-AD6E-D762-B322F62B0913}"/>
              </a:ext>
            </a:extLst>
          </p:cNvPr>
          <p:cNvSpPr txBox="1"/>
          <p:nvPr/>
        </p:nvSpPr>
        <p:spPr>
          <a:xfrm>
            <a:off x="10289915" y="3215280"/>
            <a:ext cx="1815978" cy="526298"/>
          </a:xfrm>
          <a:prstGeom prst="rect">
            <a:avLst/>
          </a:prstGeom>
          <a:noFill/>
        </p:spPr>
        <p:txBody>
          <a:bodyPr wrap="square" lIns="91440" tIns="45720" rIns="91440" bIns="45720" rtlCol="0" anchor="t">
            <a:spAutoFit/>
          </a:bodyPr>
          <a:lstStyle/>
          <a:p>
            <a:pPr algn="ctr">
              <a:defRPr/>
            </a:pPr>
            <a:r>
              <a:rPr lang="en-US" sz="1060" b="1" kern="0">
                <a:latin typeface="Arial" panose="020B0604020202020204" pitchFamily="34" charset="0"/>
                <a:ea typeface="MS PGothic"/>
                <a:cs typeface="Arial" panose="020B0604020202020204" pitchFamily="34" charset="0"/>
              </a:rPr>
              <a:t>Joe Seeger</a:t>
            </a:r>
            <a:endParaRPr lang="en-CA" sz="1060" kern="0">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Managing Director, </a:t>
            </a:r>
          </a:p>
          <a:p>
            <a:pPr algn="ctr">
              <a:defRPr/>
            </a:pPr>
            <a:r>
              <a:rPr lang="en-CA" sz="880" i="1" kern="0">
                <a:latin typeface="Arial" panose="020B0604020202020204" pitchFamily="34" charset="0"/>
                <a:ea typeface="+mn-lt"/>
                <a:cs typeface="Arial" panose="020B0604020202020204" pitchFamily="34" charset="0"/>
              </a:rPr>
              <a:t> Complex Risk </a:t>
            </a:r>
          </a:p>
        </p:txBody>
      </p:sp>
      <p:sp>
        <p:nvSpPr>
          <p:cNvPr id="6" name="TextBox 5">
            <a:extLst>
              <a:ext uri="{FF2B5EF4-FFF2-40B4-BE49-F238E27FC236}">
                <a16:creationId xmlns:a16="http://schemas.microsoft.com/office/drawing/2014/main" id="{182EA541-CDCF-2ED1-23B0-04C3B600D1D9}"/>
              </a:ext>
            </a:extLst>
          </p:cNvPr>
          <p:cNvSpPr txBox="1"/>
          <p:nvPr/>
        </p:nvSpPr>
        <p:spPr>
          <a:xfrm>
            <a:off x="165938" y="4045916"/>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Mike Werbowecki</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a:t>
            </a:r>
          </a:p>
          <a:p>
            <a:pPr algn="ctr">
              <a:defRPr/>
            </a:pPr>
            <a:r>
              <a:rPr lang="en-CA" sz="880" i="1" kern="0">
                <a:latin typeface="Arial" panose="020B0604020202020204" pitchFamily="34" charset="0"/>
                <a:ea typeface="+mn-lt"/>
                <a:cs typeface="Arial" panose="020B0604020202020204" pitchFamily="34" charset="0"/>
              </a:rPr>
              <a:t>Retirement &amp; Pension</a:t>
            </a:r>
            <a:endParaRPr lang="en-US" sz="880" i="1" kern="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00DAD87A-F672-5F6F-47A3-08120C59D565}"/>
              </a:ext>
            </a:extLst>
          </p:cNvPr>
          <p:cNvSpPr txBox="1"/>
          <p:nvPr/>
        </p:nvSpPr>
        <p:spPr>
          <a:xfrm>
            <a:off x="165938" y="4651635"/>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Alecia Henderson</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a:t>
            </a:r>
          </a:p>
          <a:p>
            <a:pPr algn="ctr">
              <a:defRPr/>
            </a:pPr>
            <a:r>
              <a:rPr lang="en-CA" sz="880" i="1" kern="0">
                <a:latin typeface="Arial" panose="020B0604020202020204" pitchFamily="34" charset="0"/>
                <a:ea typeface="+mn-lt"/>
                <a:cs typeface="Arial" panose="020B0604020202020204" pitchFamily="34" charset="0"/>
              </a:rPr>
              <a:t>Benefits</a:t>
            </a:r>
            <a:endParaRPr lang="en-US" sz="880" i="1" kern="0">
              <a:latin typeface="Arial" panose="020B0604020202020204" pitchFamily="34" charset="0"/>
              <a:ea typeface="+mn-lt"/>
              <a:cs typeface="Arial" panose="020B0604020202020204" pitchFamily="34" charset="0"/>
            </a:endParaRPr>
          </a:p>
        </p:txBody>
      </p:sp>
      <p:sp>
        <p:nvSpPr>
          <p:cNvPr id="8" name="TextBox 7">
            <a:extLst>
              <a:ext uri="{FF2B5EF4-FFF2-40B4-BE49-F238E27FC236}">
                <a16:creationId xmlns:a16="http://schemas.microsoft.com/office/drawing/2014/main" id="{D049C693-450C-48B2-6AB7-FD4896D80521}"/>
              </a:ext>
            </a:extLst>
          </p:cNvPr>
          <p:cNvSpPr txBox="1"/>
          <p:nvPr/>
        </p:nvSpPr>
        <p:spPr>
          <a:xfrm>
            <a:off x="165938" y="5886886"/>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Nadia </a:t>
            </a:r>
            <a:r>
              <a:rPr lang="en-US" sz="1060" b="1" kern="0" err="1">
                <a:solidFill>
                  <a:srgbClr val="46712B"/>
                </a:solidFill>
                <a:latin typeface="Arial" panose="020B0604020202020204" pitchFamily="34" charset="0"/>
                <a:ea typeface="MS PGothic"/>
                <a:cs typeface="Arial" panose="020B0604020202020204" pitchFamily="34" charset="0"/>
              </a:rPr>
              <a:t>Quattrocchi</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Vice President,</a:t>
            </a:r>
          </a:p>
          <a:p>
            <a:pPr algn="ctr">
              <a:defRPr/>
            </a:pPr>
            <a:r>
              <a:rPr lang="en-CA" sz="880" i="1" kern="0">
                <a:latin typeface="Arial" panose="020B0604020202020204" pitchFamily="34" charset="0"/>
                <a:ea typeface="+mn-lt"/>
                <a:cs typeface="Arial" panose="020B0604020202020204" pitchFamily="34" charset="0"/>
              </a:rPr>
              <a:t>Group Force Quebec</a:t>
            </a:r>
            <a:endParaRPr lang="en-US" sz="880" i="1" kern="0">
              <a:latin typeface="Arial" panose="020B0604020202020204" pitchFamily="34" charset="0"/>
              <a:ea typeface="+mn-lt"/>
              <a:cs typeface="Arial" panose="020B0604020202020204" pitchFamily="34" charset="0"/>
            </a:endParaRPr>
          </a:p>
        </p:txBody>
      </p:sp>
      <p:sp>
        <p:nvSpPr>
          <p:cNvPr id="9" name="TextBox 8">
            <a:extLst>
              <a:ext uri="{FF2B5EF4-FFF2-40B4-BE49-F238E27FC236}">
                <a16:creationId xmlns:a16="http://schemas.microsoft.com/office/drawing/2014/main" id="{B0D62D14-86D8-E5D8-7F77-816597481D6A}"/>
              </a:ext>
            </a:extLst>
          </p:cNvPr>
          <p:cNvSpPr txBox="1"/>
          <p:nvPr/>
        </p:nvSpPr>
        <p:spPr>
          <a:xfrm>
            <a:off x="181370" y="5257354"/>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Evelyn </a:t>
            </a:r>
            <a:r>
              <a:rPr lang="en-US" sz="1060" b="1" kern="0" err="1">
                <a:solidFill>
                  <a:srgbClr val="46712B"/>
                </a:solidFill>
                <a:latin typeface="Arial" panose="020B0604020202020204" pitchFamily="34" charset="0"/>
                <a:ea typeface="MS PGothic"/>
                <a:cs typeface="Arial" panose="020B0604020202020204" pitchFamily="34" charset="0"/>
              </a:rPr>
              <a:t>Kovolcik</a:t>
            </a:r>
            <a:endParaRPr lang="en-US" sz="1060" b="1" kern="0">
              <a:solidFill>
                <a:srgbClr val="46712B"/>
              </a:solidFill>
              <a:latin typeface="Arial" panose="020B0604020202020204" pitchFamily="34" charset="0"/>
              <a:ea typeface="MS PGothic"/>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Vice President,</a:t>
            </a:r>
          </a:p>
          <a:p>
            <a:pPr algn="ctr">
              <a:defRPr/>
            </a:pPr>
            <a:r>
              <a:rPr lang="en-CA" sz="880" i="1" kern="0">
                <a:latin typeface="Arial" panose="020B0604020202020204" pitchFamily="34" charset="0"/>
                <a:ea typeface="+mn-lt"/>
                <a:cs typeface="Arial" panose="020B0604020202020204" pitchFamily="34" charset="0"/>
              </a:rPr>
              <a:t>Group Force Ontario</a:t>
            </a:r>
            <a:endParaRPr lang="en-US" sz="880" i="1" kern="0">
              <a:latin typeface="Arial" panose="020B0604020202020204" pitchFamily="34" charset="0"/>
              <a:ea typeface="+mn-lt"/>
              <a:cs typeface="Arial" panose="020B0604020202020204" pitchFamily="34" charset="0"/>
            </a:endParaRPr>
          </a:p>
        </p:txBody>
      </p:sp>
      <p:sp>
        <p:nvSpPr>
          <p:cNvPr id="10" name="TextBox 9">
            <a:extLst>
              <a:ext uri="{FF2B5EF4-FFF2-40B4-BE49-F238E27FC236}">
                <a16:creationId xmlns:a16="http://schemas.microsoft.com/office/drawing/2014/main" id="{92A7580B-A6E8-FCFF-4086-D3DA9A4037CF}"/>
              </a:ext>
            </a:extLst>
          </p:cNvPr>
          <p:cNvSpPr txBox="1"/>
          <p:nvPr/>
        </p:nvSpPr>
        <p:spPr>
          <a:xfrm>
            <a:off x="1862937" y="4062032"/>
            <a:ext cx="163268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Puja Patel</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Vice President, Operations</a:t>
            </a:r>
          </a:p>
          <a:p>
            <a:pPr algn="ctr">
              <a:defRPr/>
            </a:pPr>
            <a:r>
              <a:rPr lang="en-CA" sz="880" i="1" kern="0">
                <a:latin typeface="Arial" panose="020B0604020202020204" pitchFamily="34" charset="0"/>
                <a:ea typeface="+mn-lt"/>
                <a:cs typeface="Arial" panose="020B0604020202020204" pitchFamily="34" charset="0"/>
              </a:rPr>
              <a:t>Life &amp; Wealth</a:t>
            </a:r>
            <a:endParaRPr lang="en-US" sz="880" i="1" kern="0">
              <a:latin typeface="Arial" panose="020B0604020202020204" pitchFamily="34" charset="0"/>
              <a:ea typeface="+mn-lt"/>
              <a:cs typeface="Arial" panose="020B0604020202020204" pitchFamily="34" charset="0"/>
            </a:endParaRPr>
          </a:p>
        </p:txBody>
      </p:sp>
      <p:sp>
        <p:nvSpPr>
          <p:cNvPr id="18" name="TextBox 17">
            <a:extLst>
              <a:ext uri="{FF2B5EF4-FFF2-40B4-BE49-F238E27FC236}">
                <a16:creationId xmlns:a16="http://schemas.microsoft.com/office/drawing/2014/main" id="{033D081B-490B-E66E-FF58-19BE958D4816}"/>
              </a:ext>
            </a:extLst>
          </p:cNvPr>
          <p:cNvSpPr txBox="1"/>
          <p:nvPr/>
        </p:nvSpPr>
        <p:spPr>
          <a:xfrm>
            <a:off x="1948378" y="4685456"/>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Adam Gurza</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Advisor,</a:t>
            </a:r>
          </a:p>
          <a:p>
            <a:pPr algn="ctr">
              <a:defRPr/>
            </a:pPr>
            <a:r>
              <a:rPr lang="en-CA" sz="880" i="1" kern="0">
                <a:latin typeface="Arial" panose="020B0604020202020204" pitchFamily="34" charset="0"/>
                <a:ea typeface="+mn-lt"/>
                <a:cs typeface="Arial" panose="020B0604020202020204" pitchFamily="34" charset="0"/>
              </a:rPr>
              <a:t>Life &amp; Wealth</a:t>
            </a:r>
            <a:endParaRPr lang="en-US" sz="880" i="1" kern="0">
              <a:latin typeface="Arial" panose="020B0604020202020204" pitchFamily="34" charset="0"/>
              <a:ea typeface="+mn-lt"/>
              <a:cs typeface="Arial" panose="020B0604020202020204" pitchFamily="34" charset="0"/>
            </a:endParaRPr>
          </a:p>
        </p:txBody>
      </p:sp>
      <p:sp>
        <p:nvSpPr>
          <p:cNvPr id="19" name="TextBox 18">
            <a:extLst>
              <a:ext uri="{FF2B5EF4-FFF2-40B4-BE49-F238E27FC236}">
                <a16:creationId xmlns:a16="http://schemas.microsoft.com/office/drawing/2014/main" id="{82A1A282-7A61-D25D-BDAD-EA7F23196972}"/>
              </a:ext>
            </a:extLst>
          </p:cNvPr>
          <p:cNvSpPr txBox="1"/>
          <p:nvPr/>
        </p:nvSpPr>
        <p:spPr>
          <a:xfrm>
            <a:off x="3663554" y="4050220"/>
            <a:ext cx="141527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Deb Hendrickson</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Operations</a:t>
            </a:r>
          </a:p>
        </p:txBody>
      </p:sp>
      <p:sp>
        <p:nvSpPr>
          <p:cNvPr id="21" name="TextBox 20">
            <a:extLst>
              <a:ext uri="{FF2B5EF4-FFF2-40B4-BE49-F238E27FC236}">
                <a16:creationId xmlns:a16="http://schemas.microsoft.com/office/drawing/2014/main" id="{703E18B5-BF80-A6DF-DC07-BB19D2405E5A}"/>
              </a:ext>
            </a:extLst>
          </p:cNvPr>
          <p:cNvSpPr txBox="1"/>
          <p:nvPr/>
        </p:nvSpPr>
        <p:spPr>
          <a:xfrm>
            <a:off x="3678884" y="4666593"/>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Julian Bugeja</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Private Client Group</a:t>
            </a:r>
            <a:endParaRPr lang="en-US" sz="880" i="1" kern="0">
              <a:latin typeface="Arial" panose="020B0604020202020204" pitchFamily="34" charset="0"/>
              <a:ea typeface="+mn-lt"/>
              <a:cs typeface="Arial" panose="020B0604020202020204" pitchFamily="34" charset="0"/>
            </a:endParaRPr>
          </a:p>
        </p:txBody>
      </p:sp>
      <p:sp>
        <p:nvSpPr>
          <p:cNvPr id="22" name="TextBox 21">
            <a:extLst>
              <a:ext uri="{FF2B5EF4-FFF2-40B4-BE49-F238E27FC236}">
                <a16:creationId xmlns:a16="http://schemas.microsoft.com/office/drawing/2014/main" id="{819660CB-9242-6F56-667C-13A934FF0CE7}"/>
              </a:ext>
            </a:extLst>
          </p:cNvPr>
          <p:cNvSpPr txBox="1"/>
          <p:nvPr/>
        </p:nvSpPr>
        <p:spPr>
          <a:xfrm>
            <a:off x="3659993" y="5257354"/>
            <a:ext cx="141527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Pat O’Neill</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Vice President, </a:t>
            </a:r>
          </a:p>
          <a:p>
            <a:pPr algn="ctr">
              <a:defRPr/>
            </a:pPr>
            <a:r>
              <a:rPr lang="en-CA" sz="880" i="1" kern="0">
                <a:latin typeface="Arial" panose="020B0604020202020204" pitchFamily="34" charset="0"/>
                <a:ea typeface="+mn-lt"/>
                <a:cs typeface="Arial" panose="020B0604020202020204" pitchFamily="34" charset="0"/>
              </a:rPr>
              <a:t>Ontario Branch Offices</a:t>
            </a:r>
          </a:p>
        </p:txBody>
      </p:sp>
      <p:sp>
        <p:nvSpPr>
          <p:cNvPr id="23" name="TextBox 22">
            <a:extLst>
              <a:ext uri="{FF2B5EF4-FFF2-40B4-BE49-F238E27FC236}">
                <a16:creationId xmlns:a16="http://schemas.microsoft.com/office/drawing/2014/main" id="{9C506F8F-5E2C-3924-0EF6-4577F85C11E5}"/>
              </a:ext>
            </a:extLst>
          </p:cNvPr>
          <p:cNvSpPr txBox="1"/>
          <p:nvPr/>
        </p:nvSpPr>
        <p:spPr>
          <a:xfrm>
            <a:off x="3657943" y="5892066"/>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Josh Pauls</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Group PL Business Development</a:t>
            </a:r>
            <a:endParaRPr lang="en-US" sz="880" i="1" kern="0">
              <a:latin typeface="Arial" panose="020B0604020202020204" pitchFamily="34" charset="0"/>
              <a:ea typeface="+mn-lt"/>
              <a:cs typeface="Arial" panose="020B0604020202020204" pitchFamily="34" charset="0"/>
            </a:endParaRPr>
          </a:p>
        </p:txBody>
      </p:sp>
      <p:grpSp>
        <p:nvGrpSpPr>
          <p:cNvPr id="29" name="Group 28">
            <a:extLst>
              <a:ext uri="{FF2B5EF4-FFF2-40B4-BE49-F238E27FC236}">
                <a16:creationId xmlns:a16="http://schemas.microsoft.com/office/drawing/2014/main" id="{AB9DBC73-33D2-5F4C-38C4-B9A4108D82C2}"/>
              </a:ext>
            </a:extLst>
          </p:cNvPr>
          <p:cNvGrpSpPr/>
          <p:nvPr/>
        </p:nvGrpSpPr>
        <p:grpSpPr>
          <a:xfrm>
            <a:off x="123834" y="3816071"/>
            <a:ext cx="1409700" cy="126610"/>
            <a:chOff x="643940" y="3707606"/>
            <a:chExt cx="1409700" cy="126610"/>
          </a:xfrm>
        </p:grpSpPr>
        <p:cxnSp>
          <p:nvCxnSpPr>
            <p:cNvPr id="25" name="Straight Connector 24">
              <a:extLst>
                <a:ext uri="{FF2B5EF4-FFF2-40B4-BE49-F238E27FC236}">
                  <a16:creationId xmlns:a16="http://schemas.microsoft.com/office/drawing/2014/main" id="{A9EB35C5-0316-10B3-CE50-487A9B4DCFB2}"/>
                </a:ext>
              </a:extLst>
            </p:cNvPr>
            <p:cNvCxnSpPr/>
            <p:nvPr/>
          </p:nvCxnSpPr>
          <p:spPr>
            <a:xfrm>
              <a:off x="643940" y="3834216"/>
              <a:ext cx="1409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6990CE-5D84-AA67-1252-7CE606F0C456}"/>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465EDD7-0B09-C822-913C-CDDA85B55C8D}"/>
              </a:ext>
            </a:extLst>
          </p:cNvPr>
          <p:cNvGrpSpPr/>
          <p:nvPr/>
        </p:nvGrpSpPr>
        <p:grpSpPr>
          <a:xfrm>
            <a:off x="1905308" y="3827923"/>
            <a:ext cx="1409700" cy="126610"/>
            <a:chOff x="643940" y="3707606"/>
            <a:chExt cx="1409700" cy="126610"/>
          </a:xfrm>
        </p:grpSpPr>
        <p:cxnSp>
          <p:nvCxnSpPr>
            <p:cNvPr id="34" name="Straight Connector 33">
              <a:extLst>
                <a:ext uri="{FF2B5EF4-FFF2-40B4-BE49-F238E27FC236}">
                  <a16:creationId xmlns:a16="http://schemas.microsoft.com/office/drawing/2014/main" id="{66D6389C-A35E-8A22-4552-35DA568649CB}"/>
                </a:ext>
              </a:extLst>
            </p:cNvPr>
            <p:cNvCxnSpPr/>
            <p:nvPr/>
          </p:nvCxnSpPr>
          <p:spPr>
            <a:xfrm>
              <a:off x="643940" y="3834216"/>
              <a:ext cx="1409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D60A21-AB17-1FFA-26C6-934D1CECCC5D}"/>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B62FF1E-14B6-9FFC-54C4-27E0B30F1D37}"/>
              </a:ext>
            </a:extLst>
          </p:cNvPr>
          <p:cNvGrpSpPr/>
          <p:nvPr/>
        </p:nvGrpSpPr>
        <p:grpSpPr>
          <a:xfrm>
            <a:off x="3669124" y="3825769"/>
            <a:ext cx="1409700" cy="126610"/>
            <a:chOff x="643940" y="3707606"/>
            <a:chExt cx="1409700" cy="126610"/>
          </a:xfrm>
        </p:grpSpPr>
        <p:cxnSp>
          <p:nvCxnSpPr>
            <p:cNvPr id="37" name="Straight Connector 36">
              <a:extLst>
                <a:ext uri="{FF2B5EF4-FFF2-40B4-BE49-F238E27FC236}">
                  <a16:creationId xmlns:a16="http://schemas.microsoft.com/office/drawing/2014/main" id="{EC8BCCE4-09B9-6E55-B26A-C0DABFE7BBD7}"/>
                </a:ext>
              </a:extLst>
            </p:cNvPr>
            <p:cNvCxnSpPr/>
            <p:nvPr/>
          </p:nvCxnSpPr>
          <p:spPr>
            <a:xfrm>
              <a:off x="643940" y="3834216"/>
              <a:ext cx="1409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220F359-D887-2518-5A03-9493E82E087F}"/>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3A5B840C-4362-C1B2-4B23-907084317211}"/>
              </a:ext>
            </a:extLst>
          </p:cNvPr>
          <p:cNvSpPr txBox="1"/>
          <p:nvPr/>
        </p:nvSpPr>
        <p:spPr>
          <a:xfrm>
            <a:off x="7366196" y="4054178"/>
            <a:ext cx="141527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Andre Charrois</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Sales West</a:t>
            </a:r>
          </a:p>
        </p:txBody>
      </p:sp>
      <p:sp>
        <p:nvSpPr>
          <p:cNvPr id="40" name="TextBox 39">
            <a:extLst>
              <a:ext uri="{FF2B5EF4-FFF2-40B4-BE49-F238E27FC236}">
                <a16:creationId xmlns:a16="http://schemas.microsoft.com/office/drawing/2014/main" id="{43CB05C3-E865-18E0-C6D9-E1AF51DA9637}"/>
              </a:ext>
            </a:extLst>
          </p:cNvPr>
          <p:cNvSpPr txBox="1"/>
          <p:nvPr/>
        </p:nvSpPr>
        <p:spPr>
          <a:xfrm>
            <a:off x="7366196" y="4685456"/>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Rob Rasberry</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Mid-Market</a:t>
            </a:r>
            <a:endParaRPr lang="en-US" sz="880" i="1" kern="0">
              <a:latin typeface="Arial" panose="020B0604020202020204" pitchFamily="34" charset="0"/>
              <a:ea typeface="+mn-lt"/>
              <a:cs typeface="Arial" panose="020B0604020202020204" pitchFamily="34" charset="0"/>
            </a:endParaRPr>
          </a:p>
        </p:txBody>
      </p:sp>
      <p:grpSp>
        <p:nvGrpSpPr>
          <p:cNvPr id="44" name="Group 43">
            <a:extLst>
              <a:ext uri="{FF2B5EF4-FFF2-40B4-BE49-F238E27FC236}">
                <a16:creationId xmlns:a16="http://schemas.microsoft.com/office/drawing/2014/main" id="{3D59AB95-134A-CEA7-CD99-E69A04EF76D8}"/>
              </a:ext>
            </a:extLst>
          </p:cNvPr>
          <p:cNvGrpSpPr/>
          <p:nvPr/>
        </p:nvGrpSpPr>
        <p:grpSpPr>
          <a:xfrm>
            <a:off x="7371766" y="3784565"/>
            <a:ext cx="1409700" cy="126610"/>
            <a:chOff x="643940" y="3707606"/>
            <a:chExt cx="1409700" cy="126610"/>
          </a:xfrm>
        </p:grpSpPr>
        <p:cxnSp>
          <p:nvCxnSpPr>
            <p:cNvPr id="45" name="Straight Connector 44">
              <a:extLst>
                <a:ext uri="{FF2B5EF4-FFF2-40B4-BE49-F238E27FC236}">
                  <a16:creationId xmlns:a16="http://schemas.microsoft.com/office/drawing/2014/main" id="{0DAA6EBB-1D35-0D05-A185-AB138EB3215F}"/>
                </a:ext>
              </a:extLst>
            </p:cNvPr>
            <p:cNvCxnSpPr/>
            <p:nvPr/>
          </p:nvCxnSpPr>
          <p:spPr>
            <a:xfrm>
              <a:off x="643940" y="3834216"/>
              <a:ext cx="1409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9C34E26-DAFD-7FD8-AFD5-CEF66D8DF0DD}"/>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DAB9A5D-681C-8A6F-BD9F-B39B69378D22}"/>
              </a:ext>
            </a:extLst>
          </p:cNvPr>
          <p:cNvGrpSpPr/>
          <p:nvPr/>
        </p:nvGrpSpPr>
        <p:grpSpPr>
          <a:xfrm>
            <a:off x="9066960" y="3806343"/>
            <a:ext cx="2898432" cy="104832"/>
            <a:chOff x="643940" y="3707606"/>
            <a:chExt cx="1409700" cy="126610"/>
          </a:xfrm>
        </p:grpSpPr>
        <p:cxnSp>
          <p:nvCxnSpPr>
            <p:cNvPr id="69" name="Straight Connector 68">
              <a:extLst>
                <a:ext uri="{FF2B5EF4-FFF2-40B4-BE49-F238E27FC236}">
                  <a16:creationId xmlns:a16="http://schemas.microsoft.com/office/drawing/2014/main" id="{2E939746-B44B-A0CF-EA93-033ABA9B2FE7}"/>
                </a:ext>
              </a:extLst>
            </p:cNvPr>
            <p:cNvCxnSpPr/>
            <p:nvPr/>
          </p:nvCxnSpPr>
          <p:spPr>
            <a:xfrm>
              <a:off x="643940" y="3834216"/>
              <a:ext cx="1409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834D58A-D6DC-FF4B-2931-5C42412A23B0}"/>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A4E22FBE-CD17-F472-5A99-0C2A2EFAC1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31705" y="6373925"/>
            <a:ext cx="872836" cy="220287"/>
          </a:xfrm>
          <a:prstGeom prst="rect">
            <a:avLst/>
          </a:prstGeom>
        </p:spPr>
      </p:pic>
      <p:sp>
        <p:nvSpPr>
          <p:cNvPr id="12" name="Oval 11">
            <a:extLst>
              <a:ext uri="{FF2B5EF4-FFF2-40B4-BE49-F238E27FC236}">
                <a16:creationId xmlns:a16="http://schemas.microsoft.com/office/drawing/2014/main" id="{2832AFC3-9814-93C1-16F6-87D5B111782F}"/>
              </a:ext>
            </a:extLst>
          </p:cNvPr>
          <p:cNvSpPr/>
          <p:nvPr/>
        </p:nvSpPr>
        <p:spPr>
          <a:xfrm>
            <a:off x="11564625" y="6301188"/>
            <a:ext cx="365760" cy="36576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latin typeface="Arial" panose="020B0604020202020204" pitchFamily="34" charset="0"/>
            </a:endParaRPr>
          </a:p>
        </p:txBody>
      </p:sp>
      <p:sp>
        <p:nvSpPr>
          <p:cNvPr id="13" name="TextBox 12">
            <a:extLst>
              <a:ext uri="{FF2B5EF4-FFF2-40B4-BE49-F238E27FC236}">
                <a16:creationId xmlns:a16="http://schemas.microsoft.com/office/drawing/2014/main" id="{1280B566-F179-6279-7D6A-038988718B52}"/>
              </a:ext>
            </a:extLst>
          </p:cNvPr>
          <p:cNvSpPr txBox="1"/>
          <p:nvPr/>
        </p:nvSpPr>
        <p:spPr>
          <a:xfrm>
            <a:off x="11361822" y="6356408"/>
            <a:ext cx="780221" cy="261610"/>
          </a:xfrm>
          <a:prstGeom prst="rect">
            <a:avLst/>
          </a:prstGeom>
          <a:noFill/>
        </p:spPr>
        <p:txBody>
          <a:bodyPr wrap="square" rtlCol="0" anchor="ctr">
            <a:spAutoFit/>
          </a:bodyPr>
          <a:lstStyle/>
          <a:p>
            <a:pPr algn="ctr"/>
            <a:fld id="{3AC46CAC-46C4-4B51-90DC-AD6F4D77C0B8}" type="slidenum">
              <a:rPr lang="en-US" sz="1100" smtClean="0">
                <a:solidFill>
                  <a:schemeClr val="bg1"/>
                </a:solidFill>
                <a:latin typeface="Arial" panose="020B0604020202020204" pitchFamily="34" charset="0"/>
                <a:cs typeface="Arial" panose="020B0604020202020204" pitchFamily="34" charset="0"/>
              </a:rPr>
              <a:pPr algn="ctr"/>
              <a:t>10</a:t>
            </a:fld>
            <a:endParaRPr lang="en-US" sz="110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F654A04-7E34-4172-426E-12A68A89A8B9}"/>
              </a:ext>
            </a:extLst>
          </p:cNvPr>
          <p:cNvSpPr txBox="1"/>
          <p:nvPr/>
        </p:nvSpPr>
        <p:spPr>
          <a:xfrm>
            <a:off x="7364146" y="5354756"/>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Guy Jolicoeur</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Managing Director, Technical Risk</a:t>
            </a:r>
            <a:endParaRPr lang="en-US" sz="880" i="1" kern="0">
              <a:latin typeface="Arial" panose="020B0604020202020204" pitchFamily="34" charset="0"/>
              <a:ea typeface="+mn-lt"/>
              <a:cs typeface="Arial" panose="020B0604020202020204" pitchFamily="34" charset="0"/>
            </a:endParaRPr>
          </a:p>
        </p:txBody>
      </p:sp>
      <p:sp>
        <p:nvSpPr>
          <p:cNvPr id="30" name="TextBox 29">
            <a:extLst>
              <a:ext uri="{FF2B5EF4-FFF2-40B4-BE49-F238E27FC236}">
                <a16:creationId xmlns:a16="http://schemas.microsoft.com/office/drawing/2014/main" id="{F4697875-41E8-2416-3B02-957CA30F7AD4}"/>
              </a:ext>
            </a:extLst>
          </p:cNvPr>
          <p:cNvSpPr txBox="1"/>
          <p:nvPr/>
        </p:nvSpPr>
        <p:spPr>
          <a:xfrm>
            <a:off x="9098856" y="4063781"/>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Sylvain Hamel</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Complex Risk</a:t>
            </a:r>
            <a:endParaRPr lang="en-US" sz="880" i="1" kern="0">
              <a:latin typeface="Arial" panose="020B0604020202020204" pitchFamily="34" charset="0"/>
              <a:ea typeface="+mn-lt"/>
              <a:cs typeface="Arial" panose="020B0604020202020204" pitchFamily="34" charset="0"/>
            </a:endParaRPr>
          </a:p>
        </p:txBody>
      </p:sp>
      <p:sp>
        <p:nvSpPr>
          <p:cNvPr id="41" name="TextBox 40">
            <a:extLst>
              <a:ext uri="{FF2B5EF4-FFF2-40B4-BE49-F238E27FC236}">
                <a16:creationId xmlns:a16="http://schemas.microsoft.com/office/drawing/2014/main" id="{757814B9-CBCE-5DC4-3A6E-04FE5C0BB06D}"/>
              </a:ext>
            </a:extLst>
          </p:cNvPr>
          <p:cNvSpPr txBox="1"/>
          <p:nvPr/>
        </p:nvSpPr>
        <p:spPr>
          <a:xfrm>
            <a:off x="9098856" y="4669993"/>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Sylvia </a:t>
            </a:r>
            <a:r>
              <a:rPr lang="en-US" sz="1060" b="1" kern="0" err="1">
                <a:solidFill>
                  <a:srgbClr val="46712B"/>
                </a:solidFill>
                <a:latin typeface="Arial" panose="020B0604020202020204" pitchFamily="34" charset="0"/>
                <a:ea typeface="MS PGothic"/>
                <a:cs typeface="Arial" panose="020B0604020202020204" pitchFamily="34" charset="0"/>
              </a:rPr>
              <a:t>Pockert</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Complex Risk</a:t>
            </a:r>
            <a:endParaRPr lang="en-US" sz="880" i="1" kern="0">
              <a:latin typeface="Arial" panose="020B0604020202020204" pitchFamily="34" charset="0"/>
              <a:ea typeface="+mn-lt"/>
              <a:cs typeface="Arial" panose="020B0604020202020204" pitchFamily="34" charset="0"/>
            </a:endParaRPr>
          </a:p>
        </p:txBody>
      </p:sp>
      <p:sp>
        <p:nvSpPr>
          <p:cNvPr id="47" name="TextBox 46">
            <a:extLst>
              <a:ext uri="{FF2B5EF4-FFF2-40B4-BE49-F238E27FC236}">
                <a16:creationId xmlns:a16="http://schemas.microsoft.com/office/drawing/2014/main" id="{07B2F80E-CD1D-1E43-4907-A876FD23F940}"/>
              </a:ext>
            </a:extLst>
          </p:cNvPr>
          <p:cNvSpPr txBox="1"/>
          <p:nvPr/>
        </p:nvSpPr>
        <p:spPr>
          <a:xfrm>
            <a:off x="9098856" y="5360588"/>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Lee Picher</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Complex Risk</a:t>
            </a:r>
            <a:endParaRPr lang="en-US" sz="880" i="1" kern="0">
              <a:latin typeface="Arial" panose="020B0604020202020204" pitchFamily="34" charset="0"/>
              <a:ea typeface="+mn-lt"/>
              <a:cs typeface="Arial" panose="020B0604020202020204" pitchFamily="34" charset="0"/>
            </a:endParaRPr>
          </a:p>
        </p:txBody>
      </p:sp>
      <p:sp>
        <p:nvSpPr>
          <p:cNvPr id="49" name="TextBox 48">
            <a:extLst>
              <a:ext uri="{FF2B5EF4-FFF2-40B4-BE49-F238E27FC236}">
                <a16:creationId xmlns:a16="http://schemas.microsoft.com/office/drawing/2014/main" id="{ADE8B819-DD4B-B8F4-8CAF-F26570616A20}"/>
              </a:ext>
            </a:extLst>
          </p:cNvPr>
          <p:cNvSpPr txBox="1"/>
          <p:nvPr/>
        </p:nvSpPr>
        <p:spPr>
          <a:xfrm>
            <a:off x="10543266" y="4054178"/>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Grant Smith</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Senior Vice President, Complex Risk</a:t>
            </a:r>
            <a:endParaRPr lang="en-US" sz="880" i="1" kern="0">
              <a:latin typeface="Arial" panose="020B0604020202020204" pitchFamily="34" charset="0"/>
              <a:ea typeface="+mn-lt"/>
              <a:cs typeface="Arial" panose="020B0604020202020204" pitchFamily="34" charset="0"/>
            </a:endParaRPr>
          </a:p>
        </p:txBody>
      </p:sp>
      <p:sp>
        <p:nvSpPr>
          <p:cNvPr id="50" name="TextBox 49">
            <a:extLst>
              <a:ext uri="{FF2B5EF4-FFF2-40B4-BE49-F238E27FC236}">
                <a16:creationId xmlns:a16="http://schemas.microsoft.com/office/drawing/2014/main" id="{1561D20F-2863-4A18-5167-175D2C58242C}"/>
              </a:ext>
            </a:extLst>
          </p:cNvPr>
          <p:cNvSpPr txBox="1"/>
          <p:nvPr/>
        </p:nvSpPr>
        <p:spPr>
          <a:xfrm>
            <a:off x="10516176" y="4778818"/>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Jocelyn Scherer</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Vice President, </a:t>
            </a:r>
          </a:p>
          <a:p>
            <a:pPr algn="ctr">
              <a:defRPr/>
            </a:pPr>
            <a:r>
              <a:rPr lang="en-CA" sz="880" i="1" kern="0">
                <a:latin typeface="Arial" panose="020B0604020202020204" pitchFamily="34" charset="0"/>
                <a:ea typeface="+mn-lt"/>
                <a:cs typeface="Arial" panose="020B0604020202020204" pitchFamily="34" charset="0"/>
              </a:rPr>
              <a:t>Complex Risk</a:t>
            </a:r>
            <a:endParaRPr lang="en-US" sz="880" i="1" kern="0">
              <a:latin typeface="Arial" panose="020B0604020202020204" pitchFamily="34" charset="0"/>
              <a:ea typeface="+mn-lt"/>
              <a:cs typeface="Arial" panose="020B0604020202020204" pitchFamily="34" charset="0"/>
            </a:endParaRPr>
          </a:p>
        </p:txBody>
      </p:sp>
      <p:sp>
        <p:nvSpPr>
          <p:cNvPr id="51" name="TextBox 50">
            <a:extLst>
              <a:ext uri="{FF2B5EF4-FFF2-40B4-BE49-F238E27FC236}">
                <a16:creationId xmlns:a16="http://schemas.microsoft.com/office/drawing/2014/main" id="{C52A1A28-DD7C-AB71-2026-614A411AFCB9}"/>
              </a:ext>
            </a:extLst>
          </p:cNvPr>
          <p:cNvSpPr txBox="1"/>
          <p:nvPr/>
        </p:nvSpPr>
        <p:spPr>
          <a:xfrm>
            <a:off x="10516176" y="5438580"/>
            <a:ext cx="1417320" cy="526298"/>
          </a:xfrm>
          <a:prstGeom prst="rect">
            <a:avLst/>
          </a:prstGeom>
          <a:noFill/>
        </p:spPr>
        <p:txBody>
          <a:bodyPr wrap="square" lIns="91440" tIns="45720" rIns="91440" bIns="45720" rtlCol="0" anchor="t">
            <a:spAutoFit/>
          </a:bodyPr>
          <a:lstStyle/>
          <a:p>
            <a:pPr algn="ctr">
              <a:defRPr/>
            </a:pPr>
            <a:r>
              <a:rPr lang="en-US" sz="1060" b="1" kern="0">
                <a:solidFill>
                  <a:srgbClr val="46712B"/>
                </a:solidFill>
                <a:latin typeface="Arial" panose="020B0604020202020204" pitchFamily="34" charset="0"/>
                <a:ea typeface="MS PGothic"/>
                <a:cs typeface="Arial" panose="020B0604020202020204" pitchFamily="34" charset="0"/>
              </a:rPr>
              <a:t>Katherine </a:t>
            </a:r>
            <a:r>
              <a:rPr lang="en-US" sz="1060" b="1" kern="0" err="1">
                <a:solidFill>
                  <a:srgbClr val="46712B"/>
                </a:solidFill>
                <a:latin typeface="Arial" panose="020B0604020202020204" pitchFamily="34" charset="0"/>
                <a:ea typeface="MS PGothic"/>
                <a:cs typeface="Arial" panose="020B0604020202020204" pitchFamily="34" charset="0"/>
              </a:rPr>
              <a:t>Dawal</a:t>
            </a:r>
            <a:endParaRPr lang="en-US" sz="1060" kern="0">
              <a:solidFill>
                <a:srgbClr val="46712B"/>
              </a:solidFill>
              <a:latin typeface="Arial" panose="020B0604020202020204" pitchFamily="34" charset="0"/>
              <a:ea typeface="+mn-lt"/>
              <a:cs typeface="Arial" panose="020B0604020202020204" pitchFamily="34" charset="0"/>
            </a:endParaRPr>
          </a:p>
          <a:p>
            <a:pPr algn="ctr">
              <a:defRPr/>
            </a:pPr>
            <a:r>
              <a:rPr lang="en-CA" sz="880" i="1" kern="0">
                <a:latin typeface="Arial" panose="020B0604020202020204" pitchFamily="34" charset="0"/>
                <a:ea typeface="+mn-lt"/>
                <a:cs typeface="Arial" panose="020B0604020202020204" pitchFamily="34" charset="0"/>
              </a:rPr>
              <a:t>Vice President, </a:t>
            </a:r>
          </a:p>
          <a:p>
            <a:pPr algn="ctr">
              <a:defRPr/>
            </a:pPr>
            <a:r>
              <a:rPr lang="en-CA" sz="880" i="1" kern="0">
                <a:latin typeface="Arial" panose="020B0604020202020204" pitchFamily="34" charset="0"/>
                <a:ea typeface="+mn-lt"/>
                <a:cs typeface="Arial" panose="020B0604020202020204" pitchFamily="34" charset="0"/>
              </a:rPr>
              <a:t>Complex Risk</a:t>
            </a:r>
            <a:endParaRPr lang="en-US" sz="880" i="1" kern="0">
              <a:latin typeface="Arial" panose="020B0604020202020204" pitchFamily="34" charset="0"/>
              <a:ea typeface="+mn-lt"/>
              <a:cs typeface="Arial" panose="020B0604020202020204" pitchFamily="34" charset="0"/>
            </a:endParaRPr>
          </a:p>
        </p:txBody>
      </p:sp>
      <p:pic>
        <p:nvPicPr>
          <p:cNvPr id="16" name="Picture 15">
            <a:extLst>
              <a:ext uri="{FF2B5EF4-FFF2-40B4-BE49-F238E27FC236}">
                <a16:creationId xmlns:a16="http://schemas.microsoft.com/office/drawing/2014/main" id="{C482FC66-22E2-659C-F784-F8343D251047}"/>
              </a:ext>
            </a:extLst>
          </p:cNvPr>
          <p:cNvPicPr>
            <a:picLocks noChangeAspect="1"/>
          </p:cNvPicPr>
          <p:nvPr/>
        </p:nvPicPr>
        <p:blipFill rotWithShape="1">
          <a:blip r:embed="rId12">
            <a:extLst>
              <a:ext uri="{28A0092B-C50C-407E-A947-70E740481C1C}">
                <a14:useLocalDpi xmlns:a14="http://schemas.microsoft.com/office/drawing/2010/main" val="0"/>
              </a:ext>
            </a:extLst>
          </a:blip>
          <a:srcRect t="7194" r="1258" b="8562"/>
          <a:stretch/>
        </p:blipFill>
        <p:spPr>
          <a:xfrm>
            <a:off x="5721094" y="2322314"/>
            <a:ext cx="749808" cy="825821"/>
          </a:xfrm>
          <a:prstGeom prst="rect">
            <a:avLst/>
          </a:prstGeom>
          <a:ln>
            <a:solidFill>
              <a:schemeClr val="tx1"/>
            </a:solidFill>
          </a:ln>
        </p:spPr>
      </p:pic>
      <p:sp>
        <p:nvSpPr>
          <p:cNvPr id="17" name="TextBox 16">
            <a:extLst>
              <a:ext uri="{FF2B5EF4-FFF2-40B4-BE49-F238E27FC236}">
                <a16:creationId xmlns:a16="http://schemas.microsoft.com/office/drawing/2014/main" id="{EC99B8E6-E9E0-8365-E125-3F2231AC426E}"/>
              </a:ext>
            </a:extLst>
          </p:cNvPr>
          <p:cNvSpPr txBox="1"/>
          <p:nvPr/>
        </p:nvSpPr>
        <p:spPr>
          <a:xfrm>
            <a:off x="5454983" y="3216822"/>
            <a:ext cx="1360530" cy="662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9" b="1" i="0" u="none" strike="noStrike" kern="0" cap="none" spc="0" normalizeH="0" baseline="0" noProof="0">
                <a:ln>
                  <a:noFill/>
                </a:ln>
                <a:solidFill>
                  <a:prstClr val="black"/>
                </a:solidFill>
                <a:effectLst/>
                <a:uLnTx/>
                <a:uFillTx/>
                <a:latin typeface="Arial" panose="020B0604020202020204"/>
                <a:ea typeface="MS PGothic" charset="0"/>
                <a:cs typeface="+mn-cs"/>
              </a:rPr>
              <a:t>Scott Saddington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2" i="1" kern="0">
                <a:latin typeface="Arial" panose="020B0604020202020204"/>
                <a:ea typeface="MS PGothic" charset="0"/>
              </a:rPr>
              <a:t>Managing Director,</a:t>
            </a:r>
            <a:endParaRPr kumimoji="0" lang="en-US" sz="882" b="0" i="1" u="none" strike="noStrike" kern="0" cap="none" spc="0" normalizeH="0" baseline="0" noProof="0">
              <a:ln>
                <a:noFill/>
              </a:ln>
              <a:effectLst/>
              <a:uLnTx/>
              <a:uFillTx/>
              <a:latin typeface="Arial" panose="020B060402020202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2" b="0" i="1" u="none" strike="noStrike" kern="0" cap="none" spc="0" normalizeH="0" baseline="0" noProof="0">
                <a:ln>
                  <a:noFill/>
                </a:ln>
                <a:effectLst/>
                <a:uLnTx/>
                <a:uFillTx/>
                <a:latin typeface="Arial" panose="020B0604020202020204"/>
                <a:ea typeface="MS PGothic" charset="0"/>
                <a:cs typeface="+mn-cs"/>
              </a:rPr>
              <a:t> </a:t>
            </a:r>
            <a:r>
              <a:rPr lang="en-US" sz="882" i="1" kern="0">
                <a:latin typeface="Arial" panose="020B0604020202020204"/>
                <a:ea typeface="MS PGothic" charset="0"/>
              </a:rPr>
              <a:t>Complex Risk and National P&amp;C Strategy </a:t>
            </a:r>
            <a:endParaRPr kumimoji="0" lang="en-US" sz="882" b="1" i="0" u="none" strike="noStrike" kern="0" cap="none" spc="0" normalizeH="0" baseline="0" noProof="0">
              <a:ln>
                <a:noFill/>
              </a:ln>
              <a:effectLst/>
              <a:uLnTx/>
              <a:uFillTx/>
              <a:latin typeface="Arial" panose="020B0604020202020204"/>
              <a:ea typeface="MS PGothic" charset="0"/>
              <a:cs typeface="+mn-cs"/>
            </a:endParaRPr>
          </a:p>
        </p:txBody>
      </p:sp>
      <p:grpSp>
        <p:nvGrpSpPr>
          <p:cNvPr id="20" name="Group 19">
            <a:extLst>
              <a:ext uri="{FF2B5EF4-FFF2-40B4-BE49-F238E27FC236}">
                <a16:creationId xmlns:a16="http://schemas.microsoft.com/office/drawing/2014/main" id="{D14C724B-C22A-0ED0-9C06-2C4516A75FA7}"/>
              </a:ext>
            </a:extLst>
          </p:cNvPr>
          <p:cNvGrpSpPr/>
          <p:nvPr/>
        </p:nvGrpSpPr>
        <p:grpSpPr>
          <a:xfrm>
            <a:off x="5446409" y="3825769"/>
            <a:ext cx="1409700" cy="126610"/>
            <a:chOff x="643940" y="3707606"/>
            <a:chExt cx="1409700" cy="126610"/>
          </a:xfrm>
        </p:grpSpPr>
        <p:cxnSp>
          <p:nvCxnSpPr>
            <p:cNvPr id="24" name="Straight Connector 23">
              <a:extLst>
                <a:ext uri="{FF2B5EF4-FFF2-40B4-BE49-F238E27FC236}">
                  <a16:creationId xmlns:a16="http://schemas.microsoft.com/office/drawing/2014/main" id="{950F076A-1301-3C8C-DD2C-DC50E166FA26}"/>
                </a:ext>
              </a:extLst>
            </p:cNvPr>
            <p:cNvCxnSpPr/>
            <p:nvPr/>
          </p:nvCxnSpPr>
          <p:spPr>
            <a:xfrm>
              <a:off x="643940" y="3834216"/>
              <a:ext cx="14097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7873171-F8BE-E5AB-9609-529CB0BD3868}"/>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5E53EE6B-1E61-4977-410F-BC7ADAD3325D}"/>
              </a:ext>
            </a:extLst>
          </p:cNvPr>
          <p:cNvSpPr txBox="1"/>
          <p:nvPr/>
        </p:nvSpPr>
        <p:spPr>
          <a:xfrm>
            <a:off x="5445994" y="4062032"/>
            <a:ext cx="1480775" cy="661591"/>
          </a:xfrm>
          <a:prstGeom prst="rect">
            <a:avLst/>
          </a:prstGeom>
          <a:noFill/>
        </p:spPr>
        <p:txBody>
          <a:bodyPr wrap="square" lIns="91440" tIns="45720" rIns="91440" bIns="45720" rtlCol="0" anchor="t">
            <a:spAutoFit/>
          </a:bodyPr>
          <a:lstStyle/>
          <a:p>
            <a:pPr algn="ctr">
              <a:defRPr/>
            </a:pPr>
            <a:r>
              <a:rPr lang="en-US" sz="1059" b="1" kern="0">
                <a:solidFill>
                  <a:srgbClr val="46712B"/>
                </a:solidFill>
                <a:latin typeface="Arial" panose="020B0604020202020204"/>
                <a:ea typeface="MS PGothic" charset="0"/>
              </a:rPr>
              <a:t>Imran Pira </a:t>
            </a:r>
          </a:p>
          <a:p>
            <a:pPr marR="0" lvl="0" indent="0" algn="ctr" fontAlgn="auto">
              <a:lnSpc>
                <a:spcPct val="100000"/>
              </a:lnSpc>
              <a:spcBef>
                <a:spcPts val="0"/>
              </a:spcBef>
              <a:spcAft>
                <a:spcPts val="0"/>
              </a:spcAft>
              <a:buClrTx/>
              <a:buSzTx/>
              <a:buFontTx/>
              <a:buNone/>
              <a:tabLst/>
              <a:defRPr/>
            </a:pPr>
            <a:r>
              <a:rPr lang="en-US" sz="880" i="1" kern="0">
                <a:latin typeface="Arial" panose="020B0604020202020204"/>
                <a:ea typeface="MS PGothic"/>
              </a:rPr>
              <a:t>Senior Vice President,</a:t>
            </a:r>
          </a:p>
          <a:p>
            <a:pPr marR="0" lvl="0" indent="0" algn="ctr" fontAlgn="auto">
              <a:lnSpc>
                <a:spcPct val="100000"/>
              </a:lnSpc>
              <a:spcBef>
                <a:spcPts val="0"/>
              </a:spcBef>
              <a:spcAft>
                <a:spcPts val="0"/>
              </a:spcAft>
              <a:buClrTx/>
              <a:buSzTx/>
              <a:buFontTx/>
              <a:buNone/>
              <a:tabLst/>
              <a:defRPr/>
            </a:pPr>
            <a:r>
              <a:rPr lang="en-US" sz="880" i="1" kern="0">
                <a:latin typeface="Arial" panose="020B0604020202020204"/>
                <a:ea typeface="MS PGothic"/>
              </a:rPr>
              <a:t>Management &amp; Professional Liability</a:t>
            </a:r>
          </a:p>
        </p:txBody>
      </p:sp>
    </p:spTree>
    <p:extLst>
      <p:ext uri="{BB962C8B-B14F-4D97-AF65-F5344CB8AC3E}">
        <p14:creationId xmlns:p14="http://schemas.microsoft.com/office/powerpoint/2010/main" val="1996489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7FE8C26B-C298-CE4E-B752-38F7F63BBBB0}"/>
              </a:ext>
            </a:extLst>
          </p:cNvPr>
          <p:cNvSpPr/>
          <p:nvPr/>
        </p:nvSpPr>
        <p:spPr>
          <a:xfrm>
            <a:off x="829939" y="1330085"/>
            <a:ext cx="4080861" cy="307777"/>
          </a:xfrm>
          <a:prstGeom prst="rect">
            <a:avLst/>
          </a:prstGeom>
        </p:spPr>
        <p:txBody>
          <a:bodyPr wrap="none" lIns="91440" tIns="45720" rIns="91440" bIns="45720" anchor="t">
            <a:spAutoFit/>
          </a:bodyPr>
          <a:lstStyle/>
          <a:p>
            <a:pPr>
              <a:defRPr/>
            </a:pPr>
            <a:r>
              <a:rPr lang="en-US" sz="1400">
                <a:latin typeface="Arial"/>
                <a:cs typeface="Arial"/>
              </a:rPr>
              <a:t>Canadian Corporate Support &amp; Resources Team </a:t>
            </a:r>
            <a:endPar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7610C60E-5632-E798-203A-73380A843503}"/>
              </a:ext>
            </a:extLst>
          </p:cNvPr>
          <p:cNvSpPr txBox="1"/>
          <p:nvPr/>
        </p:nvSpPr>
        <p:spPr>
          <a:xfrm>
            <a:off x="767736" y="3427172"/>
            <a:ext cx="1389969" cy="52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9" b="1" i="0" u="none" strike="noStrike" kern="0" cap="none" spc="0" normalizeH="0" baseline="0" noProof="0">
                <a:ln>
                  <a:noFill/>
                </a:ln>
                <a:solidFill>
                  <a:prstClr val="black"/>
                </a:solidFill>
                <a:effectLst/>
                <a:uLnTx/>
                <a:uFillTx/>
                <a:latin typeface="Arial" panose="020B0604020202020204"/>
                <a:ea typeface="MS PGothic" charset="0"/>
                <a:cs typeface="+mn-cs"/>
              </a:rPr>
              <a:t>Tara Carruthers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2" b="0" i="1" u="none" strike="noStrike" kern="0" cap="none" spc="0" normalizeH="0" baseline="0" noProof="0">
                <a:ln>
                  <a:noFill/>
                </a:ln>
                <a:solidFill>
                  <a:srgbClr val="3C4652"/>
                </a:solidFill>
                <a:effectLst/>
                <a:uLnTx/>
                <a:uFillTx/>
                <a:latin typeface="Arial" panose="020B0604020202020204"/>
                <a:ea typeface="MS PGothic" charset="0"/>
                <a:cs typeface="+mn-cs"/>
              </a:rPr>
              <a:t>Chief 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2" b="0" i="1" u="none" strike="noStrike" kern="0" cap="none" spc="0" normalizeH="0" baseline="0" noProof="0">
                <a:ln>
                  <a:noFill/>
                </a:ln>
                <a:solidFill>
                  <a:srgbClr val="3C4652"/>
                </a:solidFill>
                <a:effectLst/>
                <a:uLnTx/>
                <a:uFillTx/>
                <a:latin typeface="Arial" panose="020B0604020202020204"/>
                <a:ea typeface="MS PGothic" charset="0"/>
                <a:cs typeface="+mn-cs"/>
              </a:rPr>
              <a:t>Officer</a:t>
            </a:r>
            <a:endParaRPr kumimoji="0" lang="en-US" sz="882" b="1" i="0" u="none" strike="noStrike" kern="0" cap="none" spc="0" normalizeH="0" baseline="0" noProof="0">
              <a:ln>
                <a:noFill/>
              </a:ln>
              <a:solidFill>
                <a:srgbClr val="4F9237"/>
              </a:solidFill>
              <a:effectLst/>
              <a:uLnTx/>
              <a:uFillTx/>
              <a:latin typeface="Arial" panose="020B0604020202020204"/>
              <a:ea typeface="MS PGothic" charset="0"/>
              <a:cs typeface="+mn-cs"/>
            </a:endParaRPr>
          </a:p>
        </p:txBody>
      </p:sp>
      <p:pic>
        <p:nvPicPr>
          <p:cNvPr id="9" name="Picture 8">
            <a:extLst>
              <a:ext uri="{FF2B5EF4-FFF2-40B4-BE49-F238E27FC236}">
                <a16:creationId xmlns:a16="http://schemas.microsoft.com/office/drawing/2014/main" id="{9E6B002D-4FBC-00BE-4A82-48AAEABEEC51}"/>
              </a:ext>
            </a:extLst>
          </p:cNvPr>
          <p:cNvPicPr>
            <a:picLocks noChangeAspect="1"/>
          </p:cNvPicPr>
          <p:nvPr/>
        </p:nvPicPr>
        <p:blipFill rotWithShape="1">
          <a:blip r:embed="rId3">
            <a:extLst>
              <a:ext uri="{28A0092B-C50C-407E-A947-70E740481C1C}">
                <a14:useLocalDpi xmlns:a14="http://schemas.microsoft.com/office/drawing/2010/main" val="0"/>
              </a:ext>
            </a:extLst>
          </a:blip>
          <a:srcRect l="21110" r="42025" b="27842"/>
          <a:stretch/>
        </p:blipFill>
        <p:spPr>
          <a:xfrm>
            <a:off x="931644" y="2153475"/>
            <a:ext cx="1062675" cy="1171042"/>
          </a:xfrm>
          <a:prstGeom prst="rect">
            <a:avLst/>
          </a:prstGeom>
          <a:ln>
            <a:solidFill>
              <a:schemeClr val="tx2"/>
            </a:solidFill>
          </a:ln>
        </p:spPr>
      </p:pic>
      <p:sp>
        <p:nvSpPr>
          <p:cNvPr id="11" name="TextBox 10">
            <a:extLst>
              <a:ext uri="{FF2B5EF4-FFF2-40B4-BE49-F238E27FC236}">
                <a16:creationId xmlns:a16="http://schemas.microsoft.com/office/drawing/2014/main" id="{ED253E56-AAF2-A816-3B4C-C8304D8B52FD}"/>
              </a:ext>
            </a:extLst>
          </p:cNvPr>
          <p:cNvSpPr txBox="1"/>
          <p:nvPr/>
        </p:nvSpPr>
        <p:spPr>
          <a:xfrm>
            <a:off x="8165946" y="3295379"/>
            <a:ext cx="1589918" cy="52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9" b="1" i="0" u="none" strike="noStrike" kern="0" cap="none" spc="0" normalizeH="0" baseline="0" noProof="0">
                <a:ln>
                  <a:noFill/>
                </a:ln>
                <a:solidFill>
                  <a:prstClr val="black"/>
                </a:solidFill>
                <a:effectLst/>
                <a:uLnTx/>
                <a:uFillTx/>
                <a:latin typeface="Arial" panose="020B0604020202020204"/>
                <a:ea typeface="MS PGothic" charset="0"/>
                <a:cs typeface="+mn-cs"/>
              </a:rPr>
              <a:t>Lesley Munk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2" b="0" i="1" u="none" strike="noStrike" kern="0" cap="none" spc="0" normalizeH="0" baseline="0" noProof="0">
                <a:ln>
                  <a:noFill/>
                </a:ln>
                <a:solidFill>
                  <a:srgbClr val="3C4652"/>
                </a:solidFill>
                <a:effectLst/>
                <a:uLnTx/>
                <a:uFillTx/>
                <a:latin typeface="Arial" panose="020B0604020202020204"/>
                <a:ea typeface="MS PGothic" charset="0"/>
                <a:cs typeface="+mn-cs"/>
              </a:rPr>
              <a:t>Senior Vice President,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2" b="0" i="1" u="none" strike="noStrike" kern="0" cap="none" spc="0" normalizeH="0" baseline="0" noProof="0">
                <a:ln>
                  <a:noFill/>
                </a:ln>
                <a:solidFill>
                  <a:srgbClr val="3C4652"/>
                </a:solidFill>
                <a:effectLst/>
                <a:uLnTx/>
                <a:uFillTx/>
                <a:latin typeface="Arial" panose="020B0604020202020204"/>
                <a:ea typeface="MS PGothic" charset="0"/>
                <a:cs typeface="+mn-cs"/>
              </a:rPr>
              <a:t>Associate General Counsel</a:t>
            </a:r>
            <a:endParaRPr kumimoji="0" lang="en-US" sz="882" b="1" i="0" u="none" strike="noStrike" kern="0" cap="none" spc="0" normalizeH="0" baseline="0" noProof="0">
              <a:ln>
                <a:noFill/>
              </a:ln>
              <a:solidFill>
                <a:srgbClr val="4F9237"/>
              </a:solidFill>
              <a:effectLst/>
              <a:uLnTx/>
              <a:uFillTx/>
              <a:latin typeface="Arial" panose="020B0604020202020204"/>
              <a:ea typeface="MS PGothic" charset="0"/>
              <a:cs typeface="+mn-cs"/>
            </a:endParaRPr>
          </a:p>
        </p:txBody>
      </p:sp>
      <p:sp>
        <p:nvSpPr>
          <p:cNvPr id="13" name="TextBox 12">
            <a:extLst>
              <a:ext uri="{FF2B5EF4-FFF2-40B4-BE49-F238E27FC236}">
                <a16:creationId xmlns:a16="http://schemas.microsoft.com/office/drawing/2014/main" id="{52EB1A93-5000-02A0-B28D-E6A7470B81A1}"/>
              </a:ext>
            </a:extLst>
          </p:cNvPr>
          <p:cNvSpPr txBox="1"/>
          <p:nvPr/>
        </p:nvSpPr>
        <p:spPr>
          <a:xfrm>
            <a:off x="6293031" y="3318881"/>
            <a:ext cx="1541934" cy="68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0" b="1" i="0" u="none" strike="noStrike" kern="0" cap="none" spc="0" normalizeH="0" baseline="0" noProof="0">
                <a:ln>
                  <a:noFill/>
                </a:ln>
                <a:solidFill>
                  <a:prstClr val="black"/>
                </a:solidFill>
                <a:effectLst/>
                <a:uLnTx/>
                <a:uFillTx/>
                <a:latin typeface="Arial" panose="020B0604020202020204"/>
                <a:ea typeface="MS PGothic" charset="0"/>
                <a:cs typeface="+mn-cs"/>
              </a:rPr>
              <a:t>Greg Padovani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 b="0" i="1" u="none" strike="noStrike" kern="0" cap="none" spc="0" normalizeH="0" baseline="0" noProof="0">
                <a:ln>
                  <a:noFill/>
                </a:ln>
                <a:solidFill>
                  <a:srgbClr val="3C4652"/>
                </a:solidFill>
                <a:effectLst/>
                <a:uLnTx/>
                <a:uFillTx/>
                <a:latin typeface="Arial" panose="020B0604020202020204"/>
                <a:ea typeface="MS PGothic" charset="0"/>
                <a:cs typeface="+mn-cs"/>
              </a:rPr>
              <a:t>Senior Vice President, Mergers &amp; Acquisitions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CA" sz="106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417FD8A0-172E-2FD5-9F2A-4253B08B14CE}"/>
              </a:ext>
            </a:extLst>
          </p:cNvPr>
          <p:cNvSpPr txBox="1"/>
          <p:nvPr/>
        </p:nvSpPr>
        <p:spPr>
          <a:xfrm>
            <a:off x="8320482" y="4322134"/>
            <a:ext cx="1278351" cy="52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9" b="1" kern="0">
                <a:solidFill>
                  <a:srgbClr val="5A8041"/>
                </a:solidFill>
                <a:latin typeface="Arial" panose="020B0604020202020204"/>
                <a:ea typeface="MS PGothic" charset="0"/>
              </a:rPr>
              <a:t>Pamela Derksen </a:t>
            </a:r>
            <a:r>
              <a:rPr lang="en-US" sz="882" i="1" kern="0">
                <a:solidFill>
                  <a:srgbClr val="3C4652"/>
                </a:solidFill>
                <a:latin typeface="Arial" panose="020B0604020202020204"/>
                <a:ea typeface="MS PGothic" charset="0"/>
              </a:rPr>
              <a:t>Deputy Chief Compliance Officer</a:t>
            </a:r>
          </a:p>
        </p:txBody>
      </p:sp>
      <p:sp>
        <p:nvSpPr>
          <p:cNvPr id="18" name="TextBox 17">
            <a:extLst>
              <a:ext uri="{FF2B5EF4-FFF2-40B4-BE49-F238E27FC236}">
                <a16:creationId xmlns:a16="http://schemas.microsoft.com/office/drawing/2014/main" id="{A7CCC8D1-36DF-0990-A9ED-14445904B3AD}"/>
              </a:ext>
            </a:extLst>
          </p:cNvPr>
          <p:cNvSpPr txBox="1"/>
          <p:nvPr/>
        </p:nvSpPr>
        <p:spPr>
          <a:xfrm>
            <a:off x="4458759" y="3394924"/>
            <a:ext cx="1401369" cy="52681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0" b="1" i="0" u="none" strike="noStrike" kern="0" cap="none" spc="0" normalizeH="0" baseline="0" noProof="0">
                <a:ln>
                  <a:noFill/>
                </a:ln>
                <a:effectLst/>
                <a:uLnTx/>
                <a:uFillTx/>
                <a:latin typeface="Arial" panose="020B0604020202020204"/>
                <a:ea typeface="MS PGothic"/>
                <a:cs typeface="+mn-cs"/>
              </a:rPr>
              <a:t>Daryn McLean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 b="0" i="1" u="none" strike="noStrike" kern="1200" cap="none" spc="0" normalizeH="0" baseline="0" noProof="0">
                <a:ln>
                  <a:noFill/>
                </a:ln>
                <a:solidFill>
                  <a:srgbClr val="3C4652"/>
                </a:solidFill>
                <a:effectLst/>
                <a:uLnTx/>
                <a:uFillTx/>
                <a:latin typeface="Arial" panose="020B0604020202020204"/>
                <a:ea typeface="MS PGothic"/>
                <a:cs typeface="+mn-cs"/>
              </a:rPr>
              <a:t>Managing Director,</a:t>
            </a:r>
            <a:endParaRPr lang="en-US" sz="880" b="0" i="1" u="none" strike="noStrike" kern="1200" cap="none" spc="0" normalizeH="0" baseline="0" noProof="0">
              <a:ln>
                <a:noFill/>
              </a:ln>
              <a:solidFill>
                <a:srgbClr val="3C4652"/>
              </a:solidFill>
              <a:effectLst/>
              <a:uLnTx/>
              <a:uFillTx/>
              <a:latin typeface="Arial" panose="020B0604020202020204"/>
              <a:ea typeface="MS PGothic"/>
              <a:cs typeface="Arial"/>
            </a:endParaRPr>
          </a:p>
          <a:p>
            <a:pPr algn="ctr">
              <a:defRPr/>
            </a:pPr>
            <a:r>
              <a:rPr lang="en-US" sz="880" i="1">
                <a:solidFill>
                  <a:srgbClr val="3C4652"/>
                </a:solidFill>
                <a:latin typeface="Arial" panose="020B0604020202020204"/>
                <a:ea typeface="MS PGothic"/>
              </a:rPr>
              <a:t>Strategic Growth</a:t>
            </a:r>
            <a:endParaRPr lang="en-US" sz="880" b="0" i="1" u="none" strike="noStrike" kern="1200" cap="none" spc="0" normalizeH="0" baseline="0" noProof="0">
              <a:ln>
                <a:noFill/>
              </a:ln>
              <a:solidFill>
                <a:srgbClr val="3C4652"/>
              </a:solidFill>
              <a:effectLst/>
              <a:uLnTx/>
              <a:uFillTx/>
              <a:latin typeface="Arial" panose="020B0604020202020204"/>
              <a:ea typeface="MS PGothic" charset="0"/>
              <a:cs typeface="Arial"/>
            </a:endParaRPr>
          </a:p>
        </p:txBody>
      </p:sp>
      <p:pic>
        <p:nvPicPr>
          <p:cNvPr id="24" name="Picture 24">
            <a:extLst>
              <a:ext uri="{FF2B5EF4-FFF2-40B4-BE49-F238E27FC236}">
                <a16:creationId xmlns:a16="http://schemas.microsoft.com/office/drawing/2014/main" id="{3CDBE857-BB24-2797-6A51-CE9A1E86A3D5}"/>
              </a:ext>
            </a:extLst>
          </p:cNvPr>
          <p:cNvPicPr>
            <a:picLocks noChangeAspect="1"/>
          </p:cNvPicPr>
          <p:nvPr/>
        </p:nvPicPr>
        <p:blipFill>
          <a:blip r:embed="rId4"/>
          <a:stretch>
            <a:fillRect/>
          </a:stretch>
        </p:blipFill>
        <p:spPr>
          <a:xfrm>
            <a:off x="6091238" y="2239300"/>
            <a:ext cx="9525" cy="9525"/>
          </a:xfrm>
          <a:prstGeom prst="rect">
            <a:avLst/>
          </a:prstGeom>
        </p:spPr>
      </p:pic>
      <p:pic>
        <p:nvPicPr>
          <p:cNvPr id="25" name="Picture 25">
            <a:extLst>
              <a:ext uri="{FF2B5EF4-FFF2-40B4-BE49-F238E27FC236}">
                <a16:creationId xmlns:a16="http://schemas.microsoft.com/office/drawing/2014/main" id="{6460D0B0-3314-3E23-E147-7DF5792A38AB}"/>
              </a:ext>
            </a:extLst>
          </p:cNvPr>
          <p:cNvPicPr>
            <a:picLocks noChangeAspect="1"/>
          </p:cNvPicPr>
          <p:nvPr/>
        </p:nvPicPr>
        <p:blipFill>
          <a:blip r:embed="rId4"/>
          <a:stretch>
            <a:fillRect/>
          </a:stretch>
        </p:blipFill>
        <p:spPr>
          <a:xfrm>
            <a:off x="6091238" y="2239300"/>
            <a:ext cx="9525" cy="9525"/>
          </a:xfrm>
          <a:prstGeom prst="rect">
            <a:avLst/>
          </a:prstGeom>
        </p:spPr>
      </p:pic>
      <p:pic>
        <p:nvPicPr>
          <p:cNvPr id="28" name="Picture 28">
            <a:extLst>
              <a:ext uri="{FF2B5EF4-FFF2-40B4-BE49-F238E27FC236}">
                <a16:creationId xmlns:a16="http://schemas.microsoft.com/office/drawing/2014/main" id="{5A04A360-6529-0033-0E55-7D96168DA954}"/>
              </a:ext>
            </a:extLst>
          </p:cNvPr>
          <p:cNvPicPr>
            <a:picLocks noChangeAspect="1"/>
          </p:cNvPicPr>
          <p:nvPr/>
        </p:nvPicPr>
        <p:blipFill rotWithShape="1">
          <a:blip r:embed="rId5"/>
          <a:srcRect l="17572" t="3217" r="21694" b="27878"/>
          <a:stretch/>
        </p:blipFill>
        <p:spPr>
          <a:xfrm>
            <a:off x="10225148" y="2109881"/>
            <a:ext cx="1062507" cy="1181100"/>
          </a:xfrm>
          <a:prstGeom prst="rect">
            <a:avLst/>
          </a:prstGeom>
          <a:ln>
            <a:solidFill>
              <a:schemeClr val="tx2"/>
            </a:solidFill>
          </a:ln>
        </p:spPr>
      </p:pic>
      <p:sp>
        <p:nvSpPr>
          <p:cNvPr id="29" name="TextBox 28">
            <a:extLst>
              <a:ext uri="{FF2B5EF4-FFF2-40B4-BE49-F238E27FC236}">
                <a16:creationId xmlns:a16="http://schemas.microsoft.com/office/drawing/2014/main" id="{556B6F42-A6D6-DF6D-F663-D0FFAA48836C}"/>
              </a:ext>
            </a:extLst>
          </p:cNvPr>
          <p:cNvSpPr txBox="1"/>
          <p:nvPr/>
        </p:nvSpPr>
        <p:spPr>
          <a:xfrm>
            <a:off x="10013212" y="3260015"/>
            <a:ext cx="1570566" cy="661720"/>
          </a:xfrm>
          <a:prstGeom prst="rect">
            <a:avLst/>
          </a:prstGeom>
          <a:noFill/>
        </p:spPr>
        <p:txBody>
          <a:bodyPr wrap="square" lIns="91440" tIns="45720" rIns="91440" bIns="45720" rtlCol="0" anchor="t">
            <a:spAutoFit/>
          </a:bodyPr>
          <a:lstStyle/>
          <a:p>
            <a:pPr algn="ctr">
              <a:defRPr/>
            </a:pPr>
            <a:r>
              <a:rPr lang="en-US" sz="1060" b="1" kern="0">
                <a:latin typeface="Arial" panose="020B0604020202020204"/>
                <a:ea typeface="MS PGothic"/>
              </a:rPr>
              <a:t>Owen Chung </a:t>
            </a:r>
            <a:endParaRPr lang="en-US" sz="1060" b="1" kern="0">
              <a:latin typeface="Arial"/>
              <a:ea typeface="MS PGothic"/>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 b="0" i="1" u="none" strike="noStrike" kern="0" cap="none" spc="0" normalizeH="0" baseline="0" noProof="0">
                <a:ln>
                  <a:noFill/>
                </a:ln>
                <a:solidFill>
                  <a:srgbClr val="3C4652"/>
                </a:solidFill>
                <a:effectLst/>
                <a:uLnTx/>
                <a:uFillTx/>
                <a:latin typeface="Arial" panose="020B0604020202020204"/>
                <a:ea typeface="MS PGothic"/>
                <a:cs typeface="+mn-cs"/>
              </a:rPr>
              <a:t>Vice President,</a:t>
            </a:r>
            <a:endParaRPr lang="en-US" sz="880" b="0" i="1" u="none" strike="noStrike" kern="0" cap="none" spc="0" normalizeH="0" baseline="0" noProof="0">
              <a:ln>
                <a:noFill/>
              </a:ln>
              <a:solidFill>
                <a:srgbClr val="3C4652"/>
              </a:solidFill>
              <a:effectLst/>
              <a:uLnTx/>
              <a:uFillTx/>
              <a:latin typeface="Arial" panose="020B0604020202020204"/>
              <a:ea typeface="MS PGothic"/>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 i="1" kern="0">
                <a:solidFill>
                  <a:srgbClr val="3C4652"/>
                </a:solidFill>
                <a:latin typeface="Arial" panose="020B0604020202020204"/>
                <a:ea typeface="MS PGothic"/>
                <a:cs typeface="Arial"/>
              </a:rPr>
              <a:t>M&amp;A Integration Management</a:t>
            </a:r>
            <a:endParaRPr lang="en-US" sz="880" i="1" u="none" strike="noStrike" kern="0" cap="none" spc="0" normalizeH="0" baseline="0" noProof="0">
              <a:ln>
                <a:noFill/>
              </a:ln>
              <a:solidFill>
                <a:srgbClr val="3C4652"/>
              </a:solidFill>
              <a:effectLst/>
              <a:uLnTx/>
              <a:uFillTx/>
              <a:latin typeface="Arial" panose="020B0604020202020204"/>
              <a:ea typeface="MS PGothic"/>
              <a:cs typeface="Arial"/>
            </a:endParaRPr>
          </a:p>
        </p:txBody>
      </p:sp>
      <p:sp>
        <p:nvSpPr>
          <p:cNvPr id="31" name="TextBox 30">
            <a:extLst>
              <a:ext uri="{FF2B5EF4-FFF2-40B4-BE49-F238E27FC236}">
                <a16:creationId xmlns:a16="http://schemas.microsoft.com/office/drawing/2014/main" id="{5E06C331-87C3-43DC-B665-6468B2447A8C}"/>
              </a:ext>
            </a:extLst>
          </p:cNvPr>
          <p:cNvSpPr txBox="1"/>
          <p:nvPr/>
        </p:nvSpPr>
        <p:spPr>
          <a:xfrm>
            <a:off x="2693484" y="4354127"/>
            <a:ext cx="1230568" cy="524759"/>
          </a:xfrm>
          <a:prstGeom prst="rect">
            <a:avLst/>
          </a:prstGeom>
          <a:noFill/>
        </p:spPr>
        <p:txBody>
          <a:bodyPr wrap="square" lIns="91440" tIns="45720" rIns="91440" bIns="45720" rtlCol="0" anchor="t">
            <a:spAutoFit/>
          </a:bodyPr>
          <a:lstStyle/>
          <a:p>
            <a:pPr algn="ctr">
              <a:defRPr/>
            </a:pPr>
            <a:r>
              <a:rPr lang="en-US" sz="1059" b="1" kern="0">
                <a:solidFill>
                  <a:srgbClr val="46712B"/>
                </a:solidFill>
                <a:latin typeface="Arial" panose="020B0604020202020204"/>
                <a:ea typeface="MS PGothic" charset="0"/>
              </a:rPr>
              <a:t>Ruby Kazmi</a:t>
            </a:r>
          </a:p>
          <a:p>
            <a:pPr algn="ctr">
              <a:defRPr/>
            </a:pPr>
            <a:r>
              <a:rPr lang="en-US" sz="880" i="1" kern="0">
                <a:solidFill>
                  <a:srgbClr val="3C4652"/>
                </a:solidFill>
                <a:latin typeface="Arial" panose="020B0604020202020204"/>
                <a:ea typeface="MS PGothic"/>
              </a:rPr>
              <a:t>Human Resources </a:t>
            </a:r>
          </a:p>
          <a:p>
            <a:pPr algn="ctr">
              <a:defRPr/>
            </a:pPr>
            <a:r>
              <a:rPr lang="en-US" sz="880" i="1" kern="0">
                <a:solidFill>
                  <a:srgbClr val="3C4652"/>
                </a:solidFill>
                <a:latin typeface="Arial" panose="020B0604020202020204"/>
                <a:ea typeface="MS PGothic"/>
              </a:rPr>
              <a:t>Business Partner</a:t>
            </a:r>
          </a:p>
        </p:txBody>
      </p:sp>
      <p:sp>
        <p:nvSpPr>
          <p:cNvPr id="32" name="TextBox 31">
            <a:extLst>
              <a:ext uri="{FF2B5EF4-FFF2-40B4-BE49-F238E27FC236}">
                <a16:creationId xmlns:a16="http://schemas.microsoft.com/office/drawing/2014/main" id="{7133257F-DB59-EF53-0F10-779FEA9492BD}"/>
              </a:ext>
            </a:extLst>
          </p:cNvPr>
          <p:cNvSpPr txBox="1"/>
          <p:nvPr/>
        </p:nvSpPr>
        <p:spPr>
          <a:xfrm>
            <a:off x="2722956" y="4971266"/>
            <a:ext cx="1201096" cy="526298"/>
          </a:xfrm>
          <a:prstGeom prst="rect">
            <a:avLst/>
          </a:prstGeom>
          <a:noFill/>
        </p:spPr>
        <p:txBody>
          <a:bodyPr wrap="square" lIns="91440" tIns="45720" rIns="91440" bIns="45720" rtlCol="0" anchor="t">
            <a:spAutoFit/>
          </a:bodyPr>
          <a:lstStyle/>
          <a:p>
            <a:pPr algn="ctr">
              <a:defRPr/>
            </a:pPr>
            <a:r>
              <a:rPr lang="en-US" sz="1059" b="1" kern="0">
                <a:solidFill>
                  <a:srgbClr val="46712B"/>
                </a:solidFill>
                <a:latin typeface="Arial" panose="020B0604020202020204"/>
                <a:ea typeface="MS PGothic" charset="0"/>
              </a:rPr>
              <a:t>Carine Mapish</a:t>
            </a:r>
          </a:p>
          <a:p>
            <a:pPr algn="ctr">
              <a:defRPr/>
            </a:pPr>
            <a:r>
              <a:rPr lang="en-US" sz="880" i="1" kern="0">
                <a:solidFill>
                  <a:srgbClr val="3C4652"/>
                </a:solidFill>
                <a:latin typeface="Arial" panose="020B0604020202020204"/>
                <a:ea typeface="MS PGothic"/>
              </a:rPr>
              <a:t>Human Resources </a:t>
            </a:r>
          </a:p>
          <a:p>
            <a:pPr algn="ctr">
              <a:defRPr/>
            </a:pPr>
            <a:r>
              <a:rPr lang="en-US" sz="880" i="1" kern="0">
                <a:solidFill>
                  <a:srgbClr val="3C4652"/>
                </a:solidFill>
                <a:latin typeface="Arial" panose="020B0604020202020204"/>
                <a:ea typeface="MS PGothic"/>
              </a:rPr>
              <a:t>Business Partner</a:t>
            </a:r>
          </a:p>
        </p:txBody>
      </p:sp>
      <p:pic>
        <p:nvPicPr>
          <p:cNvPr id="15" name="Picture 14">
            <a:extLst>
              <a:ext uri="{FF2B5EF4-FFF2-40B4-BE49-F238E27FC236}">
                <a16:creationId xmlns:a16="http://schemas.microsoft.com/office/drawing/2014/main" id="{7A1B42A5-5082-B715-B3D0-A231E4EE4B80}"/>
              </a:ext>
            </a:extLst>
          </p:cNvPr>
          <p:cNvPicPr>
            <a:picLocks noChangeAspect="1"/>
          </p:cNvPicPr>
          <p:nvPr/>
        </p:nvPicPr>
        <p:blipFill rotWithShape="1">
          <a:blip r:embed="rId6">
            <a:extLst>
              <a:ext uri="{28A0092B-C50C-407E-A947-70E740481C1C}">
                <a14:useLocalDpi xmlns:a14="http://schemas.microsoft.com/office/drawing/2010/main" val="0"/>
              </a:ext>
            </a:extLst>
          </a:blip>
          <a:srcRect l="21650" t="2156" r="38326" b="18757"/>
          <a:stretch/>
        </p:blipFill>
        <p:spPr>
          <a:xfrm>
            <a:off x="4628963" y="2152220"/>
            <a:ext cx="1062676" cy="1181290"/>
          </a:xfrm>
          <a:prstGeom prst="rect">
            <a:avLst/>
          </a:prstGeom>
          <a:ln>
            <a:solidFill>
              <a:schemeClr val="tx2"/>
            </a:solidFill>
          </a:ln>
        </p:spPr>
      </p:pic>
      <p:pic>
        <p:nvPicPr>
          <p:cNvPr id="12" name="Picture 11">
            <a:extLst>
              <a:ext uri="{FF2B5EF4-FFF2-40B4-BE49-F238E27FC236}">
                <a16:creationId xmlns:a16="http://schemas.microsoft.com/office/drawing/2014/main" id="{FBCE1EC6-9AF1-7845-3632-831266238B25}"/>
              </a:ext>
            </a:extLst>
          </p:cNvPr>
          <p:cNvPicPr>
            <a:picLocks noChangeAspect="1"/>
          </p:cNvPicPr>
          <p:nvPr/>
        </p:nvPicPr>
        <p:blipFill rotWithShape="1">
          <a:blip r:embed="rId7">
            <a:extLst>
              <a:ext uri="{28A0092B-C50C-407E-A947-70E740481C1C}">
                <a14:useLocalDpi xmlns:a14="http://schemas.microsoft.com/office/drawing/2010/main" val="0"/>
              </a:ext>
            </a:extLst>
          </a:blip>
          <a:srcRect l="18716" r="47800" b="33848"/>
          <a:stretch/>
        </p:blipFill>
        <p:spPr>
          <a:xfrm>
            <a:off x="6533520" y="2143417"/>
            <a:ext cx="1062675" cy="1181100"/>
          </a:xfrm>
          <a:prstGeom prst="rect">
            <a:avLst/>
          </a:prstGeom>
          <a:ln>
            <a:solidFill>
              <a:schemeClr val="tx2"/>
            </a:solidFill>
          </a:ln>
        </p:spPr>
      </p:pic>
      <p:pic>
        <p:nvPicPr>
          <p:cNvPr id="10" name="Picture 9">
            <a:extLst>
              <a:ext uri="{FF2B5EF4-FFF2-40B4-BE49-F238E27FC236}">
                <a16:creationId xmlns:a16="http://schemas.microsoft.com/office/drawing/2014/main" id="{BC8D8528-FCC3-16F8-3DF2-DCD7F28BDEB2}"/>
              </a:ext>
            </a:extLst>
          </p:cNvPr>
          <p:cNvPicPr>
            <a:picLocks noChangeAspect="1"/>
          </p:cNvPicPr>
          <p:nvPr/>
        </p:nvPicPr>
        <p:blipFill rotWithShape="1">
          <a:blip r:embed="rId8">
            <a:extLst>
              <a:ext uri="{28A0092B-C50C-407E-A947-70E740481C1C}">
                <a14:useLocalDpi xmlns:a14="http://schemas.microsoft.com/office/drawing/2010/main" val="0"/>
              </a:ext>
            </a:extLst>
          </a:blip>
          <a:srcRect l="24239" r="13776" b="31910"/>
          <a:stretch/>
        </p:blipFill>
        <p:spPr>
          <a:xfrm>
            <a:off x="8423294" y="2121254"/>
            <a:ext cx="1075222" cy="1181100"/>
          </a:xfrm>
          <a:prstGeom prst="rect">
            <a:avLst/>
          </a:prstGeom>
          <a:ln>
            <a:solidFill>
              <a:schemeClr val="tx2"/>
            </a:solidFill>
          </a:ln>
        </p:spPr>
      </p:pic>
      <p:grpSp>
        <p:nvGrpSpPr>
          <p:cNvPr id="35" name="Group 34">
            <a:extLst>
              <a:ext uri="{FF2B5EF4-FFF2-40B4-BE49-F238E27FC236}">
                <a16:creationId xmlns:a16="http://schemas.microsoft.com/office/drawing/2014/main" id="{8977CB94-24A7-CCEA-250B-F7EB763AC598}"/>
              </a:ext>
            </a:extLst>
          </p:cNvPr>
          <p:cNvGrpSpPr/>
          <p:nvPr/>
        </p:nvGrpSpPr>
        <p:grpSpPr>
          <a:xfrm>
            <a:off x="2348017" y="4060718"/>
            <a:ext cx="1923995" cy="126610"/>
            <a:chOff x="389418" y="3707606"/>
            <a:chExt cx="1923995" cy="126610"/>
          </a:xfrm>
        </p:grpSpPr>
        <p:cxnSp>
          <p:nvCxnSpPr>
            <p:cNvPr id="36" name="Straight Connector 35">
              <a:extLst>
                <a:ext uri="{FF2B5EF4-FFF2-40B4-BE49-F238E27FC236}">
                  <a16:creationId xmlns:a16="http://schemas.microsoft.com/office/drawing/2014/main" id="{E2AD67C8-07ED-87BE-8C76-D1A4FDD62D83}"/>
                </a:ext>
              </a:extLst>
            </p:cNvPr>
            <p:cNvCxnSpPr>
              <a:cxnSpLocks/>
            </p:cNvCxnSpPr>
            <p:nvPr/>
          </p:nvCxnSpPr>
          <p:spPr>
            <a:xfrm>
              <a:off x="389418" y="3834216"/>
              <a:ext cx="19239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1126420-C67A-DE77-D689-FA975993CFBE}"/>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33466476-E10D-4D8E-26DB-BE465055F464}"/>
              </a:ext>
            </a:extLst>
          </p:cNvPr>
          <p:cNvSpPr txBox="1"/>
          <p:nvPr/>
        </p:nvSpPr>
        <p:spPr>
          <a:xfrm>
            <a:off x="8320482" y="4940300"/>
            <a:ext cx="1278351" cy="52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9" b="1" kern="0">
                <a:solidFill>
                  <a:srgbClr val="5A8041"/>
                </a:solidFill>
                <a:latin typeface="Arial" panose="020B0604020202020204"/>
                <a:ea typeface="MS PGothic" charset="0"/>
              </a:rPr>
              <a:t>Jenna Grant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2" i="1" kern="0">
                <a:solidFill>
                  <a:srgbClr val="3C4652"/>
                </a:solidFill>
                <a:latin typeface="Arial" panose="020B0604020202020204"/>
                <a:ea typeface="MS PGothic" charset="0"/>
              </a:rPr>
              <a:t>Vice President, Senior Legal Counsel</a:t>
            </a:r>
          </a:p>
        </p:txBody>
      </p:sp>
      <p:pic>
        <p:nvPicPr>
          <p:cNvPr id="39" name="Picture 38">
            <a:extLst>
              <a:ext uri="{FF2B5EF4-FFF2-40B4-BE49-F238E27FC236}">
                <a16:creationId xmlns:a16="http://schemas.microsoft.com/office/drawing/2014/main" id="{89EABA60-2E20-D3DB-A625-0135A9C867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1705" y="6373925"/>
            <a:ext cx="872836" cy="220287"/>
          </a:xfrm>
          <a:prstGeom prst="rect">
            <a:avLst/>
          </a:prstGeom>
        </p:spPr>
      </p:pic>
      <p:sp>
        <p:nvSpPr>
          <p:cNvPr id="43" name="Oval 42">
            <a:extLst>
              <a:ext uri="{FF2B5EF4-FFF2-40B4-BE49-F238E27FC236}">
                <a16:creationId xmlns:a16="http://schemas.microsoft.com/office/drawing/2014/main" id="{C3F81B44-B857-D598-21E8-298B0F5AA428}"/>
              </a:ext>
            </a:extLst>
          </p:cNvPr>
          <p:cNvSpPr/>
          <p:nvPr/>
        </p:nvSpPr>
        <p:spPr>
          <a:xfrm>
            <a:off x="11564625" y="6301188"/>
            <a:ext cx="365760" cy="36576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latin typeface="Arial" panose="020B0604020202020204" pitchFamily="34" charset="0"/>
            </a:endParaRPr>
          </a:p>
        </p:txBody>
      </p:sp>
      <p:sp>
        <p:nvSpPr>
          <p:cNvPr id="45" name="TextBox 44">
            <a:extLst>
              <a:ext uri="{FF2B5EF4-FFF2-40B4-BE49-F238E27FC236}">
                <a16:creationId xmlns:a16="http://schemas.microsoft.com/office/drawing/2014/main" id="{56BBE006-E83E-AF61-F1D1-8B0A1778DEF0}"/>
              </a:ext>
            </a:extLst>
          </p:cNvPr>
          <p:cNvSpPr txBox="1"/>
          <p:nvPr/>
        </p:nvSpPr>
        <p:spPr>
          <a:xfrm>
            <a:off x="11361822" y="6356408"/>
            <a:ext cx="780221" cy="261610"/>
          </a:xfrm>
          <a:prstGeom prst="rect">
            <a:avLst/>
          </a:prstGeom>
          <a:noFill/>
        </p:spPr>
        <p:txBody>
          <a:bodyPr wrap="square" rtlCol="0" anchor="ctr">
            <a:spAutoFit/>
          </a:bodyPr>
          <a:lstStyle/>
          <a:p>
            <a:pPr algn="ctr"/>
            <a:fld id="{3AC46CAC-46C4-4B51-90DC-AD6F4D77C0B8}" type="slidenum">
              <a:rPr lang="en-US" sz="1100" smtClean="0">
                <a:solidFill>
                  <a:schemeClr val="bg1"/>
                </a:solidFill>
                <a:latin typeface="Arial" panose="020B0604020202020204" pitchFamily="34" charset="0"/>
                <a:cs typeface="Arial" panose="020B0604020202020204" pitchFamily="34" charset="0"/>
              </a:rPr>
              <a:pPr algn="ctr"/>
              <a:t>11</a:t>
            </a:fld>
            <a:endParaRPr lang="en-US" sz="110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EC25E7D8-286F-882D-6295-0727D0EED56C}"/>
              </a:ext>
            </a:extLst>
          </p:cNvPr>
          <p:cNvSpPr txBox="1"/>
          <p:nvPr/>
        </p:nvSpPr>
        <p:spPr>
          <a:xfrm>
            <a:off x="2708220" y="5589944"/>
            <a:ext cx="1201096" cy="526170"/>
          </a:xfrm>
          <a:prstGeom prst="rect">
            <a:avLst/>
          </a:prstGeom>
          <a:noFill/>
        </p:spPr>
        <p:txBody>
          <a:bodyPr wrap="square" lIns="91440" tIns="45720" rIns="91440" bIns="45720" rtlCol="0" anchor="t">
            <a:spAutoFit/>
          </a:bodyPr>
          <a:lstStyle/>
          <a:p>
            <a:pPr algn="ctr">
              <a:defRPr/>
            </a:pPr>
            <a:r>
              <a:rPr lang="en-US" sz="1059" b="1" kern="0">
                <a:solidFill>
                  <a:srgbClr val="46712B"/>
                </a:solidFill>
                <a:latin typeface="Arial" panose="020B0604020202020204"/>
                <a:ea typeface="MS PGothic" charset="0"/>
              </a:rPr>
              <a:t>Amanda Tonks</a:t>
            </a:r>
          </a:p>
          <a:p>
            <a:pPr algn="ctr">
              <a:defRPr/>
            </a:pPr>
            <a:r>
              <a:rPr lang="en-US" sz="880" i="1" kern="0">
                <a:solidFill>
                  <a:srgbClr val="3C4652"/>
                </a:solidFill>
                <a:latin typeface="Arial" panose="020B0604020202020204"/>
                <a:ea typeface="MS PGothic"/>
              </a:rPr>
              <a:t>Human Resources </a:t>
            </a:r>
          </a:p>
          <a:p>
            <a:pPr algn="ctr">
              <a:defRPr/>
            </a:pPr>
            <a:r>
              <a:rPr lang="en-US" sz="880" i="1" kern="0">
                <a:solidFill>
                  <a:srgbClr val="3C4652"/>
                </a:solidFill>
                <a:latin typeface="Arial" panose="020B0604020202020204"/>
                <a:ea typeface="MS PGothic"/>
              </a:rPr>
              <a:t>Business Partner</a:t>
            </a:r>
          </a:p>
        </p:txBody>
      </p:sp>
      <p:grpSp>
        <p:nvGrpSpPr>
          <p:cNvPr id="20" name="Group 19">
            <a:extLst>
              <a:ext uri="{FF2B5EF4-FFF2-40B4-BE49-F238E27FC236}">
                <a16:creationId xmlns:a16="http://schemas.microsoft.com/office/drawing/2014/main" id="{FC61AF8D-0C93-01BF-0227-43D1F557C603}"/>
              </a:ext>
            </a:extLst>
          </p:cNvPr>
          <p:cNvGrpSpPr/>
          <p:nvPr/>
        </p:nvGrpSpPr>
        <p:grpSpPr>
          <a:xfrm>
            <a:off x="7998907" y="4029752"/>
            <a:ext cx="1923995" cy="126610"/>
            <a:chOff x="389418" y="3707606"/>
            <a:chExt cx="1923995" cy="126610"/>
          </a:xfrm>
        </p:grpSpPr>
        <p:cxnSp>
          <p:nvCxnSpPr>
            <p:cNvPr id="21" name="Straight Connector 20">
              <a:extLst>
                <a:ext uri="{FF2B5EF4-FFF2-40B4-BE49-F238E27FC236}">
                  <a16:creationId xmlns:a16="http://schemas.microsoft.com/office/drawing/2014/main" id="{45909C85-3420-E7CC-8F08-30B26585BE90}"/>
                </a:ext>
              </a:extLst>
            </p:cNvPr>
            <p:cNvCxnSpPr>
              <a:cxnSpLocks/>
            </p:cNvCxnSpPr>
            <p:nvPr/>
          </p:nvCxnSpPr>
          <p:spPr>
            <a:xfrm>
              <a:off x="389418" y="3834216"/>
              <a:ext cx="19239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34292B-E253-78B5-C2FB-E79ACAF84FFF}"/>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66509A11-53CB-C072-D313-F6DAFFFF130B}"/>
              </a:ext>
            </a:extLst>
          </p:cNvPr>
          <p:cNvGrpSpPr/>
          <p:nvPr/>
        </p:nvGrpSpPr>
        <p:grpSpPr>
          <a:xfrm>
            <a:off x="1000679" y="4011636"/>
            <a:ext cx="924081" cy="172191"/>
            <a:chOff x="389418" y="3707606"/>
            <a:chExt cx="1923995" cy="126610"/>
          </a:xfrm>
        </p:grpSpPr>
        <p:cxnSp>
          <p:nvCxnSpPr>
            <p:cNvPr id="26" name="Straight Connector 25">
              <a:extLst>
                <a:ext uri="{FF2B5EF4-FFF2-40B4-BE49-F238E27FC236}">
                  <a16:creationId xmlns:a16="http://schemas.microsoft.com/office/drawing/2014/main" id="{DFA1BB5C-5472-0511-FBC4-5F3727790873}"/>
                </a:ext>
              </a:extLst>
            </p:cNvPr>
            <p:cNvCxnSpPr>
              <a:cxnSpLocks/>
            </p:cNvCxnSpPr>
            <p:nvPr/>
          </p:nvCxnSpPr>
          <p:spPr>
            <a:xfrm>
              <a:off x="389418" y="3834216"/>
              <a:ext cx="192399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043B31-E52B-FCA0-7508-E7E017521237}"/>
                </a:ext>
              </a:extLst>
            </p:cNvPr>
            <p:cNvCxnSpPr/>
            <p:nvPr/>
          </p:nvCxnSpPr>
          <p:spPr>
            <a:xfrm flipV="1">
              <a:off x="1350169" y="3707606"/>
              <a:ext cx="0" cy="12661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B4069EC8-1903-29DA-29D8-0B0C7434FBF3}"/>
              </a:ext>
            </a:extLst>
          </p:cNvPr>
          <p:cNvSpPr txBox="1"/>
          <p:nvPr/>
        </p:nvSpPr>
        <p:spPr>
          <a:xfrm>
            <a:off x="793588" y="4305644"/>
            <a:ext cx="1337065" cy="526170"/>
          </a:xfrm>
          <a:prstGeom prst="rect">
            <a:avLst/>
          </a:prstGeom>
          <a:noFill/>
        </p:spPr>
        <p:txBody>
          <a:bodyPr wrap="square" lIns="91440" tIns="45720" rIns="91440" bIns="45720" rtlCol="0" anchor="t">
            <a:spAutoFit/>
          </a:bodyPr>
          <a:lstStyle/>
          <a:p>
            <a:pPr algn="ctr">
              <a:defRPr/>
            </a:pPr>
            <a:r>
              <a:rPr lang="en-US" sz="1059" b="1" kern="0">
                <a:solidFill>
                  <a:srgbClr val="46712B"/>
                </a:solidFill>
                <a:latin typeface="Arial" panose="020B0604020202020204"/>
                <a:ea typeface="MS PGothic" charset="0"/>
              </a:rPr>
              <a:t>Sandra Knifton</a:t>
            </a:r>
          </a:p>
          <a:p>
            <a:pPr algn="ctr">
              <a:defRPr/>
            </a:pPr>
            <a:r>
              <a:rPr lang="en-US" sz="880" i="1" kern="0">
                <a:solidFill>
                  <a:srgbClr val="3C4652"/>
                </a:solidFill>
                <a:latin typeface="Arial" panose="020B0604020202020204"/>
                <a:ea typeface="MS PGothic"/>
              </a:rPr>
              <a:t>Senior Vice President </a:t>
            </a:r>
          </a:p>
          <a:p>
            <a:pPr algn="ctr">
              <a:defRPr/>
            </a:pPr>
            <a:r>
              <a:rPr lang="en-US" sz="880" i="1" kern="0">
                <a:solidFill>
                  <a:srgbClr val="3C4652"/>
                </a:solidFill>
                <a:latin typeface="Arial" panose="020B0604020202020204"/>
                <a:ea typeface="MS PGothic"/>
              </a:rPr>
              <a:t>Benefits &amp; Life</a:t>
            </a:r>
          </a:p>
        </p:txBody>
      </p:sp>
      <p:sp>
        <p:nvSpPr>
          <p:cNvPr id="38" name="TextBox 37">
            <a:extLst>
              <a:ext uri="{FF2B5EF4-FFF2-40B4-BE49-F238E27FC236}">
                <a16:creationId xmlns:a16="http://schemas.microsoft.com/office/drawing/2014/main" id="{3DFA1843-3764-C5C1-6EB0-F3D49C54544D}"/>
              </a:ext>
            </a:extLst>
          </p:cNvPr>
          <p:cNvSpPr txBox="1"/>
          <p:nvPr/>
        </p:nvSpPr>
        <p:spPr>
          <a:xfrm>
            <a:off x="793588" y="4952188"/>
            <a:ext cx="1337065" cy="526170"/>
          </a:xfrm>
          <a:prstGeom prst="rect">
            <a:avLst/>
          </a:prstGeom>
          <a:noFill/>
        </p:spPr>
        <p:txBody>
          <a:bodyPr wrap="square" lIns="91440" tIns="45720" rIns="91440" bIns="45720" rtlCol="0" anchor="t">
            <a:spAutoFit/>
          </a:bodyPr>
          <a:lstStyle/>
          <a:p>
            <a:pPr algn="ctr">
              <a:defRPr/>
            </a:pPr>
            <a:r>
              <a:rPr lang="en-US" sz="1059" b="1" kern="0">
                <a:solidFill>
                  <a:srgbClr val="46712B"/>
                </a:solidFill>
                <a:latin typeface="Arial" panose="020B0604020202020204"/>
                <a:ea typeface="MS PGothic" charset="0"/>
              </a:rPr>
              <a:t>John Hamilton</a:t>
            </a:r>
          </a:p>
          <a:p>
            <a:pPr algn="ctr">
              <a:defRPr/>
            </a:pPr>
            <a:r>
              <a:rPr lang="en-US" sz="880" i="1" kern="0">
                <a:solidFill>
                  <a:srgbClr val="3C4652"/>
                </a:solidFill>
                <a:latin typeface="Arial" panose="020B0604020202020204"/>
                <a:ea typeface="MS PGothic"/>
              </a:rPr>
              <a:t>Senior Vice President </a:t>
            </a:r>
          </a:p>
          <a:p>
            <a:pPr algn="ctr">
              <a:defRPr/>
            </a:pPr>
            <a:r>
              <a:rPr lang="en-US" sz="880" i="1" kern="0">
                <a:solidFill>
                  <a:srgbClr val="3C4652"/>
                </a:solidFill>
                <a:latin typeface="Arial" panose="020B0604020202020204"/>
                <a:ea typeface="MS PGothic"/>
              </a:rPr>
              <a:t>P&amp;C</a:t>
            </a:r>
          </a:p>
        </p:txBody>
      </p:sp>
      <p:pic>
        <p:nvPicPr>
          <p:cNvPr id="4" name="Picture 3">
            <a:extLst>
              <a:ext uri="{FF2B5EF4-FFF2-40B4-BE49-F238E27FC236}">
                <a16:creationId xmlns:a16="http://schemas.microsoft.com/office/drawing/2014/main" id="{A30A8F92-D957-2649-1552-E5984A0AD62B}"/>
              </a:ext>
            </a:extLst>
          </p:cNvPr>
          <p:cNvPicPr>
            <a:picLocks noChangeAspect="1"/>
          </p:cNvPicPr>
          <p:nvPr/>
        </p:nvPicPr>
        <p:blipFill>
          <a:blip r:embed="rId10"/>
          <a:stretch>
            <a:fillRect/>
          </a:stretch>
        </p:blipFill>
        <p:spPr>
          <a:xfrm>
            <a:off x="2773637" y="2143741"/>
            <a:ext cx="1064046" cy="1189579"/>
          </a:xfrm>
          <a:prstGeom prst="rect">
            <a:avLst/>
          </a:prstGeom>
        </p:spPr>
      </p:pic>
      <p:sp>
        <p:nvSpPr>
          <p:cNvPr id="6" name="TextBox 5">
            <a:extLst>
              <a:ext uri="{FF2B5EF4-FFF2-40B4-BE49-F238E27FC236}">
                <a16:creationId xmlns:a16="http://schemas.microsoft.com/office/drawing/2014/main" id="{5266D690-AE13-BF0F-6C7F-0FD86CFB3CC9}"/>
              </a:ext>
            </a:extLst>
          </p:cNvPr>
          <p:cNvSpPr txBox="1"/>
          <p:nvPr/>
        </p:nvSpPr>
        <p:spPr>
          <a:xfrm>
            <a:off x="2635887" y="3429000"/>
            <a:ext cx="1389969" cy="5268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9" b="1" i="0" u="none" strike="noStrike" kern="0" cap="none" spc="0" normalizeH="0" baseline="0" noProof="0">
                <a:ln>
                  <a:noFill/>
                </a:ln>
                <a:solidFill>
                  <a:prstClr val="black"/>
                </a:solidFill>
                <a:effectLst/>
                <a:uLnTx/>
                <a:uFillTx/>
                <a:latin typeface="Arial" panose="020B0604020202020204"/>
                <a:ea typeface="MS PGothic" charset="0"/>
                <a:cs typeface="+mn-cs"/>
              </a:rPr>
              <a:t>Terry Hearn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2" i="1" kern="0">
                <a:solidFill>
                  <a:srgbClr val="3C4652"/>
                </a:solidFill>
                <a:latin typeface="Arial" panose="020B0604020202020204"/>
                <a:ea typeface="MS PGothic" charset="0"/>
              </a:rPr>
              <a:t>Senior Vice President,</a:t>
            </a:r>
            <a:r>
              <a:rPr kumimoji="0" lang="en-US" sz="882" b="0" i="1" u="none" strike="noStrike" kern="0" cap="none" spc="0" normalizeH="0" baseline="0" noProof="0">
                <a:ln>
                  <a:noFill/>
                </a:ln>
                <a:solidFill>
                  <a:srgbClr val="3C4652"/>
                </a:solidFill>
                <a:effectLst/>
                <a:uLnTx/>
                <a:uFillTx/>
                <a:latin typeface="Arial" panose="020B0604020202020204"/>
                <a:ea typeface="MS PGothic"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2" i="1" kern="0">
                <a:solidFill>
                  <a:srgbClr val="3C4652"/>
                </a:solidFill>
                <a:latin typeface="Arial" panose="020B0604020202020204"/>
                <a:ea typeface="MS PGothic" charset="0"/>
              </a:rPr>
              <a:t>Human Resources</a:t>
            </a:r>
            <a:endParaRPr kumimoji="0" lang="en-US" sz="882" b="1" i="0" u="none" strike="noStrike" kern="0" cap="none" spc="0" normalizeH="0" baseline="0" noProof="0">
              <a:ln>
                <a:noFill/>
              </a:ln>
              <a:solidFill>
                <a:srgbClr val="4F9237"/>
              </a:solidFill>
              <a:effectLst/>
              <a:uLnTx/>
              <a:uFillTx/>
              <a:latin typeface="Arial" panose="020B0604020202020204"/>
              <a:ea typeface="MS PGothic" charset="0"/>
              <a:cs typeface="+mn-cs"/>
            </a:endParaRPr>
          </a:p>
        </p:txBody>
      </p:sp>
      <p:pic>
        <p:nvPicPr>
          <p:cNvPr id="2" name="Picture 1">
            <a:extLst>
              <a:ext uri="{FF2B5EF4-FFF2-40B4-BE49-F238E27FC236}">
                <a16:creationId xmlns:a16="http://schemas.microsoft.com/office/drawing/2014/main" id="{FCE6A89D-5296-8990-B64C-D18542FB4EE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82244" y="439636"/>
            <a:ext cx="1741330" cy="609102"/>
          </a:xfrm>
          <a:prstGeom prst="rect">
            <a:avLst/>
          </a:prstGeom>
        </p:spPr>
      </p:pic>
    </p:spTree>
    <p:extLst>
      <p:ext uri="{BB962C8B-B14F-4D97-AF65-F5344CB8AC3E}">
        <p14:creationId xmlns:p14="http://schemas.microsoft.com/office/powerpoint/2010/main" val="403399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88568"/>
            <a:ext cx="6083166" cy="20694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dirty="0"/>
              <a:t>NFP, an Aon company</a:t>
            </a:r>
          </a:p>
        </p:txBody>
      </p:sp>
      <p:sp>
        <p:nvSpPr>
          <p:cNvPr id="3" name="Content Placeholder 2"/>
          <p:cNvSpPr>
            <a:spLocks noGrp="1"/>
          </p:cNvSpPr>
          <p:nvPr>
            <p:ph idx="1"/>
          </p:nvPr>
        </p:nvSpPr>
        <p:spPr>
          <a:xfrm>
            <a:off x="6435875" y="903112"/>
            <a:ext cx="5689867" cy="2900814"/>
          </a:xfrm>
        </p:spPr>
        <p:txBody>
          <a:bodyPr vert="horz" lIns="91440" tIns="45720" rIns="91440" bIns="45720" rtlCol="0" anchor="t">
            <a:noAutofit/>
          </a:bodyPr>
          <a:lstStyle/>
          <a:p>
            <a:pPr marL="0" indent="0">
              <a:buNone/>
            </a:pPr>
            <a:r>
              <a:rPr lang="en-US" sz="2000" b="1" dirty="0">
                <a:solidFill>
                  <a:srgbClr val="007D91"/>
                </a:solidFill>
                <a:latin typeface="Arial" panose="020B0604020202020204"/>
                <a:cs typeface="+mn-cs"/>
              </a:rPr>
              <a:t>Aon is a complementary partner that supports our commitment to:</a:t>
            </a:r>
            <a:endParaRPr lang="en-US" sz="2000" b="1" dirty="0">
              <a:solidFill>
                <a:srgbClr val="007D91"/>
              </a:solidFill>
              <a:latin typeface="Arial" panose="020B0604020202020204"/>
              <a:cs typeface="Arial"/>
            </a:endParaRPr>
          </a:p>
          <a:p>
            <a:pPr>
              <a:lnSpc>
                <a:spcPct val="110000"/>
              </a:lnSpc>
              <a:spcBef>
                <a:spcPts val="800"/>
              </a:spcBef>
              <a:buClr>
                <a:schemeClr val="accent1"/>
              </a:buClr>
            </a:pPr>
            <a:r>
              <a:rPr lang="en-US" dirty="0"/>
              <a:t>Providing specialized expertise and insight that drive better outcomes for clients</a:t>
            </a:r>
          </a:p>
          <a:p>
            <a:pPr>
              <a:lnSpc>
                <a:spcPct val="110000"/>
              </a:lnSpc>
              <a:spcBef>
                <a:spcPts val="800"/>
              </a:spcBef>
              <a:buClr>
                <a:schemeClr val="accent1"/>
              </a:buClr>
            </a:pPr>
            <a:r>
              <a:rPr lang="en-US" dirty="0"/>
              <a:t>Advancing a people-first culture focused on well-being, belonging and impact</a:t>
            </a:r>
          </a:p>
          <a:p>
            <a:pPr>
              <a:lnSpc>
                <a:spcPct val="110000"/>
              </a:lnSpc>
              <a:spcBef>
                <a:spcPts val="800"/>
              </a:spcBef>
              <a:buClr>
                <a:schemeClr val="accent1"/>
              </a:buClr>
            </a:pPr>
            <a:r>
              <a:rPr lang="en-US" sz="1600" dirty="0">
                <a:latin typeface="Arial" panose="020B0604020202020204" pitchFamily="34" charset="0"/>
                <a:cs typeface="Arial" panose="020B0604020202020204" pitchFamily="34" charset="0"/>
              </a:rPr>
              <a:t>Driving grow</a:t>
            </a:r>
            <a:r>
              <a:rPr lang="en-US" dirty="0"/>
              <a:t>th organically and through strategic acquisitions</a:t>
            </a:r>
            <a:endParaRPr lang="en-US" sz="1600" dirty="0">
              <a:latin typeface="Arial" panose="020B0604020202020204" pitchFamily="34" charset="0"/>
              <a:cs typeface="Arial" panose="020B0604020202020204" pitchFamily="34" charset="0"/>
            </a:endParaRPr>
          </a:p>
          <a:p>
            <a:pPr>
              <a:lnSpc>
                <a:spcPct val="110000"/>
              </a:lnSpc>
              <a:spcBef>
                <a:spcPts val="800"/>
              </a:spcBef>
              <a:buClr>
                <a:schemeClr val="accent1"/>
              </a:buClr>
            </a:pPr>
            <a:r>
              <a:rPr lang="en-US" dirty="0"/>
              <a:t>Investing in communities consistent with our values</a:t>
            </a:r>
          </a:p>
          <a:p>
            <a:pPr>
              <a:lnSpc>
                <a:spcPct val="110000"/>
              </a:lnSpc>
              <a:spcBef>
                <a:spcPts val="800"/>
              </a:spcBef>
              <a:buClr>
                <a:schemeClr val="accent1"/>
              </a:buClr>
            </a:pPr>
            <a:r>
              <a:rPr lang="en-US" dirty="0"/>
              <a:t>Using our collective scale </a:t>
            </a:r>
            <a:r>
              <a:rPr lang="en-US"/>
              <a:t>to create </a:t>
            </a:r>
            <a:r>
              <a:rPr lang="en-US" dirty="0"/>
              <a:t>opportunities for employees and clients that align with their goals</a:t>
            </a:r>
          </a:p>
          <a:p>
            <a:pPr>
              <a:lnSpc>
                <a:spcPct val="110000"/>
              </a:lnSpc>
              <a:spcBef>
                <a:spcPts val="800"/>
              </a:spcBef>
              <a:buClr>
                <a:schemeClr val="accent1"/>
              </a:buClr>
            </a:pPr>
            <a:endParaRPr lang="en-US" sz="16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Content Placeholder 2">
            <a:extLst>
              <a:ext uri="{FF2B5EF4-FFF2-40B4-BE49-F238E27FC236}">
                <a16:creationId xmlns:a16="http://schemas.microsoft.com/office/drawing/2014/main" id="{1377728B-34A5-21EB-174F-BE245400BB47}"/>
              </a:ext>
            </a:extLst>
          </p:cNvPr>
          <p:cNvSpPr txBox="1">
            <a:spLocks/>
          </p:cNvSpPr>
          <p:nvPr/>
        </p:nvSpPr>
        <p:spPr>
          <a:xfrm>
            <a:off x="6572852" y="2025583"/>
            <a:ext cx="5273750" cy="39293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6712B"/>
              </a:buClr>
              <a:buSzPct val="100000"/>
              <a:buFont typeface="Symbol" panose="05050102010706020507" pitchFamily="18" charset="2"/>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312912" y="979368"/>
            <a:ext cx="5443215" cy="3657602"/>
          </a:xfrm>
          <a:prstGeom prst="rect">
            <a:avLst/>
          </a:prstGeom>
        </p:spPr>
        <p:txBody>
          <a:bodyPr wrap="square" lIns="91440" tIns="45720" rIns="91440" bIns="4572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D91"/>
                </a:solidFill>
                <a:effectLst/>
                <a:uLnTx/>
                <a:uFillTx/>
                <a:latin typeface="Arial" panose="020B0604020202020204"/>
                <a:ea typeface="+mn-ea"/>
                <a:cs typeface="+mn-cs"/>
              </a:rPr>
              <a:t>Aon completed its acquisition of NFP on April 25, 2024, making NFP an </a:t>
            </a:r>
            <a:r>
              <a:rPr kumimoji="0" lang="en-US" sz="2000" b="1" i="0" u="none" strike="noStrike" kern="1200" cap="none" spc="0" normalizeH="0" baseline="0" noProof="0" dirty="0">
                <a:ln>
                  <a:noFill/>
                </a:ln>
                <a:solidFill>
                  <a:srgbClr val="007D91"/>
                </a:solidFill>
                <a:effectLst/>
                <a:uLnTx/>
                <a:uFillTx/>
                <a:latin typeface="Arial" panose="020B0604020202020204"/>
                <a:ea typeface="+mn-ea"/>
                <a:cs typeface="+mn-cs"/>
              </a:rPr>
              <a:t>independent and connected</a:t>
            </a:r>
            <a:r>
              <a:rPr kumimoji="0" lang="en-US" sz="2000" b="0" i="0" u="none" strike="noStrike" kern="1200" cap="none" spc="0" normalizeH="0" baseline="0" noProof="0" dirty="0">
                <a:ln>
                  <a:noFill/>
                </a:ln>
                <a:solidFill>
                  <a:srgbClr val="007D91"/>
                </a:solidFill>
                <a:effectLst/>
                <a:uLnTx/>
                <a:uFillTx/>
                <a:latin typeface="Arial" panose="020B0604020202020204"/>
                <a:ea typeface="+mn-ea"/>
                <a:cs typeface="+mn-cs"/>
              </a:rPr>
              <a:t> platform within Aon.</a:t>
            </a:r>
          </a:p>
          <a:p>
            <a:pPr marL="228600" marR="0" lvl="0" indent="-228600" algn="l" defTabSz="914400" rtl="0" eaLnBrk="1" fontAlgn="auto" latinLnBrk="0" hangingPunct="1">
              <a:lnSpc>
                <a:spcPct val="100000"/>
              </a:lnSpc>
              <a:spcBef>
                <a:spcPts val="1000"/>
              </a:spcBef>
              <a:spcAft>
                <a:spcPts val="0"/>
              </a:spcAft>
              <a:buClr>
                <a:srgbClr val="007D91"/>
              </a:buClr>
              <a:buSzPct val="100000"/>
              <a:buFont typeface="Symbol" panose="05050102010706020507" pitchFamily="18" charset="2"/>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We operate independently under the NFP brand</a:t>
            </a:r>
          </a:p>
          <a:p>
            <a:pPr marL="228600" marR="0" lvl="0" indent="-228600" algn="l" defTabSz="914400" rtl="0" eaLnBrk="1" fontAlgn="auto" latinLnBrk="0" hangingPunct="1">
              <a:lnSpc>
                <a:spcPct val="100000"/>
              </a:lnSpc>
              <a:spcBef>
                <a:spcPts val="1000"/>
              </a:spcBef>
              <a:spcAft>
                <a:spcPts val="0"/>
              </a:spcAft>
              <a:buClr>
                <a:srgbClr val="007D91"/>
              </a:buClr>
              <a:buSzPct val="100000"/>
              <a:buFont typeface="Symbol" panose="05050102010706020507" pitchFamily="18" charset="2"/>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We have access to the breadth and depth of Aon’s diverse resources and </a:t>
            </a:r>
            <a:r>
              <a:rPr kumimoji="0" lang="en-US" sz="1600" b="0" i="0" u="none" strike="noStrike" kern="1200" cap="none" spc="0" normalizeH="0" baseline="0" noProof="0">
                <a:ln>
                  <a:noFill/>
                </a:ln>
                <a:solidFill>
                  <a:prstClr val="black"/>
                </a:solidFill>
                <a:effectLst/>
                <a:uLnTx/>
                <a:uFillTx/>
                <a:latin typeface="Arial" panose="020B0604020202020204"/>
                <a:ea typeface="+mn-ea"/>
                <a:cs typeface="Arial"/>
              </a:rPr>
              <a:t>global reach</a:t>
            </a:r>
          </a:p>
          <a:p>
            <a:pPr marL="228600" marR="0" lvl="0" indent="-228600" algn="l" defTabSz="914400" rtl="0" eaLnBrk="1" fontAlgn="auto" latinLnBrk="0" hangingPunct="1">
              <a:lnSpc>
                <a:spcPct val="100000"/>
              </a:lnSpc>
              <a:spcBef>
                <a:spcPts val="1000"/>
              </a:spcBef>
              <a:spcAft>
                <a:spcPts val="0"/>
              </a:spcAft>
              <a:buClr>
                <a:srgbClr val="007D91"/>
              </a:buClr>
              <a:buSzPct val="100000"/>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Arial"/>
              </a:rPr>
              <a:t>Client </a:t>
            </a:r>
            <a:r>
              <a:rPr kumimoji="0" lang="en-US" sz="1600" b="0" i="0" u="none" strike="noStrike" kern="1200" cap="none" spc="0" normalizeH="0" baseline="0" noProof="0" dirty="0">
                <a:ln>
                  <a:noFill/>
                </a:ln>
                <a:solidFill>
                  <a:prstClr val="black"/>
                </a:solidFill>
                <a:effectLst/>
                <a:uLnTx/>
                <a:uFillTx/>
                <a:latin typeface="Arial"/>
                <a:ea typeface="+mn-ea"/>
                <a:cs typeface="Arial"/>
              </a:rPr>
              <a:t>accounts/coverages and points of contact remain unchanged</a:t>
            </a:r>
          </a:p>
          <a:p>
            <a:pPr marL="228600" marR="0" lvl="0" indent="-228600" algn="l" defTabSz="914400" rtl="0" eaLnBrk="1" fontAlgn="auto" latinLnBrk="0" hangingPunct="1">
              <a:lnSpc>
                <a:spcPct val="100000"/>
              </a:lnSpc>
              <a:spcBef>
                <a:spcPts val="1000"/>
              </a:spcBef>
              <a:spcAft>
                <a:spcPts val="0"/>
              </a:spcAft>
              <a:buClr>
                <a:srgbClr val="007D91"/>
              </a:buClr>
              <a:buSzPct val="100000"/>
              <a:buFont typeface="Symbol" panose="05050102010706020507" pitchFamily="18" charset="2"/>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We have enhanced our ability to help clients address their most significant risk, workforce, wealth management and retirement challenges</a:t>
            </a:r>
          </a:p>
        </p:txBody>
      </p:sp>
      <p:sp>
        <p:nvSpPr>
          <p:cNvPr id="17" name="Content Placeholder 2">
            <a:extLst>
              <a:ext uri="{FF2B5EF4-FFF2-40B4-BE49-F238E27FC236}">
                <a16:creationId xmlns:a16="http://schemas.microsoft.com/office/drawing/2014/main" id="{796DE137-E6EF-AA03-F1E0-EB5B42600628}"/>
              </a:ext>
            </a:extLst>
          </p:cNvPr>
          <p:cNvSpPr txBox="1">
            <a:spLocks/>
          </p:cNvSpPr>
          <p:nvPr/>
        </p:nvSpPr>
        <p:spPr>
          <a:xfrm>
            <a:off x="1688186" y="4897722"/>
            <a:ext cx="4319326" cy="17863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00000"/>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500"/>
              </a:spcBef>
              <a:spcAft>
                <a:spcPts val="0"/>
              </a:spcAft>
              <a:buClr>
                <a:srgbClr val="46712B"/>
              </a:buClr>
              <a:buSzPct val="100000"/>
              <a:buFont typeface="Symbol" panose="05050102010706020507" pitchFamily="18" charset="2"/>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“Together, NFP and Aon will help clients address increasing volatility across risk and people issues. With high-performing teams and leading content and capability, we are creating more value for our clients while also enhancing long-term shareholder value creation for investors.”</a:t>
            </a:r>
          </a:p>
          <a:p>
            <a:pPr marL="0" marR="0" lvl="1" indent="0" algn="l" defTabSz="914400" rtl="0" eaLnBrk="1" fontAlgn="auto" latinLnBrk="0" hangingPunct="1">
              <a:lnSpc>
                <a:spcPct val="100000"/>
              </a:lnSpc>
              <a:spcBef>
                <a:spcPts val="0"/>
              </a:spcBef>
              <a:spcAft>
                <a:spcPts val="0"/>
              </a:spcAft>
              <a:buClr>
                <a:srgbClr val="46712B"/>
              </a:buClr>
              <a:buSzPct val="100000"/>
              <a:buFont typeface="Symbol" panose="05050102010706020507" pitchFamily="18" charset="2"/>
              <a:buNone/>
              <a:tabLst/>
              <a:defRPr/>
            </a:pPr>
            <a:endParaRPr kumimoji="0" lang="en-US" sz="1400" b="1" i="0" u="none" strike="noStrike" kern="1200" cap="none" spc="0" normalizeH="0" baseline="0" noProof="0" dirty="0">
              <a:ln>
                <a:noFill/>
              </a:ln>
              <a:solidFill>
                <a:prstClr val="white"/>
              </a:solidFill>
              <a:effectLst/>
              <a:uLnTx/>
              <a:uFillTx/>
              <a:latin typeface="Arial"/>
              <a:ea typeface="+mn-ea"/>
              <a:cs typeface="Arial"/>
            </a:endParaRPr>
          </a:p>
          <a:p>
            <a:pPr marL="0" marR="0" lvl="1" indent="0" algn="l" defTabSz="914400" rtl="0" eaLnBrk="1" fontAlgn="auto" latinLnBrk="0" hangingPunct="1">
              <a:lnSpc>
                <a:spcPct val="100000"/>
              </a:lnSpc>
              <a:spcBef>
                <a:spcPts val="500"/>
              </a:spcBef>
              <a:spcAft>
                <a:spcPts val="0"/>
              </a:spcAft>
              <a:buClr>
                <a:srgbClr val="46712B"/>
              </a:buClr>
              <a:buSzPct val="100000"/>
              <a:buFont typeface="Symbol" panose="05050102010706020507" pitchFamily="18" charset="2"/>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rPr>
              <a:t>Greg Case, CEO, Aon</a:t>
            </a:r>
            <a:endParaRPr kumimoji="0" lang="en-US" sz="1400" b="0" i="0" u="none" strike="noStrike" kern="1200" cap="none" spc="0" normalizeH="0" baseline="0" noProof="0" dirty="0">
              <a:ln>
                <a:noFill/>
              </a:ln>
              <a:solidFill>
                <a:prstClr val="white"/>
              </a:solidFill>
              <a:effectLst/>
              <a:uLnTx/>
              <a:uFillTx/>
              <a:latin typeface="Arial"/>
              <a:ea typeface="+mn-ea"/>
              <a:cs typeface="Arial"/>
            </a:endParaRPr>
          </a:p>
        </p:txBody>
      </p:sp>
      <p:pic>
        <p:nvPicPr>
          <p:cNvPr id="9" name="Picture 8">
            <a:extLst>
              <a:ext uri="{FF2B5EF4-FFF2-40B4-BE49-F238E27FC236}">
                <a16:creationId xmlns:a16="http://schemas.microsoft.com/office/drawing/2014/main" id="{006ADE5F-5FB0-786A-1A92-F2F0987CA604}"/>
              </a:ext>
            </a:extLst>
          </p:cNvPr>
          <p:cNvPicPr>
            <a:picLocks noChangeAspect="1"/>
          </p:cNvPicPr>
          <p:nvPr/>
        </p:nvPicPr>
        <p:blipFill rotWithShape="1">
          <a:blip r:embed="rId2"/>
          <a:srcRect l="6198" t="4859" r="12254" b="4859"/>
          <a:stretch/>
        </p:blipFill>
        <p:spPr>
          <a:xfrm>
            <a:off x="178228" y="4995864"/>
            <a:ext cx="1452051" cy="1654839"/>
          </a:xfrm>
          <a:prstGeom prst="rect">
            <a:avLst/>
          </a:prstGeom>
        </p:spPr>
      </p:pic>
    </p:spTree>
    <p:extLst>
      <p:ext uri="{BB962C8B-B14F-4D97-AF65-F5344CB8AC3E}">
        <p14:creationId xmlns:p14="http://schemas.microsoft.com/office/powerpoint/2010/main" val="2978457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37537B-710A-9652-2A30-714FBC4B1BB3}"/>
              </a:ext>
            </a:extLst>
          </p:cNvPr>
          <p:cNvPicPr>
            <a:picLocks noChangeAspect="1"/>
          </p:cNvPicPr>
          <p:nvPr/>
        </p:nvPicPr>
        <p:blipFill>
          <a:blip r:embed="rId2"/>
          <a:srcRect/>
          <a:stretch/>
        </p:blipFill>
        <p:spPr>
          <a:xfrm>
            <a:off x="1" y="896"/>
            <a:ext cx="12192000" cy="6858000"/>
          </a:xfrm>
          <a:prstGeom prst="rect">
            <a:avLst/>
          </a:prstGeom>
        </p:spPr>
      </p:pic>
    </p:spTree>
    <p:extLst>
      <p:ext uri="{BB962C8B-B14F-4D97-AF65-F5344CB8AC3E}">
        <p14:creationId xmlns:p14="http://schemas.microsoft.com/office/powerpoint/2010/main" val="2372849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9E513-EE53-961E-2CE5-35F62F0672C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57D8B-C6BA-69CE-EA1F-EA93A7A9EAD9}"/>
              </a:ext>
            </a:extLst>
          </p:cNvPr>
          <p:cNvSpPr>
            <a:spLocks noGrp="1"/>
          </p:cNvSpPr>
          <p:nvPr>
            <p:ph idx="1"/>
          </p:nvPr>
        </p:nvSpPr>
        <p:spPr>
          <a:xfrm>
            <a:off x="274320" y="2524531"/>
            <a:ext cx="5486317" cy="1632380"/>
          </a:xfrm>
        </p:spPr>
        <p:txBody>
          <a:bodyPr vert="horz" lIns="91440" tIns="45720" rIns="91440" bIns="45720" rtlCol="0" anchor="t">
            <a:normAutofit lnSpcReduction="10000"/>
          </a:bodyPr>
          <a:lstStyle/>
          <a:p>
            <a:pPr marL="0" indent="0">
              <a:buNone/>
            </a:pPr>
            <a:r>
              <a:rPr lang="en-US" sz="2400" b="1">
                <a:latin typeface="Arial"/>
                <a:cs typeface="Arial"/>
              </a:rPr>
              <a:t>A Window Into Our Company</a:t>
            </a:r>
            <a:endParaRPr lang="en-US" sz="2400" b="1"/>
          </a:p>
          <a:p>
            <a:pPr marL="0" indent="0">
              <a:lnSpc>
                <a:spcPct val="100000"/>
              </a:lnSpc>
              <a:buNone/>
            </a:pPr>
            <a:r>
              <a:rPr lang="en-US" sz="1800">
                <a:latin typeface="Arial"/>
                <a:cs typeface="Arial"/>
              </a:rPr>
              <a:t>NFP.ca is the best place to start finding solutions for your own and your business’s most significant risk, workforce, wealth management and retirement challenges.</a:t>
            </a:r>
          </a:p>
        </p:txBody>
      </p:sp>
      <p:sp>
        <p:nvSpPr>
          <p:cNvPr id="7" name="TextBox 6">
            <a:extLst>
              <a:ext uri="{FF2B5EF4-FFF2-40B4-BE49-F238E27FC236}">
                <a16:creationId xmlns:a16="http://schemas.microsoft.com/office/drawing/2014/main" id="{09D85EAC-43E3-9E36-CC4B-6CC047FF5FED}"/>
              </a:ext>
            </a:extLst>
          </p:cNvPr>
          <p:cNvSpPr txBox="1"/>
          <p:nvPr/>
        </p:nvSpPr>
        <p:spPr>
          <a:xfrm>
            <a:off x="6368000" y="3809294"/>
            <a:ext cx="5486317" cy="2062103"/>
          </a:xfrm>
          <a:prstGeom prst="rect">
            <a:avLst/>
          </a:prstGeom>
          <a:noFill/>
        </p:spPr>
        <p:txBody>
          <a:bodyPr wrap="square" lIns="91440" tIns="45720" rIns="91440" bIns="45720" anchor="t">
            <a:spAutoFit/>
          </a:bodyPr>
          <a:lstStyle/>
          <a:p>
            <a:pPr marL="0" indent="0">
              <a:lnSpc>
                <a:spcPct val="100000"/>
              </a:lnSpc>
              <a:buNone/>
            </a:pPr>
            <a:r>
              <a:rPr lang="en-US" sz="1600">
                <a:latin typeface="Arial"/>
                <a:cs typeface="Arial"/>
              </a:rPr>
              <a:t>Learn how we can help you plan for today and tomorrow. Explore the breadth and depth of our business, including the industries we serve. Our site also showcases our values and culture and provides an office locator so you can connect with an NFP expert.</a:t>
            </a:r>
          </a:p>
          <a:p>
            <a:pPr marL="0" indent="0">
              <a:lnSpc>
                <a:spcPct val="100000"/>
              </a:lnSpc>
              <a:buNone/>
            </a:pPr>
            <a:endParaRPr lang="en-US" sz="1600"/>
          </a:p>
          <a:p>
            <a:pPr marL="0" indent="0">
              <a:buNone/>
            </a:pPr>
            <a:r>
              <a:rPr lang="en-US" sz="1600">
                <a:latin typeface="Arial"/>
                <a:cs typeface="Arial"/>
              </a:rPr>
              <a:t>We're constantly at work improving NFP.ca so you can quickly and easily find answers and insights.</a:t>
            </a:r>
            <a:endParaRPr lang="en-US" sz="1600"/>
          </a:p>
        </p:txBody>
      </p:sp>
      <p:pic>
        <p:nvPicPr>
          <p:cNvPr id="6" name="Picture 5" descr="A screenshot of a website&#10;&#10;Description automatically generated">
            <a:extLst>
              <a:ext uri="{FF2B5EF4-FFF2-40B4-BE49-F238E27FC236}">
                <a16:creationId xmlns:a16="http://schemas.microsoft.com/office/drawing/2014/main" id="{1DDFCF5F-31D8-9079-E7B7-C9DD43FE3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821" y="318838"/>
            <a:ext cx="6142592" cy="2891821"/>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07E6D407-F270-8543-C51D-1F6C581D38C9}"/>
              </a:ext>
            </a:extLst>
          </p:cNvPr>
          <p:cNvSpPr txBox="1">
            <a:spLocks/>
          </p:cNvSpPr>
          <p:nvPr/>
        </p:nvSpPr>
        <p:spPr>
          <a:xfrm>
            <a:off x="288771" y="445168"/>
            <a:ext cx="5486317" cy="1174653"/>
          </a:xfrm>
          <a:prstGeom prst="rect">
            <a:avLst/>
          </a:prstGeom>
        </p:spPr>
        <p:txBody>
          <a:bodyPr anchor="ctr">
            <a:noAutofit/>
          </a:bodyPr>
          <a:lstStyle>
            <a:lvl1pPr algn="l" defTabSz="914400" rtl="0" eaLnBrk="1" latinLnBrk="0" hangingPunct="1">
              <a:lnSpc>
                <a:spcPct val="90000"/>
              </a:lnSpc>
              <a:spcBef>
                <a:spcPct val="0"/>
              </a:spcBef>
              <a:buNone/>
              <a:defRPr sz="2400" kern="1200">
                <a:solidFill>
                  <a:srgbClr val="595959"/>
                </a:solidFill>
                <a:latin typeface="Arial Black" panose="020B0A04020102020204" pitchFamily="34" charset="0"/>
                <a:ea typeface="+mj-ea"/>
                <a:cs typeface="+mj-cs"/>
              </a:defRPr>
            </a:lvl1pPr>
          </a:lstStyle>
          <a:p>
            <a:r>
              <a:rPr lang="en-US" sz="3200">
                <a:latin typeface="Arial Black"/>
              </a:rPr>
              <a:t>Communications</a:t>
            </a:r>
            <a:br>
              <a:rPr lang="en-US">
                <a:latin typeface="Arial Black"/>
              </a:rPr>
            </a:br>
            <a:r>
              <a:rPr lang="en-US" sz="2000">
                <a:latin typeface="Arial Black"/>
              </a:rPr>
              <a:t>NFP.ca</a:t>
            </a:r>
            <a:br>
              <a:rPr lang="en-US"/>
            </a:br>
            <a:endParaRPr lang="en-US" sz="2200"/>
          </a:p>
        </p:txBody>
      </p:sp>
    </p:spTree>
    <p:extLst>
      <p:ext uri="{BB962C8B-B14F-4D97-AF65-F5344CB8AC3E}">
        <p14:creationId xmlns:p14="http://schemas.microsoft.com/office/powerpoint/2010/main" val="2905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89CE-B876-4552-8EDC-D64A6D5BAB7C}"/>
              </a:ext>
            </a:extLst>
          </p:cNvPr>
          <p:cNvSpPr>
            <a:spLocks noGrp="1"/>
          </p:cNvSpPr>
          <p:nvPr>
            <p:ph type="title"/>
          </p:nvPr>
        </p:nvSpPr>
        <p:spPr/>
        <p:txBody>
          <a:bodyPr/>
          <a:lstStyle/>
          <a:p>
            <a:r>
              <a:rPr lang="en-US"/>
              <a:t>Focus and Expertise</a:t>
            </a:r>
          </a:p>
        </p:txBody>
      </p:sp>
      <p:sp>
        <p:nvSpPr>
          <p:cNvPr id="5" name="TextBox 4"/>
          <p:cNvSpPr txBox="1"/>
          <p:nvPr/>
        </p:nvSpPr>
        <p:spPr>
          <a:xfrm>
            <a:off x="6051699" y="2056293"/>
            <a:ext cx="3070151" cy="369332"/>
          </a:xfrm>
          <a:prstGeom prst="rect">
            <a:avLst/>
          </a:prstGeom>
          <a:solidFill>
            <a:schemeClr val="accent1"/>
          </a:solidFill>
        </p:spPr>
        <p:txBody>
          <a:bodyPr wrap="square" lIns="91440" tIns="45720" rIns="91440" bIns="45720" rtlCol="0" anchor="t">
            <a:spAutoFit/>
          </a:bodyPr>
          <a:lstStyle/>
          <a:p>
            <a:pPr algn="ctr"/>
            <a:r>
              <a:rPr lang="en-US" b="1">
                <a:solidFill>
                  <a:schemeClr val="bg1"/>
                </a:solidFill>
              </a:rPr>
              <a:t>Benefits &amp; Retirement</a:t>
            </a:r>
            <a:endParaRPr lang="en-US">
              <a:solidFill>
                <a:schemeClr val="bg1"/>
              </a:solidFill>
            </a:endParaRPr>
          </a:p>
        </p:txBody>
      </p:sp>
      <p:sp>
        <p:nvSpPr>
          <p:cNvPr id="6" name="TextBox 5"/>
          <p:cNvSpPr txBox="1"/>
          <p:nvPr/>
        </p:nvSpPr>
        <p:spPr>
          <a:xfrm>
            <a:off x="6197086" y="2545112"/>
            <a:ext cx="3186591" cy="1800493"/>
          </a:xfrm>
          <a:prstGeom prst="rect">
            <a:avLst/>
          </a:prstGeom>
          <a:noFill/>
        </p:spPr>
        <p:txBody>
          <a:bodyPr wrap="square" lIns="91440" tIns="45720" rIns="91440" bIns="45720" rtlCol="0" anchor="t">
            <a:spAutoFit/>
          </a:bodyPr>
          <a:lstStyle/>
          <a:p>
            <a:pPr marL="285750" indent="-285750" fontAlgn="base">
              <a:spcAft>
                <a:spcPts val="600"/>
              </a:spcAft>
              <a:buClr>
                <a:schemeClr val="accent1"/>
              </a:buClr>
              <a:buFont typeface="Symbol" panose="05050102010706020507" pitchFamily="18" charset="2"/>
              <a:buChar char="·"/>
              <a:defRPr/>
            </a:pPr>
            <a:r>
              <a:rPr lang="en-US" sz="1400">
                <a:solidFill>
                  <a:prstClr val="black"/>
                </a:solidFill>
                <a:latin typeface="Arial" panose="020B0604020202020204"/>
              </a:rPr>
              <a:t>Employee Benefits</a:t>
            </a:r>
          </a:p>
          <a:p>
            <a:pPr marL="285750" indent="-285750" fontAlgn="base">
              <a:spcAft>
                <a:spcPts val="600"/>
              </a:spcAft>
              <a:buClr>
                <a:schemeClr val="accent1"/>
              </a:buClr>
              <a:buFont typeface="Symbol" panose="05050102010706020507" pitchFamily="18" charset="2"/>
              <a:buChar char="·"/>
              <a:defRPr/>
            </a:pPr>
            <a:r>
              <a:rPr lang="en-US" sz="1400">
                <a:solidFill>
                  <a:prstClr val="black"/>
                </a:solidFill>
                <a:latin typeface="Arial" panose="020B0604020202020204"/>
              </a:rPr>
              <a:t>Executive Benefit Plans</a:t>
            </a:r>
          </a:p>
          <a:p>
            <a:pPr marL="285750" indent="-285750" fontAlgn="base">
              <a:spcAft>
                <a:spcPts val="600"/>
              </a:spcAft>
              <a:buClr>
                <a:schemeClr val="accent1"/>
              </a:buClr>
              <a:buFont typeface="Symbol" panose="05050102010706020507" pitchFamily="18" charset="2"/>
              <a:buChar char="·"/>
              <a:defRPr/>
            </a:pPr>
            <a:r>
              <a:rPr lang="en-US" sz="1400">
                <a:solidFill>
                  <a:prstClr val="black"/>
                </a:solidFill>
                <a:latin typeface="Arial" panose="020B0604020202020204"/>
              </a:rPr>
              <a:t>HR Solutions</a:t>
            </a:r>
          </a:p>
          <a:p>
            <a:pPr marL="285750" indent="-285750" fontAlgn="base">
              <a:spcAft>
                <a:spcPts val="600"/>
              </a:spcAft>
              <a:buClr>
                <a:schemeClr val="accent1"/>
              </a:buClr>
              <a:buFont typeface="Symbol" panose="05050102010706020507" pitchFamily="18" charset="2"/>
              <a:buChar char="·"/>
              <a:defRPr/>
            </a:pPr>
            <a:r>
              <a:rPr lang="en-US" sz="1400">
                <a:latin typeface="Arial" panose="020B0604020202020204"/>
              </a:rPr>
              <a:t>Retirement Plan Advisory</a:t>
            </a:r>
          </a:p>
          <a:p>
            <a:pPr marL="285750" indent="-285750" fontAlgn="base">
              <a:spcAft>
                <a:spcPts val="600"/>
              </a:spcAft>
              <a:buClr>
                <a:schemeClr val="accent1"/>
              </a:buClr>
              <a:buFont typeface="Symbol" panose="05050102010706020507" pitchFamily="18" charset="2"/>
              <a:buChar char="·"/>
              <a:defRPr/>
            </a:pPr>
            <a:r>
              <a:rPr lang="en-US" sz="1400">
                <a:latin typeface="Arial" panose="020B0604020202020204"/>
              </a:rPr>
              <a:t>Business Management Solutions</a:t>
            </a:r>
          </a:p>
          <a:p>
            <a:pPr fontAlgn="base">
              <a:spcAft>
                <a:spcPts val="600"/>
              </a:spcAft>
              <a:buClr>
                <a:schemeClr val="accent1"/>
              </a:buClr>
              <a:defRPr/>
            </a:pPr>
            <a:endParaRPr lang="en-US" sz="1600">
              <a:solidFill>
                <a:prstClr val="black"/>
              </a:solidFill>
              <a:latin typeface="Arial" panose="020B0604020202020204"/>
              <a:cs typeface="Arial" panose="020B0604020202020204"/>
            </a:endParaRPr>
          </a:p>
        </p:txBody>
      </p:sp>
      <p:sp>
        <p:nvSpPr>
          <p:cNvPr id="8" name="TextBox 7"/>
          <p:cNvSpPr txBox="1"/>
          <p:nvPr/>
        </p:nvSpPr>
        <p:spPr>
          <a:xfrm>
            <a:off x="3196045" y="2508862"/>
            <a:ext cx="3186591" cy="1400383"/>
          </a:xfrm>
          <a:prstGeom prst="rect">
            <a:avLst/>
          </a:prstGeom>
          <a:noFill/>
        </p:spPr>
        <p:txBody>
          <a:bodyPr wrap="square" lIns="91440" tIns="45720" rIns="91440" bIns="45720" rtlCol="0" anchor="t">
            <a:spAutoFit/>
          </a:bodyPr>
          <a:lstStyle/>
          <a:p>
            <a:pPr marL="285750" indent="-285750" fontAlgn="base">
              <a:spcAft>
                <a:spcPts val="600"/>
              </a:spcAft>
              <a:buClr>
                <a:srgbClr val="46712B"/>
              </a:buClr>
              <a:buFont typeface="Symbol" panose="05050102010706020507" pitchFamily="18" charset="2"/>
              <a:buChar char="·"/>
            </a:pPr>
            <a:r>
              <a:rPr lang="en-US" sz="1400"/>
              <a:t>Coverage Expertise</a:t>
            </a:r>
          </a:p>
          <a:p>
            <a:pPr marL="285750" indent="-285750" fontAlgn="base">
              <a:spcAft>
                <a:spcPts val="600"/>
              </a:spcAft>
              <a:buClr>
                <a:srgbClr val="46712B"/>
              </a:buClr>
              <a:buFont typeface="Symbol" panose="05050102010706020507" pitchFamily="18" charset="2"/>
              <a:buChar char="·"/>
            </a:pPr>
            <a:r>
              <a:rPr lang="en-US" sz="1400"/>
              <a:t>Custom Insurance Programs</a:t>
            </a:r>
            <a:endParaRPr lang="en-US" sz="1400">
              <a:cs typeface="Arial"/>
            </a:endParaRPr>
          </a:p>
          <a:p>
            <a:pPr marL="285750" indent="-285750" fontAlgn="base">
              <a:spcAft>
                <a:spcPts val="600"/>
              </a:spcAft>
              <a:buClr>
                <a:srgbClr val="46712B"/>
              </a:buClr>
              <a:buFont typeface="Symbol" panose="05050102010706020507" pitchFamily="18" charset="2"/>
              <a:buChar char="·"/>
            </a:pPr>
            <a:r>
              <a:rPr lang="en-US" sz="1400"/>
              <a:t>Industry Expertise</a:t>
            </a:r>
            <a:endParaRPr lang="en-US" sz="1400">
              <a:cs typeface="Arial"/>
            </a:endParaRPr>
          </a:p>
          <a:p>
            <a:pPr marL="285750" indent="-285750" fontAlgn="base">
              <a:spcAft>
                <a:spcPts val="600"/>
              </a:spcAft>
              <a:buClr>
                <a:srgbClr val="46712B"/>
              </a:buClr>
              <a:buFont typeface="Symbol" panose="05050102010706020507" pitchFamily="18" charset="2"/>
              <a:buChar char="·"/>
            </a:pPr>
            <a:r>
              <a:rPr lang="en-US" sz="1400"/>
              <a:t>Management &amp; Professional Liability Services</a:t>
            </a:r>
            <a:endParaRPr lang="en-US" sz="1400">
              <a:cs typeface="Arial"/>
            </a:endParaRPr>
          </a:p>
        </p:txBody>
      </p:sp>
      <p:sp>
        <p:nvSpPr>
          <p:cNvPr id="9" name="TextBox 8"/>
          <p:cNvSpPr txBox="1"/>
          <p:nvPr/>
        </p:nvSpPr>
        <p:spPr>
          <a:xfrm>
            <a:off x="9121850" y="2056293"/>
            <a:ext cx="3070150" cy="369332"/>
          </a:xfrm>
          <a:prstGeom prst="rect">
            <a:avLst/>
          </a:prstGeom>
          <a:solidFill>
            <a:schemeClr val="accent3"/>
          </a:solidFill>
        </p:spPr>
        <p:txBody>
          <a:bodyPr wrap="square" lIns="91440" tIns="45720" rIns="91440" bIns="45720" rtlCol="0" anchor="t">
            <a:spAutoFit/>
          </a:bodyPr>
          <a:lstStyle/>
          <a:p>
            <a:pPr algn="ctr"/>
            <a:r>
              <a:rPr lang="en-US" b="1">
                <a:solidFill>
                  <a:schemeClr val="bg1"/>
                </a:solidFill>
              </a:rPr>
              <a:t>Life &amp; Wealth </a:t>
            </a:r>
            <a:endParaRPr lang="en-US"/>
          </a:p>
        </p:txBody>
      </p:sp>
      <p:sp>
        <p:nvSpPr>
          <p:cNvPr id="10" name="TextBox 9"/>
          <p:cNvSpPr txBox="1"/>
          <p:nvPr/>
        </p:nvSpPr>
        <p:spPr>
          <a:xfrm>
            <a:off x="9431524" y="2533082"/>
            <a:ext cx="3070150" cy="1400383"/>
          </a:xfrm>
          <a:prstGeom prst="rect">
            <a:avLst/>
          </a:prstGeom>
          <a:noFill/>
        </p:spPr>
        <p:txBody>
          <a:bodyPr wrap="square" lIns="91440" tIns="45720" rIns="91440" bIns="45720" rtlCol="0" anchor="t">
            <a:spAutoFit/>
          </a:bodyPr>
          <a:lstStyle/>
          <a:p>
            <a:pPr marL="285750" lvl="0" indent="-285750" fontAlgn="base">
              <a:spcAft>
                <a:spcPts val="600"/>
              </a:spcAft>
              <a:buClr>
                <a:schemeClr val="accent3"/>
              </a:buClr>
              <a:buFont typeface="Symbol" panose="05050102010706020507" pitchFamily="18" charset="2"/>
              <a:buChar char="·"/>
              <a:defRPr/>
            </a:pPr>
            <a:r>
              <a:rPr lang="en-US" sz="1400">
                <a:latin typeface="Arial" panose="020B0604020202020204"/>
              </a:rPr>
              <a:t>Wealth Management</a:t>
            </a:r>
          </a:p>
          <a:p>
            <a:pPr marL="285750" lvl="0" indent="-285750" fontAlgn="base">
              <a:spcAft>
                <a:spcPts val="600"/>
              </a:spcAft>
              <a:buClr>
                <a:schemeClr val="accent3"/>
              </a:buClr>
              <a:buFont typeface="Symbol" panose="05050102010706020507" pitchFamily="18" charset="2"/>
              <a:buChar char="·"/>
              <a:defRPr/>
            </a:pPr>
            <a:r>
              <a:rPr lang="en-US" sz="1400">
                <a:latin typeface="Arial" panose="020B0604020202020204"/>
              </a:rPr>
              <a:t>Institutional Investment Committee</a:t>
            </a:r>
          </a:p>
          <a:p>
            <a:pPr marL="285750" indent="-285750" fontAlgn="base">
              <a:spcAft>
                <a:spcPts val="600"/>
              </a:spcAft>
              <a:buClr>
                <a:schemeClr val="accent3"/>
              </a:buClr>
              <a:buFont typeface="Symbol" panose="05050102010706020507" pitchFamily="18" charset="2"/>
              <a:buChar char="·"/>
              <a:defRPr/>
            </a:pPr>
            <a:r>
              <a:rPr lang="en-US" sz="1400">
                <a:solidFill>
                  <a:prstClr val="black"/>
                </a:solidFill>
                <a:latin typeface="Arial" panose="020B0604020202020204"/>
              </a:rPr>
              <a:t>Life Insurance</a:t>
            </a:r>
          </a:p>
          <a:p>
            <a:pPr lvl="0" algn="ctr" fontAlgn="base">
              <a:spcAft>
                <a:spcPts val="600"/>
              </a:spcAft>
              <a:buClr>
                <a:schemeClr val="accent3"/>
              </a:buClr>
              <a:defRPr/>
            </a:pPr>
            <a:endParaRPr lang="en-US" sz="1400">
              <a:latin typeface="Arial" panose="020B0604020202020204"/>
            </a:endParaRPr>
          </a:p>
        </p:txBody>
      </p:sp>
      <p:sp>
        <p:nvSpPr>
          <p:cNvPr id="11" name="TextBox 10"/>
          <p:cNvSpPr txBox="1"/>
          <p:nvPr/>
        </p:nvSpPr>
        <p:spPr>
          <a:xfrm>
            <a:off x="607163" y="5653665"/>
            <a:ext cx="11313044" cy="584775"/>
          </a:xfrm>
          <a:prstGeom prst="rect">
            <a:avLst/>
          </a:prstGeom>
          <a:solidFill>
            <a:schemeClr val="bg1">
              <a:lumMod val="65000"/>
            </a:schemeClr>
          </a:solidFill>
        </p:spPr>
        <p:txBody>
          <a:bodyPr wrap="square" rtlCol="0">
            <a:spAutoFit/>
          </a:bodyPr>
          <a:lstStyle/>
          <a:p>
            <a:pPr algn="ctr" fontAlgn="base">
              <a:tabLst>
                <a:tab pos="2690813" algn="l"/>
              </a:tabLst>
            </a:pPr>
            <a:r>
              <a:rPr lang="en-US" sz="1600" b="1">
                <a:solidFill>
                  <a:schemeClr val="bg1"/>
                </a:solidFill>
              </a:rPr>
              <a:t>Additional areas of focus – Innovation as well as Diversity, Equity, Inclusion and Belonging – are integrated throughout our business.</a:t>
            </a:r>
            <a:r>
              <a:rPr lang="en-US" sz="1600" b="1"/>
              <a:t> </a:t>
            </a:r>
          </a:p>
        </p:txBody>
      </p:sp>
      <p:sp>
        <p:nvSpPr>
          <p:cNvPr id="4" name="TextBox 3">
            <a:extLst>
              <a:ext uri="{FF2B5EF4-FFF2-40B4-BE49-F238E27FC236}">
                <a16:creationId xmlns:a16="http://schemas.microsoft.com/office/drawing/2014/main" id="{3AC566E0-F67F-6DE9-11C5-FEF70EF8FA68}"/>
              </a:ext>
            </a:extLst>
          </p:cNvPr>
          <p:cNvSpPr txBox="1"/>
          <p:nvPr/>
        </p:nvSpPr>
        <p:spPr>
          <a:xfrm>
            <a:off x="2981548" y="2056293"/>
            <a:ext cx="3070151" cy="369332"/>
          </a:xfrm>
          <a:prstGeom prst="rect">
            <a:avLst/>
          </a:prstGeom>
          <a:solidFill>
            <a:srgbClr val="46712B"/>
          </a:solidFill>
        </p:spPr>
        <p:txBody>
          <a:bodyPr wrap="square" lIns="91440" tIns="45720" rIns="91440" bIns="45720" rtlCol="0" anchor="t">
            <a:spAutoFit/>
          </a:bodyPr>
          <a:lstStyle/>
          <a:p>
            <a:pPr algn="ctr"/>
            <a:r>
              <a:rPr lang="en-US" b="1">
                <a:solidFill>
                  <a:schemeClr val="bg1"/>
                </a:solidFill>
              </a:rPr>
              <a:t>Business Insurance</a:t>
            </a:r>
            <a:endParaRPr lang="en-US">
              <a:solidFill>
                <a:schemeClr val="bg1"/>
              </a:solidFill>
            </a:endParaRPr>
          </a:p>
        </p:txBody>
      </p:sp>
      <p:sp>
        <p:nvSpPr>
          <p:cNvPr id="12" name="TextBox 11">
            <a:extLst>
              <a:ext uri="{FF2B5EF4-FFF2-40B4-BE49-F238E27FC236}">
                <a16:creationId xmlns:a16="http://schemas.microsoft.com/office/drawing/2014/main" id="{1761B26F-9AD6-7EC8-981D-1FCD33BE1124}"/>
              </a:ext>
            </a:extLst>
          </p:cNvPr>
          <p:cNvSpPr txBox="1"/>
          <p:nvPr/>
        </p:nvSpPr>
        <p:spPr>
          <a:xfrm>
            <a:off x="0" y="2056293"/>
            <a:ext cx="3070151" cy="369332"/>
          </a:xfrm>
          <a:prstGeom prst="rect">
            <a:avLst/>
          </a:prstGeom>
          <a:solidFill>
            <a:schemeClr val="accent2"/>
          </a:solidFill>
        </p:spPr>
        <p:txBody>
          <a:bodyPr wrap="square" lIns="91440" tIns="45720" rIns="91440" bIns="45720" rtlCol="0" anchor="t">
            <a:spAutoFit/>
          </a:bodyPr>
          <a:lstStyle/>
          <a:p>
            <a:pPr algn="ctr"/>
            <a:r>
              <a:rPr lang="en-US" b="1">
                <a:solidFill>
                  <a:schemeClr val="bg1"/>
                </a:solidFill>
              </a:rPr>
              <a:t>Personal Risk</a:t>
            </a:r>
            <a:endParaRPr lang="en-US">
              <a:solidFill>
                <a:schemeClr val="bg1"/>
              </a:solidFill>
            </a:endParaRPr>
          </a:p>
        </p:txBody>
      </p:sp>
      <p:sp>
        <p:nvSpPr>
          <p:cNvPr id="13" name="TextBox 12">
            <a:extLst>
              <a:ext uri="{FF2B5EF4-FFF2-40B4-BE49-F238E27FC236}">
                <a16:creationId xmlns:a16="http://schemas.microsoft.com/office/drawing/2014/main" id="{D82B866C-415A-0DD8-2F98-BBF9A3F42F7B}"/>
              </a:ext>
            </a:extLst>
          </p:cNvPr>
          <p:cNvSpPr txBox="1"/>
          <p:nvPr/>
        </p:nvSpPr>
        <p:spPr>
          <a:xfrm>
            <a:off x="252547" y="2524257"/>
            <a:ext cx="2643432" cy="2646878"/>
          </a:xfrm>
          <a:prstGeom prst="rect">
            <a:avLst/>
          </a:prstGeom>
          <a:noFill/>
        </p:spPr>
        <p:txBody>
          <a:bodyPr wrap="square" rtlCol="0">
            <a:spAutoFit/>
          </a:bodyPr>
          <a:lstStyle/>
          <a:p>
            <a:pPr marL="285750" indent="-285750" fontAlgn="base">
              <a:spcAft>
                <a:spcPts val="600"/>
              </a:spcAft>
              <a:buClr>
                <a:schemeClr val="accent2"/>
              </a:buClr>
              <a:buFont typeface="Symbol" panose="05050102010706020507" pitchFamily="18" charset="2"/>
              <a:buChar char="·"/>
            </a:pPr>
            <a:r>
              <a:rPr lang="en-US" sz="1400"/>
              <a:t>Car, Home, Motorcycle, RV</a:t>
            </a:r>
          </a:p>
          <a:p>
            <a:pPr marL="285750" indent="-285750" fontAlgn="base">
              <a:spcAft>
                <a:spcPts val="600"/>
              </a:spcAft>
              <a:buClr>
                <a:schemeClr val="accent2"/>
              </a:buClr>
              <a:buFont typeface="Symbol" panose="05050102010706020507" pitchFamily="18" charset="2"/>
              <a:buChar char="·"/>
            </a:pPr>
            <a:r>
              <a:rPr lang="en-US" sz="1400"/>
              <a:t>Farm &amp; Equine</a:t>
            </a:r>
          </a:p>
          <a:p>
            <a:pPr marL="285750" indent="-285750" fontAlgn="base">
              <a:spcAft>
                <a:spcPts val="600"/>
              </a:spcAft>
              <a:buClr>
                <a:schemeClr val="accent2"/>
              </a:buClr>
              <a:buFont typeface="Symbol" panose="05050102010706020507" pitchFamily="18" charset="2"/>
              <a:buChar char="·"/>
            </a:pPr>
            <a:r>
              <a:rPr lang="en-US" sz="1400"/>
              <a:t>Group Excess Liability</a:t>
            </a:r>
          </a:p>
          <a:p>
            <a:pPr marL="285750" indent="-285750" fontAlgn="base">
              <a:spcAft>
                <a:spcPts val="600"/>
              </a:spcAft>
              <a:buClr>
                <a:schemeClr val="accent2"/>
              </a:buClr>
              <a:buFont typeface="Symbol" panose="05050102010706020507" pitchFamily="18" charset="2"/>
              <a:buChar char="·"/>
            </a:pPr>
            <a:r>
              <a:rPr lang="en-US" sz="1400"/>
              <a:t>Group Home &amp; Auto</a:t>
            </a:r>
          </a:p>
          <a:p>
            <a:pPr marL="285750" indent="-285750" fontAlgn="base">
              <a:spcAft>
                <a:spcPts val="600"/>
              </a:spcAft>
              <a:buClr>
                <a:schemeClr val="accent2"/>
              </a:buClr>
              <a:buFont typeface="Symbol" panose="05050102010706020507" pitchFamily="18" charset="2"/>
              <a:buChar char="·"/>
            </a:pPr>
            <a:r>
              <a:rPr lang="en-US" sz="1400"/>
              <a:t>Individual Health Benefits</a:t>
            </a:r>
          </a:p>
          <a:p>
            <a:pPr marL="285750" indent="-285750" fontAlgn="base">
              <a:spcAft>
                <a:spcPts val="600"/>
              </a:spcAft>
              <a:buClr>
                <a:schemeClr val="accent2"/>
              </a:buClr>
              <a:buFont typeface="Symbol" panose="05050102010706020507" pitchFamily="18" charset="2"/>
              <a:buChar char="·"/>
            </a:pPr>
            <a:r>
              <a:rPr lang="en-US" sz="1400"/>
              <a:t>Mortgage Insurance</a:t>
            </a:r>
          </a:p>
          <a:p>
            <a:pPr marL="285750" indent="-285750" fontAlgn="base">
              <a:spcAft>
                <a:spcPts val="600"/>
              </a:spcAft>
              <a:buClr>
                <a:schemeClr val="accent2"/>
              </a:buClr>
              <a:buFont typeface="Symbol" panose="05050102010706020507" pitchFamily="18" charset="2"/>
              <a:buChar char="·"/>
            </a:pPr>
            <a:r>
              <a:rPr lang="en-US" sz="1400"/>
              <a:t>Pet Insurance</a:t>
            </a:r>
          </a:p>
          <a:p>
            <a:pPr marL="285750" indent="-285750" fontAlgn="base">
              <a:spcAft>
                <a:spcPts val="600"/>
              </a:spcAft>
              <a:buClr>
                <a:schemeClr val="accent2"/>
              </a:buClr>
              <a:buFont typeface="Symbol" panose="05050102010706020507" pitchFamily="18" charset="2"/>
              <a:buChar char="·"/>
            </a:pPr>
            <a:r>
              <a:rPr lang="en-US" sz="1400"/>
              <a:t>Private Client Group</a:t>
            </a:r>
          </a:p>
          <a:p>
            <a:pPr marL="285750" indent="-285750" fontAlgn="base">
              <a:spcAft>
                <a:spcPts val="600"/>
              </a:spcAft>
              <a:buClr>
                <a:schemeClr val="accent2"/>
              </a:buClr>
              <a:buFont typeface="Symbol" panose="05050102010706020507" pitchFamily="18" charset="2"/>
              <a:buChar char="·"/>
            </a:pPr>
            <a:r>
              <a:rPr lang="en-US" sz="1400"/>
              <a:t>Travel Health Insurance </a:t>
            </a:r>
          </a:p>
        </p:txBody>
      </p:sp>
    </p:spTree>
    <p:extLst>
      <p:ext uri="{BB962C8B-B14F-4D97-AF65-F5344CB8AC3E}">
        <p14:creationId xmlns:p14="http://schemas.microsoft.com/office/powerpoint/2010/main" val="2005901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B22B7-6DA6-47E3-9F11-52F2E69D436F}"/>
              </a:ext>
            </a:extLst>
          </p:cNvPr>
          <p:cNvSpPr>
            <a:spLocks noGrp="1"/>
          </p:cNvSpPr>
          <p:nvPr>
            <p:ph type="title"/>
          </p:nvPr>
        </p:nvSpPr>
        <p:spPr/>
        <p:txBody>
          <a:bodyPr/>
          <a:lstStyle/>
          <a:p>
            <a:r>
              <a:rPr lang="en-US"/>
              <a:t>Personal Risk</a:t>
            </a:r>
          </a:p>
        </p:txBody>
      </p:sp>
      <p:sp>
        <p:nvSpPr>
          <p:cNvPr id="4" name="Text Placeholder 5">
            <a:extLst>
              <a:ext uri="{FF2B5EF4-FFF2-40B4-BE49-F238E27FC236}">
                <a16:creationId xmlns:a16="http://schemas.microsoft.com/office/drawing/2014/main" id="{CF09F87A-1790-8EFE-0198-A3134E0053B7}"/>
              </a:ext>
            </a:extLst>
          </p:cNvPr>
          <p:cNvSpPr>
            <a:spLocks noGrp="1"/>
          </p:cNvSpPr>
          <p:nvPr>
            <p:ph type="body" idx="1"/>
          </p:nvPr>
        </p:nvSpPr>
        <p:spPr>
          <a:xfrm>
            <a:off x="838200" y="1540090"/>
            <a:ext cx="10515600" cy="1500187"/>
          </a:xfrm>
        </p:spPr>
        <p:txBody>
          <a:bodyPr/>
          <a:lstStyle/>
          <a:p>
            <a:r>
              <a:rPr lang="en-US"/>
              <a:t>Depth of EXPERTISE AND breadth of SOLUTIONS</a:t>
            </a:r>
          </a:p>
        </p:txBody>
      </p:sp>
    </p:spTree>
    <p:extLst>
      <p:ext uri="{BB962C8B-B14F-4D97-AF65-F5344CB8AC3E}">
        <p14:creationId xmlns:p14="http://schemas.microsoft.com/office/powerpoint/2010/main" val="12783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03B14F42-DEFE-64D8-E7FA-CC495CC4C305}"/>
              </a:ext>
            </a:extLst>
          </p:cNvPr>
          <p:cNvSpPr>
            <a:spLocks noGrp="1"/>
          </p:cNvSpPr>
          <p:nvPr>
            <p:ph type="title"/>
          </p:nvPr>
        </p:nvSpPr>
        <p:spPr/>
        <p:txBody>
          <a:bodyPr/>
          <a:lstStyle/>
          <a:p>
            <a:r>
              <a:rPr lang="en-US"/>
              <a:t>Personal Risk</a:t>
            </a:r>
          </a:p>
        </p:txBody>
      </p:sp>
      <p:sp>
        <p:nvSpPr>
          <p:cNvPr id="27" name="Title 1">
            <a:extLst>
              <a:ext uri="{FF2B5EF4-FFF2-40B4-BE49-F238E27FC236}">
                <a16:creationId xmlns:a16="http://schemas.microsoft.com/office/drawing/2014/main" id="{7F762426-1272-952C-DE52-0E8515F62A8E}"/>
              </a:ext>
            </a:extLst>
          </p:cNvPr>
          <p:cNvSpPr txBox="1">
            <a:spLocks/>
          </p:cNvSpPr>
          <p:nvPr/>
        </p:nvSpPr>
        <p:spPr>
          <a:xfrm>
            <a:off x="274319" y="91440"/>
            <a:ext cx="3200400" cy="1188720"/>
          </a:xfrm>
          <a:prstGeom prst="rect">
            <a:avLst/>
          </a:prstGeom>
        </p:spPr>
        <p:txBody>
          <a:bodyPr lIns="91440" anchor="ctr">
            <a:noAutofit/>
          </a:bodyPr>
          <a:lstStyle>
            <a:lvl1pPr algn="l" defTabSz="914400" rtl="0" eaLnBrk="1" latinLnBrk="0" hangingPunct="1">
              <a:lnSpc>
                <a:spcPct val="90000"/>
              </a:lnSpc>
              <a:spcBef>
                <a:spcPct val="0"/>
              </a:spcBef>
              <a:buNone/>
              <a:defRPr sz="2400" kern="1200">
                <a:solidFill>
                  <a:srgbClr val="595959"/>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srgbClr val="595959"/>
              </a:solidFill>
              <a:effectLst/>
              <a:uLnTx/>
              <a:uFillTx/>
              <a:latin typeface="Arial Black" panose="020B0A04020102020204" pitchFamily="34" charset="0"/>
              <a:ea typeface="+mj-ea"/>
              <a:cs typeface="+mj-cs"/>
            </a:endParaRPr>
          </a:p>
        </p:txBody>
      </p:sp>
      <p:sp>
        <p:nvSpPr>
          <p:cNvPr id="8" name="Freeform: Shape 7">
            <a:extLst>
              <a:ext uri="{FF2B5EF4-FFF2-40B4-BE49-F238E27FC236}">
                <a16:creationId xmlns:a16="http://schemas.microsoft.com/office/drawing/2014/main" id="{42E10D31-C892-9080-215F-C96E86388510}"/>
              </a:ext>
            </a:extLst>
          </p:cNvPr>
          <p:cNvSpPr/>
          <p:nvPr/>
        </p:nvSpPr>
        <p:spPr>
          <a:xfrm>
            <a:off x="6591229" y="1988152"/>
            <a:ext cx="2705402" cy="2705402"/>
          </a:xfrm>
          <a:custGeom>
            <a:avLst/>
            <a:gdLst>
              <a:gd name="connsiteX0" fmla="*/ 1352701 w 2705402"/>
              <a:gd name="connsiteY0" fmla="*/ 147984 h 2705402"/>
              <a:gd name="connsiteX1" fmla="*/ 2557418 w 2705402"/>
              <a:gd name="connsiteY1" fmla="*/ 1352701 h 2705402"/>
              <a:gd name="connsiteX2" fmla="*/ 1352701 w 2705402"/>
              <a:gd name="connsiteY2" fmla="*/ 2557418 h 2705402"/>
              <a:gd name="connsiteX3" fmla="*/ 147984 w 2705402"/>
              <a:gd name="connsiteY3" fmla="*/ 1352701 h 2705402"/>
              <a:gd name="connsiteX4" fmla="*/ 1352701 w 2705402"/>
              <a:gd name="connsiteY4" fmla="*/ 147984 h 2705402"/>
              <a:gd name="connsiteX5" fmla="*/ 1352701 w 2705402"/>
              <a:gd name="connsiteY5" fmla="*/ 147984 h 2705402"/>
              <a:gd name="connsiteX6" fmla="*/ 1352701 w 2705402"/>
              <a:gd name="connsiteY6" fmla="*/ 0 h 2705402"/>
              <a:gd name="connsiteX7" fmla="*/ 2705403 w 2705402"/>
              <a:gd name="connsiteY7" fmla="*/ 1352701 h 2705402"/>
              <a:gd name="connsiteX8" fmla="*/ 1352701 w 2705402"/>
              <a:gd name="connsiteY8" fmla="*/ 2705403 h 2705402"/>
              <a:gd name="connsiteX9" fmla="*/ 0 w 2705402"/>
              <a:gd name="connsiteY9" fmla="*/ 1352701 h 2705402"/>
              <a:gd name="connsiteX10" fmla="*/ 1352701 w 2705402"/>
              <a:gd name="connsiteY10" fmla="*/ 0 h 2705402"/>
              <a:gd name="connsiteX11" fmla="*/ 1352701 w 2705402"/>
              <a:gd name="connsiteY11" fmla="*/ 0 h 270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5402" h="2705402">
                <a:moveTo>
                  <a:pt x="1352701" y="147984"/>
                </a:moveTo>
                <a:cubicBezTo>
                  <a:pt x="2017930" y="147984"/>
                  <a:pt x="2557418" y="687473"/>
                  <a:pt x="2557418" y="1352701"/>
                </a:cubicBezTo>
                <a:cubicBezTo>
                  <a:pt x="2557418" y="2017930"/>
                  <a:pt x="2017930" y="2557418"/>
                  <a:pt x="1352701" y="2557418"/>
                </a:cubicBezTo>
                <a:cubicBezTo>
                  <a:pt x="687473" y="2557418"/>
                  <a:pt x="147984" y="2017930"/>
                  <a:pt x="147984" y="1352701"/>
                </a:cubicBezTo>
                <a:cubicBezTo>
                  <a:pt x="147984" y="687473"/>
                  <a:pt x="687473" y="147984"/>
                  <a:pt x="1352701" y="147984"/>
                </a:cubicBezTo>
                <a:lnTo>
                  <a:pt x="1352701" y="147984"/>
                </a:lnTo>
                <a:close/>
                <a:moveTo>
                  <a:pt x="1352701" y="0"/>
                </a:moveTo>
                <a:cubicBezTo>
                  <a:pt x="2099647" y="0"/>
                  <a:pt x="2705403" y="605755"/>
                  <a:pt x="2705403" y="1352701"/>
                </a:cubicBezTo>
                <a:cubicBezTo>
                  <a:pt x="2705403" y="2099647"/>
                  <a:pt x="2099647" y="2705403"/>
                  <a:pt x="1352701" y="2705403"/>
                </a:cubicBezTo>
                <a:cubicBezTo>
                  <a:pt x="605755" y="2705403"/>
                  <a:pt x="0" y="2099647"/>
                  <a:pt x="0" y="1352701"/>
                </a:cubicBezTo>
                <a:cubicBezTo>
                  <a:pt x="0" y="605755"/>
                  <a:pt x="605755" y="0"/>
                  <a:pt x="1352701" y="0"/>
                </a:cubicBezTo>
                <a:lnTo>
                  <a:pt x="1352701" y="0"/>
                </a:lnTo>
                <a:close/>
              </a:path>
            </a:pathLst>
          </a:custGeom>
          <a:solidFill>
            <a:srgbClr val="CFD1D2"/>
          </a:solidFill>
          <a:ln w="332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B3049AE5-0608-5BC5-6D91-0D6817286747}"/>
              </a:ext>
            </a:extLst>
          </p:cNvPr>
          <p:cNvSpPr/>
          <p:nvPr/>
        </p:nvSpPr>
        <p:spPr>
          <a:xfrm>
            <a:off x="6954130" y="1634209"/>
            <a:ext cx="277220" cy="460202"/>
          </a:xfrm>
          <a:custGeom>
            <a:avLst/>
            <a:gdLst>
              <a:gd name="connsiteX0" fmla="*/ 0 w 277220"/>
              <a:gd name="connsiteY0" fmla="*/ 9990 h 460202"/>
              <a:gd name="connsiteX1" fmla="*/ 17349 w 277220"/>
              <a:gd name="connsiteY1" fmla="*/ 0 h 460202"/>
              <a:gd name="connsiteX2" fmla="*/ 35964 w 277220"/>
              <a:gd name="connsiteY2" fmla="*/ 32234 h 460202"/>
              <a:gd name="connsiteX3" fmla="*/ 18614 w 277220"/>
              <a:gd name="connsiteY3" fmla="*/ 42224 h 460202"/>
              <a:gd name="connsiteX4" fmla="*/ 0 w 277220"/>
              <a:gd name="connsiteY4" fmla="*/ 9990 h 460202"/>
              <a:gd name="connsiteX5" fmla="*/ 0 w 277220"/>
              <a:gd name="connsiteY5" fmla="*/ 9990 h 460202"/>
              <a:gd name="connsiteX6" fmla="*/ 48751 w 277220"/>
              <a:gd name="connsiteY6" fmla="*/ 94471 h 460202"/>
              <a:gd name="connsiteX7" fmla="*/ 66100 w 277220"/>
              <a:gd name="connsiteY7" fmla="*/ 84481 h 460202"/>
              <a:gd name="connsiteX8" fmla="*/ 116382 w 277220"/>
              <a:gd name="connsiteY8" fmla="*/ 171560 h 460202"/>
              <a:gd name="connsiteX9" fmla="*/ 99033 w 277220"/>
              <a:gd name="connsiteY9" fmla="*/ 181550 h 460202"/>
              <a:gd name="connsiteX10" fmla="*/ 48751 w 277220"/>
              <a:gd name="connsiteY10" fmla="*/ 94471 h 460202"/>
              <a:gd name="connsiteX11" fmla="*/ 48751 w 277220"/>
              <a:gd name="connsiteY11" fmla="*/ 94471 h 460202"/>
              <a:gd name="connsiteX12" fmla="*/ 129170 w 277220"/>
              <a:gd name="connsiteY12" fmla="*/ 233797 h 460202"/>
              <a:gd name="connsiteX13" fmla="*/ 146519 w 277220"/>
              <a:gd name="connsiteY13" fmla="*/ 223807 h 460202"/>
              <a:gd name="connsiteX14" fmla="*/ 196801 w 277220"/>
              <a:gd name="connsiteY14" fmla="*/ 310886 h 460202"/>
              <a:gd name="connsiteX15" fmla="*/ 179452 w 277220"/>
              <a:gd name="connsiteY15" fmla="*/ 320876 h 460202"/>
              <a:gd name="connsiteX16" fmla="*/ 129170 w 277220"/>
              <a:gd name="connsiteY16" fmla="*/ 233797 h 460202"/>
              <a:gd name="connsiteX17" fmla="*/ 129170 w 277220"/>
              <a:gd name="connsiteY17" fmla="*/ 233797 h 460202"/>
              <a:gd name="connsiteX18" fmla="*/ 209588 w 277220"/>
              <a:gd name="connsiteY18" fmla="*/ 373123 h 460202"/>
              <a:gd name="connsiteX19" fmla="*/ 226937 w 277220"/>
              <a:gd name="connsiteY19" fmla="*/ 363133 h 460202"/>
              <a:gd name="connsiteX20" fmla="*/ 277220 w 277220"/>
              <a:gd name="connsiteY20" fmla="*/ 450212 h 460202"/>
              <a:gd name="connsiteX21" fmla="*/ 259871 w 277220"/>
              <a:gd name="connsiteY21" fmla="*/ 460202 h 460202"/>
              <a:gd name="connsiteX22" fmla="*/ 209588 w 277220"/>
              <a:gd name="connsiteY22" fmla="*/ 373123 h 460202"/>
              <a:gd name="connsiteX23" fmla="*/ 209588 w 277220"/>
              <a:gd name="connsiteY23" fmla="*/ 373123 h 460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7220" h="460202">
                <a:moveTo>
                  <a:pt x="0" y="9990"/>
                </a:moveTo>
                <a:lnTo>
                  <a:pt x="17349" y="0"/>
                </a:lnTo>
                <a:lnTo>
                  <a:pt x="35964" y="32234"/>
                </a:lnTo>
                <a:lnTo>
                  <a:pt x="18614" y="42224"/>
                </a:lnTo>
                <a:lnTo>
                  <a:pt x="0" y="9990"/>
                </a:lnTo>
                <a:lnTo>
                  <a:pt x="0" y="9990"/>
                </a:lnTo>
                <a:close/>
                <a:moveTo>
                  <a:pt x="48751" y="94471"/>
                </a:moveTo>
                <a:lnTo>
                  <a:pt x="66100" y="84481"/>
                </a:lnTo>
                <a:lnTo>
                  <a:pt x="116382" y="171560"/>
                </a:lnTo>
                <a:lnTo>
                  <a:pt x="99033" y="181550"/>
                </a:lnTo>
                <a:lnTo>
                  <a:pt x="48751" y="94471"/>
                </a:lnTo>
                <a:lnTo>
                  <a:pt x="48751" y="94471"/>
                </a:lnTo>
                <a:close/>
                <a:moveTo>
                  <a:pt x="129170" y="233797"/>
                </a:moveTo>
                <a:lnTo>
                  <a:pt x="146519" y="223807"/>
                </a:lnTo>
                <a:lnTo>
                  <a:pt x="196801" y="310886"/>
                </a:lnTo>
                <a:lnTo>
                  <a:pt x="179452" y="320876"/>
                </a:lnTo>
                <a:lnTo>
                  <a:pt x="129170" y="233797"/>
                </a:lnTo>
                <a:lnTo>
                  <a:pt x="129170" y="233797"/>
                </a:lnTo>
                <a:close/>
                <a:moveTo>
                  <a:pt x="209588" y="373123"/>
                </a:moveTo>
                <a:lnTo>
                  <a:pt x="226937" y="363133"/>
                </a:lnTo>
                <a:lnTo>
                  <a:pt x="277220" y="450212"/>
                </a:lnTo>
                <a:lnTo>
                  <a:pt x="259871" y="460202"/>
                </a:lnTo>
                <a:lnTo>
                  <a:pt x="209588" y="373123"/>
                </a:lnTo>
                <a:lnTo>
                  <a:pt x="209588" y="373123"/>
                </a:lnTo>
                <a:close/>
              </a:path>
            </a:pathLst>
          </a:custGeom>
          <a:solidFill>
            <a:srgbClr val="B1B3B4"/>
          </a:solidFill>
          <a:ln w="332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6AE04C1-30B5-81D1-192E-E6D27096F9D9}"/>
              </a:ext>
            </a:extLst>
          </p:cNvPr>
          <p:cNvSpPr/>
          <p:nvPr/>
        </p:nvSpPr>
        <p:spPr>
          <a:xfrm>
            <a:off x="6045314" y="2236767"/>
            <a:ext cx="654372" cy="389306"/>
          </a:xfrm>
          <a:custGeom>
            <a:avLst/>
            <a:gdLst>
              <a:gd name="connsiteX0" fmla="*/ 0 w 654372"/>
              <a:gd name="connsiteY0" fmla="*/ 17349 h 389306"/>
              <a:gd name="connsiteX1" fmla="*/ 9990 w 654372"/>
              <a:gd name="connsiteY1" fmla="*/ 0 h 389306"/>
              <a:gd name="connsiteX2" fmla="*/ 97069 w 654372"/>
              <a:gd name="connsiteY2" fmla="*/ 50282 h 389306"/>
              <a:gd name="connsiteX3" fmla="*/ 87079 w 654372"/>
              <a:gd name="connsiteY3" fmla="*/ 67632 h 389306"/>
              <a:gd name="connsiteX4" fmla="*/ 0 w 654372"/>
              <a:gd name="connsiteY4" fmla="*/ 17349 h 389306"/>
              <a:gd name="connsiteX5" fmla="*/ 0 w 654372"/>
              <a:gd name="connsiteY5" fmla="*/ 17349 h 389306"/>
              <a:gd name="connsiteX6" fmla="*/ 139326 w 654372"/>
              <a:gd name="connsiteY6" fmla="*/ 97768 h 389306"/>
              <a:gd name="connsiteX7" fmla="*/ 149316 w 654372"/>
              <a:gd name="connsiteY7" fmla="*/ 80419 h 389306"/>
              <a:gd name="connsiteX8" fmla="*/ 236395 w 654372"/>
              <a:gd name="connsiteY8" fmla="*/ 130701 h 389306"/>
              <a:gd name="connsiteX9" fmla="*/ 226405 w 654372"/>
              <a:gd name="connsiteY9" fmla="*/ 148051 h 389306"/>
              <a:gd name="connsiteX10" fmla="*/ 139326 w 654372"/>
              <a:gd name="connsiteY10" fmla="*/ 97768 h 389306"/>
              <a:gd name="connsiteX11" fmla="*/ 139326 w 654372"/>
              <a:gd name="connsiteY11" fmla="*/ 97768 h 389306"/>
              <a:gd name="connsiteX12" fmla="*/ 278652 w 654372"/>
              <a:gd name="connsiteY12" fmla="*/ 178187 h 389306"/>
              <a:gd name="connsiteX13" fmla="*/ 288642 w 654372"/>
              <a:gd name="connsiteY13" fmla="*/ 160838 h 389306"/>
              <a:gd name="connsiteX14" fmla="*/ 375721 w 654372"/>
              <a:gd name="connsiteY14" fmla="*/ 211120 h 389306"/>
              <a:gd name="connsiteX15" fmla="*/ 365731 w 654372"/>
              <a:gd name="connsiteY15" fmla="*/ 228469 h 389306"/>
              <a:gd name="connsiteX16" fmla="*/ 278652 w 654372"/>
              <a:gd name="connsiteY16" fmla="*/ 178187 h 389306"/>
              <a:gd name="connsiteX17" fmla="*/ 278652 w 654372"/>
              <a:gd name="connsiteY17" fmla="*/ 178187 h 389306"/>
              <a:gd name="connsiteX18" fmla="*/ 417978 w 654372"/>
              <a:gd name="connsiteY18" fmla="*/ 258606 h 389306"/>
              <a:gd name="connsiteX19" fmla="*/ 427968 w 654372"/>
              <a:gd name="connsiteY19" fmla="*/ 241257 h 389306"/>
              <a:gd name="connsiteX20" fmla="*/ 515047 w 654372"/>
              <a:gd name="connsiteY20" fmla="*/ 291539 h 389306"/>
              <a:gd name="connsiteX21" fmla="*/ 505057 w 654372"/>
              <a:gd name="connsiteY21" fmla="*/ 308888 h 389306"/>
              <a:gd name="connsiteX22" fmla="*/ 417978 w 654372"/>
              <a:gd name="connsiteY22" fmla="*/ 258606 h 389306"/>
              <a:gd name="connsiteX23" fmla="*/ 417978 w 654372"/>
              <a:gd name="connsiteY23" fmla="*/ 258606 h 389306"/>
              <a:gd name="connsiteX24" fmla="*/ 557304 w 654372"/>
              <a:gd name="connsiteY24" fmla="*/ 339024 h 389306"/>
              <a:gd name="connsiteX25" fmla="*/ 567294 w 654372"/>
              <a:gd name="connsiteY25" fmla="*/ 321675 h 389306"/>
              <a:gd name="connsiteX26" fmla="*/ 654373 w 654372"/>
              <a:gd name="connsiteY26" fmla="*/ 371958 h 389306"/>
              <a:gd name="connsiteX27" fmla="*/ 644383 w 654372"/>
              <a:gd name="connsiteY27" fmla="*/ 389307 h 389306"/>
              <a:gd name="connsiteX28" fmla="*/ 557304 w 654372"/>
              <a:gd name="connsiteY28" fmla="*/ 339024 h 389306"/>
              <a:gd name="connsiteX29" fmla="*/ 557304 w 654372"/>
              <a:gd name="connsiteY29" fmla="*/ 339024 h 38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4372" h="389306">
                <a:moveTo>
                  <a:pt x="0" y="17349"/>
                </a:moveTo>
                <a:lnTo>
                  <a:pt x="9990" y="0"/>
                </a:lnTo>
                <a:lnTo>
                  <a:pt x="97069" y="50282"/>
                </a:lnTo>
                <a:lnTo>
                  <a:pt x="87079" y="67632"/>
                </a:lnTo>
                <a:lnTo>
                  <a:pt x="0" y="17349"/>
                </a:lnTo>
                <a:lnTo>
                  <a:pt x="0" y="17349"/>
                </a:lnTo>
                <a:close/>
                <a:moveTo>
                  <a:pt x="139326" y="97768"/>
                </a:moveTo>
                <a:lnTo>
                  <a:pt x="149316" y="80419"/>
                </a:lnTo>
                <a:lnTo>
                  <a:pt x="236395" y="130701"/>
                </a:lnTo>
                <a:lnTo>
                  <a:pt x="226405" y="148051"/>
                </a:lnTo>
                <a:lnTo>
                  <a:pt x="139326" y="97768"/>
                </a:lnTo>
                <a:lnTo>
                  <a:pt x="139326" y="97768"/>
                </a:lnTo>
                <a:close/>
                <a:moveTo>
                  <a:pt x="278652" y="178187"/>
                </a:moveTo>
                <a:lnTo>
                  <a:pt x="288642" y="160838"/>
                </a:lnTo>
                <a:lnTo>
                  <a:pt x="375721" y="211120"/>
                </a:lnTo>
                <a:lnTo>
                  <a:pt x="365731" y="228469"/>
                </a:lnTo>
                <a:lnTo>
                  <a:pt x="278652" y="178187"/>
                </a:lnTo>
                <a:lnTo>
                  <a:pt x="278652" y="178187"/>
                </a:lnTo>
                <a:close/>
                <a:moveTo>
                  <a:pt x="417978" y="258606"/>
                </a:moveTo>
                <a:lnTo>
                  <a:pt x="427968" y="241257"/>
                </a:lnTo>
                <a:lnTo>
                  <a:pt x="515047" y="291539"/>
                </a:lnTo>
                <a:lnTo>
                  <a:pt x="505057" y="308888"/>
                </a:lnTo>
                <a:lnTo>
                  <a:pt x="417978" y="258606"/>
                </a:lnTo>
                <a:lnTo>
                  <a:pt x="417978" y="258606"/>
                </a:lnTo>
                <a:close/>
                <a:moveTo>
                  <a:pt x="557304" y="339024"/>
                </a:moveTo>
                <a:lnTo>
                  <a:pt x="567294" y="321675"/>
                </a:lnTo>
                <a:lnTo>
                  <a:pt x="654373" y="371958"/>
                </a:lnTo>
                <a:lnTo>
                  <a:pt x="644383" y="389307"/>
                </a:lnTo>
                <a:lnTo>
                  <a:pt x="557304" y="339024"/>
                </a:lnTo>
                <a:lnTo>
                  <a:pt x="557304" y="339024"/>
                </a:lnTo>
                <a:close/>
              </a:path>
            </a:pathLst>
          </a:custGeom>
          <a:solidFill>
            <a:srgbClr val="B1B3B4"/>
          </a:solidFill>
          <a:ln w="332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673B638-5A3D-0F62-93A7-037FCB13B067}"/>
              </a:ext>
            </a:extLst>
          </p:cNvPr>
          <p:cNvSpPr/>
          <p:nvPr/>
        </p:nvSpPr>
        <p:spPr>
          <a:xfrm>
            <a:off x="5636793" y="3328598"/>
            <a:ext cx="864727" cy="20112"/>
          </a:xfrm>
          <a:custGeom>
            <a:avLst/>
            <a:gdLst>
              <a:gd name="connsiteX0" fmla="*/ 0 w 864727"/>
              <a:gd name="connsiteY0" fmla="*/ 20113 h 20112"/>
              <a:gd name="connsiteX1" fmla="*/ 60372 w 864727"/>
              <a:gd name="connsiteY1" fmla="*/ 20113 h 20112"/>
              <a:gd name="connsiteX2" fmla="*/ 60372 w 864727"/>
              <a:gd name="connsiteY2" fmla="*/ 0 h 20112"/>
              <a:gd name="connsiteX3" fmla="*/ 0 w 864727"/>
              <a:gd name="connsiteY3" fmla="*/ 0 h 20112"/>
              <a:gd name="connsiteX4" fmla="*/ 0 w 864727"/>
              <a:gd name="connsiteY4" fmla="*/ 20113 h 20112"/>
              <a:gd name="connsiteX5" fmla="*/ 0 w 864727"/>
              <a:gd name="connsiteY5" fmla="*/ 20113 h 20112"/>
              <a:gd name="connsiteX6" fmla="*/ 120711 w 864727"/>
              <a:gd name="connsiteY6" fmla="*/ 20113 h 20112"/>
              <a:gd name="connsiteX7" fmla="*/ 120711 w 864727"/>
              <a:gd name="connsiteY7" fmla="*/ 0 h 20112"/>
              <a:gd name="connsiteX8" fmla="*/ 221243 w 864727"/>
              <a:gd name="connsiteY8" fmla="*/ 0 h 20112"/>
              <a:gd name="connsiteX9" fmla="*/ 221243 w 864727"/>
              <a:gd name="connsiteY9" fmla="*/ 20113 h 20112"/>
              <a:gd name="connsiteX10" fmla="*/ 120711 w 864727"/>
              <a:gd name="connsiteY10" fmla="*/ 20113 h 20112"/>
              <a:gd name="connsiteX11" fmla="*/ 281582 w 864727"/>
              <a:gd name="connsiteY11" fmla="*/ 20113 h 20112"/>
              <a:gd name="connsiteX12" fmla="*/ 281582 w 864727"/>
              <a:gd name="connsiteY12" fmla="*/ 0 h 20112"/>
              <a:gd name="connsiteX13" fmla="*/ 382114 w 864727"/>
              <a:gd name="connsiteY13" fmla="*/ 0 h 20112"/>
              <a:gd name="connsiteX14" fmla="*/ 382114 w 864727"/>
              <a:gd name="connsiteY14" fmla="*/ 20113 h 20112"/>
              <a:gd name="connsiteX15" fmla="*/ 281582 w 864727"/>
              <a:gd name="connsiteY15" fmla="*/ 20113 h 20112"/>
              <a:gd name="connsiteX16" fmla="*/ 442453 w 864727"/>
              <a:gd name="connsiteY16" fmla="*/ 20113 h 20112"/>
              <a:gd name="connsiteX17" fmla="*/ 442453 w 864727"/>
              <a:gd name="connsiteY17" fmla="*/ 0 h 20112"/>
              <a:gd name="connsiteX18" fmla="*/ 542985 w 864727"/>
              <a:gd name="connsiteY18" fmla="*/ 0 h 20112"/>
              <a:gd name="connsiteX19" fmla="*/ 542985 w 864727"/>
              <a:gd name="connsiteY19" fmla="*/ 20113 h 20112"/>
              <a:gd name="connsiteX20" fmla="*/ 442453 w 864727"/>
              <a:gd name="connsiteY20" fmla="*/ 20113 h 20112"/>
              <a:gd name="connsiteX21" fmla="*/ 603324 w 864727"/>
              <a:gd name="connsiteY21" fmla="*/ 20113 h 20112"/>
              <a:gd name="connsiteX22" fmla="*/ 603324 w 864727"/>
              <a:gd name="connsiteY22" fmla="*/ 0 h 20112"/>
              <a:gd name="connsiteX23" fmla="*/ 703856 w 864727"/>
              <a:gd name="connsiteY23" fmla="*/ 0 h 20112"/>
              <a:gd name="connsiteX24" fmla="*/ 703856 w 864727"/>
              <a:gd name="connsiteY24" fmla="*/ 20113 h 20112"/>
              <a:gd name="connsiteX25" fmla="*/ 603324 w 864727"/>
              <a:gd name="connsiteY25" fmla="*/ 20113 h 20112"/>
              <a:gd name="connsiteX26" fmla="*/ 764195 w 864727"/>
              <a:gd name="connsiteY26" fmla="*/ 20113 h 20112"/>
              <a:gd name="connsiteX27" fmla="*/ 764195 w 864727"/>
              <a:gd name="connsiteY27" fmla="*/ 0 h 20112"/>
              <a:gd name="connsiteX28" fmla="*/ 864727 w 864727"/>
              <a:gd name="connsiteY28" fmla="*/ 0 h 20112"/>
              <a:gd name="connsiteX29" fmla="*/ 864727 w 864727"/>
              <a:gd name="connsiteY29" fmla="*/ 20113 h 20112"/>
              <a:gd name="connsiteX30" fmla="*/ 764195 w 864727"/>
              <a:gd name="connsiteY30" fmla="*/ 20113 h 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727" h="20112">
                <a:moveTo>
                  <a:pt x="0" y="20113"/>
                </a:moveTo>
                <a:lnTo>
                  <a:pt x="60372" y="20113"/>
                </a:lnTo>
                <a:lnTo>
                  <a:pt x="60372" y="0"/>
                </a:lnTo>
                <a:lnTo>
                  <a:pt x="0" y="0"/>
                </a:lnTo>
                <a:lnTo>
                  <a:pt x="0" y="20113"/>
                </a:lnTo>
                <a:lnTo>
                  <a:pt x="0" y="20113"/>
                </a:lnTo>
                <a:close/>
                <a:moveTo>
                  <a:pt x="120711" y="20113"/>
                </a:moveTo>
                <a:lnTo>
                  <a:pt x="120711" y="0"/>
                </a:lnTo>
                <a:lnTo>
                  <a:pt x="221243" y="0"/>
                </a:lnTo>
                <a:lnTo>
                  <a:pt x="221243" y="20113"/>
                </a:lnTo>
                <a:lnTo>
                  <a:pt x="120711" y="20113"/>
                </a:lnTo>
                <a:close/>
                <a:moveTo>
                  <a:pt x="281582" y="20113"/>
                </a:moveTo>
                <a:lnTo>
                  <a:pt x="281582" y="0"/>
                </a:lnTo>
                <a:lnTo>
                  <a:pt x="382114" y="0"/>
                </a:lnTo>
                <a:lnTo>
                  <a:pt x="382114" y="20113"/>
                </a:lnTo>
                <a:lnTo>
                  <a:pt x="281582" y="20113"/>
                </a:lnTo>
                <a:close/>
                <a:moveTo>
                  <a:pt x="442453" y="20113"/>
                </a:moveTo>
                <a:lnTo>
                  <a:pt x="442453" y="0"/>
                </a:lnTo>
                <a:lnTo>
                  <a:pt x="542985" y="0"/>
                </a:lnTo>
                <a:lnTo>
                  <a:pt x="542985" y="20113"/>
                </a:lnTo>
                <a:lnTo>
                  <a:pt x="442453" y="20113"/>
                </a:lnTo>
                <a:close/>
                <a:moveTo>
                  <a:pt x="603324" y="20113"/>
                </a:moveTo>
                <a:lnTo>
                  <a:pt x="603324" y="0"/>
                </a:lnTo>
                <a:lnTo>
                  <a:pt x="703856" y="0"/>
                </a:lnTo>
                <a:lnTo>
                  <a:pt x="703856" y="20113"/>
                </a:lnTo>
                <a:lnTo>
                  <a:pt x="603324" y="20113"/>
                </a:lnTo>
                <a:close/>
                <a:moveTo>
                  <a:pt x="764195" y="20113"/>
                </a:moveTo>
                <a:lnTo>
                  <a:pt x="764195" y="0"/>
                </a:lnTo>
                <a:lnTo>
                  <a:pt x="864727" y="0"/>
                </a:lnTo>
                <a:lnTo>
                  <a:pt x="864727" y="20113"/>
                </a:lnTo>
                <a:lnTo>
                  <a:pt x="764195" y="20113"/>
                </a:lnTo>
                <a:close/>
              </a:path>
            </a:pathLst>
          </a:custGeom>
          <a:solidFill>
            <a:srgbClr val="B1B3B4"/>
          </a:solidFill>
          <a:ln w="332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FC90968-1024-4011-58D1-D938BF0D355C}"/>
              </a:ext>
            </a:extLst>
          </p:cNvPr>
          <p:cNvSpPr/>
          <p:nvPr/>
        </p:nvSpPr>
        <p:spPr>
          <a:xfrm>
            <a:off x="6045280" y="4051269"/>
            <a:ext cx="654372" cy="389306"/>
          </a:xfrm>
          <a:custGeom>
            <a:avLst/>
            <a:gdLst>
              <a:gd name="connsiteX0" fmla="*/ 9990 w 654372"/>
              <a:gd name="connsiteY0" fmla="*/ 389307 h 389306"/>
              <a:gd name="connsiteX1" fmla="*/ 0 w 654372"/>
              <a:gd name="connsiteY1" fmla="*/ 371958 h 389306"/>
              <a:gd name="connsiteX2" fmla="*/ 87079 w 654372"/>
              <a:gd name="connsiteY2" fmla="*/ 321675 h 389306"/>
              <a:gd name="connsiteX3" fmla="*/ 97069 w 654372"/>
              <a:gd name="connsiteY3" fmla="*/ 339024 h 389306"/>
              <a:gd name="connsiteX4" fmla="*/ 9990 w 654372"/>
              <a:gd name="connsiteY4" fmla="*/ 389307 h 389306"/>
              <a:gd name="connsiteX5" fmla="*/ 9990 w 654372"/>
              <a:gd name="connsiteY5" fmla="*/ 389307 h 389306"/>
              <a:gd name="connsiteX6" fmla="*/ 149316 w 654372"/>
              <a:gd name="connsiteY6" fmla="*/ 308888 h 389306"/>
              <a:gd name="connsiteX7" fmla="*/ 139326 w 654372"/>
              <a:gd name="connsiteY7" fmla="*/ 291539 h 389306"/>
              <a:gd name="connsiteX8" fmla="*/ 226405 w 654372"/>
              <a:gd name="connsiteY8" fmla="*/ 241257 h 389306"/>
              <a:gd name="connsiteX9" fmla="*/ 236395 w 654372"/>
              <a:gd name="connsiteY9" fmla="*/ 258606 h 389306"/>
              <a:gd name="connsiteX10" fmla="*/ 149316 w 654372"/>
              <a:gd name="connsiteY10" fmla="*/ 308888 h 389306"/>
              <a:gd name="connsiteX11" fmla="*/ 149316 w 654372"/>
              <a:gd name="connsiteY11" fmla="*/ 308888 h 389306"/>
              <a:gd name="connsiteX12" fmla="*/ 288642 w 654372"/>
              <a:gd name="connsiteY12" fmla="*/ 228470 h 389306"/>
              <a:gd name="connsiteX13" fmla="*/ 278652 w 654372"/>
              <a:gd name="connsiteY13" fmla="*/ 211121 h 389306"/>
              <a:gd name="connsiteX14" fmla="*/ 365731 w 654372"/>
              <a:gd name="connsiteY14" fmla="*/ 160838 h 389306"/>
              <a:gd name="connsiteX15" fmla="*/ 375721 w 654372"/>
              <a:gd name="connsiteY15" fmla="*/ 178187 h 389306"/>
              <a:gd name="connsiteX16" fmla="*/ 288642 w 654372"/>
              <a:gd name="connsiteY16" fmla="*/ 228470 h 389306"/>
              <a:gd name="connsiteX17" fmla="*/ 288642 w 654372"/>
              <a:gd name="connsiteY17" fmla="*/ 228470 h 389306"/>
              <a:gd name="connsiteX18" fmla="*/ 427968 w 654372"/>
              <a:gd name="connsiteY18" fmla="*/ 148051 h 389306"/>
              <a:gd name="connsiteX19" fmla="*/ 417978 w 654372"/>
              <a:gd name="connsiteY19" fmla="*/ 130702 h 389306"/>
              <a:gd name="connsiteX20" fmla="*/ 505057 w 654372"/>
              <a:gd name="connsiteY20" fmla="*/ 80419 h 389306"/>
              <a:gd name="connsiteX21" fmla="*/ 515047 w 654372"/>
              <a:gd name="connsiteY21" fmla="*/ 97768 h 389306"/>
              <a:gd name="connsiteX22" fmla="*/ 427968 w 654372"/>
              <a:gd name="connsiteY22" fmla="*/ 148051 h 389306"/>
              <a:gd name="connsiteX23" fmla="*/ 427968 w 654372"/>
              <a:gd name="connsiteY23" fmla="*/ 148051 h 389306"/>
              <a:gd name="connsiteX24" fmla="*/ 567294 w 654372"/>
              <a:gd name="connsiteY24" fmla="*/ 67632 h 389306"/>
              <a:gd name="connsiteX25" fmla="*/ 557304 w 654372"/>
              <a:gd name="connsiteY25" fmla="*/ 50283 h 389306"/>
              <a:gd name="connsiteX26" fmla="*/ 644383 w 654372"/>
              <a:gd name="connsiteY26" fmla="*/ 0 h 389306"/>
              <a:gd name="connsiteX27" fmla="*/ 654373 w 654372"/>
              <a:gd name="connsiteY27" fmla="*/ 17349 h 389306"/>
              <a:gd name="connsiteX28" fmla="*/ 567294 w 654372"/>
              <a:gd name="connsiteY28" fmla="*/ 67632 h 389306"/>
              <a:gd name="connsiteX29" fmla="*/ 567294 w 654372"/>
              <a:gd name="connsiteY29" fmla="*/ 67632 h 38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4372" h="389306">
                <a:moveTo>
                  <a:pt x="9990" y="389307"/>
                </a:moveTo>
                <a:lnTo>
                  <a:pt x="0" y="371958"/>
                </a:lnTo>
                <a:lnTo>
                  <a:pt x="87079" y="321675"/>
                </a:lnTo>
                <a:lnTo>
                  <a:pt x="97069" y="339024"/>
                </a:lnTo>
                <a:lnTo>
                  <a:pt x="9990" y="389307"/>
                </a:lnTo>
                <a:lnTo>
                  <a:pt x="9990" y="389307"/>
                </a:lnTo>
                <a:close/>
                <a:moveTo>
                  <a:pt x="149316" y="308888"/>
                </a:moveTo>
                <a:lnTo>
                  <a:pt x="139326" y="291539"/>
                </a:lnTo>
                <a:lnTo>
                  <a:pt x="226405" y="241257"/>
                </a:lnTo>
                <a:lnTo>
                  <a:pt x="236395" y="258606"/>
                </a:lnTo>
                <a:lnTo>
                  <a:pt x="149316" y="308888"/>
                </a:lnTo>
                <a:lnTo>
                  <a:pt x="149316" y="308888"/>
                </a:lnTo>
                <a:close/>
                <a:moveTo>
                  <a:pt x="288642" y="228470"/>
                </a:moveTo>
                <a:lnTo>
                  <a:pt x="278652" y="211121"/>
                </a:lnTo>
                <a:lnTo>
                  <a:pt x="365731" y="160838"/>
                </a:lnTo>
                <a:lnTo>
                  <a:pt x="375721" y="178187"/>
                </a:lnTo>
                <a:lnTo>
                  <a:pt x="288642" y="228470"/>
                </a:lnTo>
                <a:lnTo>
                  <a:pt x="288642" y="228470"/>
                </a:lnTo>
                <a:close/>
                <a:moveTo>
                  <a:pt x="427968" y="148051"/>
                </a:moveTo>
                <a:lnTo>
                  <a:pt x="417978" y="130702"/>
                </a:lnTo>
                <a:lnTo>
                  <a:pt x="505057" y="80419"/>
                </a:lnTo>
                <a:lnTo>
                  <a:pt x="515047" y="97768"/>
                </a:lnTo>
                <a:lnTo>
                  <a:pt x="427968" y="148051"/>
                </a:lnTo>
                <a:lnTo>
                  <a:pt x="427968" y="148051"/>
                </a:lnTo>
                <a:close/>
                <a:moveTo>
                  <a:pt x="567294" y="67632"/>
                </a:moveTo>
                <a:lnTo>
                  <a:pt x="557304" y="50283"/>
                </a:lnTo>
                <a:lnTo>
                  <a:pt x="644383" y="0"/>
                </a:lnTo>
                <a:lnTo>
                  <a:pt x="654373" y="17349"/>
                </a:lnTo>
                <a:lnTo>
                  <a:pt x="567294" y="67632"/>
                </a:lnTo>
                <a:lnTo>
                  <a:pt x="567294" y="67632"/>
                </a:lnTo>
                <a:close/>
              </a:path>
            </a:pathLst>
          </a:custGeom>
          <a:solidFill>
            <a:srgbClr val="B1B3B4"/>
          </a:solidFill>
          <a:ln w="332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B74771C-B921-BAB4-6A24-51EAC61E8DB7}"/>
              </a:ext>
            </a:extLst>
          </p:cNvPr>
          <p:cNvSpPr/>
          <p:nvPr/>
        </p:nvSpPr>
        <p:spPr>
          <a:xfrm>
            <a:off x="6842043" y="4582932"/>
            <a:ext cx="389307" cy="654372"/>
          </a:xfrm>
          <a:custGeom>
            <a:avLst/>
            <a:gdLst>
              <a:gd name="connsiteX0" fmla="*/ 17349 w 389307"/>
              <a:gd name="connsiteY0" fmla="*/ 654373 h 654372"/>
              <a:gd name="connsiteX1" fmla="*/ 0 w 389307"/>
              <a:gd name="connsiteY1" fmla="*/ 644383 h 654372"/>
              <a:gd name="connsiteX2" fmla="*/ 50283 w 389307"/>
              <a:gd name="connsiteY2" fmla="*/ 557304 h 654372"/>
              <a:gd name="connsiteX3" fmla="*/ 67632 w 389307"/>
              <a:gd name="connsiteY3" fmla="*/ 567294 h 654372"/>
              <a:gd name="connsiteX4" fmla="*/ 17349 w 389307"/>
              <a:gd name="connsiteY4" fmla="*/ 654373 h 654372"/>
              <a:gd name="connsiteX5" fmla="*/ 17349 w 389307"/>
              <a:gd name="connsiteY5" fmla="*/ 654373 h 654372"/>
              <a:gd name="connsiteX6" fmla="*/ 97768 w 389307"/>
              <a:gd name="connsiteY6" fmla="*/ 515047 h 654372"/>
              <a:gd name="connsiteX7" fmla="*/ 80419 w 389307"/>
              <a:gd name="connsiteY7" fmla="*/ 505057 h 654372"/>
              <a:gd name="connsiteX8" fmla="*/ 130701 w 389307"/>
              <a:gd name="connsiteY8" fmla="*/ 417978 h 654372"/>
              <a:gd name="connsiteX9" fmla="*/ 148051 w 389307"/>
              <a:gd name="connsiteY9" fmla="*/ 427968 h 654372"/>
              <a:gd name="connsiteX10" fmla="*/ 97768 w 389307"/>
              <a:gd name="connsiteY10" fmla="*/ 515047 h 654372"/>
              <a:gd name="connsiteX11" fmla="*/ 97768 w 389307"/>
              <a:gd name="connsiteY11" fmla="*/ 515047 h 654372"/>
              <a:gd name="connsiteX12" fmla="*/ 178187 w 389307"/>
              <a:gd name="connsiteY12" fmla="*/ 375721 h 654372"/>
              <a:gd name="connsiteX13" fmla="*/ 160838 w 389307"/>
              <a:gd name="connsiteY13" fmla="*/ 365731 h 654372"/>
              <a:gd name="connsiteX14" fmla="*/ 211120 w 389307"/>
              <a:gd name="connsiteY14" fmla="*/ 278652 h 654372"/>
              <a:gd name="connsiteX15" fmla="*/ 228469 w 389307"/>
              <a:gd name="connsiteY15" fmla="*/ 288642 h 654372"/>
              <a:gd name="connsiteX16" fmla="*/ 178187 w 389307"/>
              <a:gd name="connsiteY16" fmla="*/ 375721 h 654372"/>
              <a:gd name="connsiteX17" fmla="*/ 178187 w 389307"/>
              <a:gd name="connsiteY17" fmla="*/ 375721 h 654372"/>
              <a:gd name="connsiteX18" fmla="*/ 258606 w 389307"/>
              <a:gd name="connsiteY18" fmla="*/ 236395 h 654372"/>
              <a:gd name="connsiteX19" fmla="*/ 241257 w 389307"/>
              <a:gd name="connsiteY19" fmla="*/ 226405 h 654372"/>
              <a:gd name="connsiteX20" fmla="*/ 291539 w 389307"/>
              <a:gd name="connsiteY20" fmla="*/ 139326 h 654372"/>
              <a:gd name="connsiteX21" fmla="*/ 308888 w 389307"/>
              <a:gd name="connsiteY21" fmla="*/ 149316 h 654372"/>
              <a:gd name="connsiteX22" fmla="*/ 258606 w 389307"/>
              <a:gd name="connsiteY22" fmla="*/ 236395 h 654372"/>
              <a:gd name="connsiteX23" fmla="*/ 258606 w 389307"/>
              <a:gd name="connsiteY23" fmla="*/ 236395 h 654372"/>
              <a:gd name="connsiteX24" fmla="*/ 339024 w 389307"/>
              <a:gd name="connsiteY24" fmla="*/ 97069 h 654372"/>
              <a:gd name="connsiteX25" fmla="*/ 321675 w 389307"/>
              <a:gd name="connsiteY25" fmla="*/ 87079 h 654372"/>
              <a:gd name="connsiteX26" fmla="*/ 371958 w 389307"/>
              <a:gd name="connsiteY26" fmla="*/ 0 h 654372"/>
              <a:gd name="connsiteX27" fmla="*/ 389307 w 389307"/>
              <a:gd name="connsiteY27" fmla="*/ 9990 h 654372"/>
              <a:gd name="connsiteX28" fmla="*/ 339024 w 389307"/>
              <a:gd name="connsiteY28" fmla="*/ 97069 h 654372"/>
              <a:gd name="connsiteX29" fmla="*/ 339024 w 389307"/>
              <a:gd name="connsiteY29" fmla="*/ 97069 h 65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307" h="654372">
                <a:moveTo>
                  <a:pt x="17349" y="654373"/>
                </a:moveTo>
                <a:lnTo>
                  <a:pt x="0" y="644383"/>
                </a:lnTo>
                <a:lnTo>
                  <a:pt x="50283" y="557304"/>
                </a:lnTo>
                <a:lnTo>
                  <a:pt x="67632" y="567294"/>
                </a:lnTo>
                <a:lnTo>
                  <a:pt x="17349" y="654373"/>
                </a:lnTo>
                <a:lnTo>
                  <a:pt x="17349" y="654373"/>
                </a:lnTo>
                <a:close/>
                <a:moveTo>
                  <a:pt x="97768" y="515047"/>
                </a:moveTo>
                <a:lnTo>
                  <a:pt x="80419" y="505057"/>
                </a:lnTo>
                <a:lnTo>
                  <a:pt x="130701" y="417978"/>
                </a:lnTo>
                <a:lnTo>
                  <a:pt x="148051" y="427968"/>
                </a:lnTo>
                <a:lnTo>
                  <a:pt x="97768" y="515047"/>
                </a:lnTo>
                <a:lnTo>
                  <a:pt x="97768" y="515047"/>
                </a:lnTo>
                <a:close/>
                <a:moveTo>
                  <a:pt x="178187" y="375721"/>
                </a:moveTo>
                <a:lnTo>
                  <a:pt x="160838" y="365731"/>
                </a:lnTo>
                <a:lnTo>
                  <a:pt x="211120" y="278652"/>
                </a:lnTo>
                <a:lnTo>
                  <a:pt x="228469" y="288642"/>
                </a:lnTo>
                <a:lnTo>
                  <a:pt x="178187" y="375721"/>
                </a:lnTo>
                <a:lnTo>
                  <a:pt x="178187" y="375721"/>
                </a:lnTo>
                <a:close/>
                <a:moveTo>
                  <a:pt x="258606" y="236395"/>
                </a:moveTo>
                <a:lnTo>
                  <a:pt x="241257" y="226405"/>
                </a:lnTo>
                <a:lnTo>
                  <a:pt x="291539" y="139326"/>
                </a:lnTo>
                <a:lnTo>
                  <a:pt x="308888" y="149316"/>
                </a:lnTo>
                <a:lnTo>
                  <a:pt x="258606" y="236395"/>
                </a:lnTo>
                <a:lnTo>
                  <a:pt x="258606" y="236395"/>
                </a:lnTo>
                <a:close/>
                <a:moveTo>
                  <a:pt x="339024" y="97069"/>
                </a:moveTo>
                <a:lnTo>
                  <a:pt x="321675" y="87079"/>
                </a:lnTo>
                <a:lnTo>
                  <a:pt x="371958" y="0"/>
                </a:lnTo>
                <a:lnTo>
                  <a:pt x="389307" y="9990"/>
                </a:lnTo>
                <a:lnTo>
                  <a:pt x="339024" y="97069"/>
                </a:lnTo>
                <a:lnTo>
                  <a:pt x="339024" y="97069"/>
                </a:lnTo>
                <a:close/>
              </a:path>
            </a:pathLst>
          </a:custGeom>
          <a:solidFill>
            <a:srgbClr val="B1B3B4"/>
          </a:solidFill>
          <a:ln w="332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E7DF575-B9DC-1861-3205-D451D88C83DF}"/>
              </a:ext>
            </a:extLst>
          </p:cNvPr>
          <p:cNvSpPr/>
          <p:nvPr/>
        </p:nvSpPr>
        <p:spPr>
          <a:xfrm>
            <a:off x="7933874" y="4781099"/>
            <a:ext cx="20112" cy="545849"/>
          </a:xfrm>
          <a:custGeom>
            <a:avLst/>
            <a:gdLst>
              <a:gd name="connsiteX0" fmla="*/ 20113 w 20112"/>
              <a:gd name="connsiteY0" fmla="*/ 545849 h 545849"/>
              <a:gd name="connsiteX1" fmla="*/ 0 w 20112"/>
              <a:gd name="connsiteY1" fmla="*/ 545849 h 545849"/>
              <a:gd name="connsiteX2" fmla="*/ 0 w 20112"/>
              <a:gd name="connsiteY2" fmla="*/ 482613 h 545849"/>
              <a:gd name="connsiteX3" fmla="*/ 20113 w 20112"/>
              <a:gd name="connsiteY3" fmla="*/ 482613 h 545849"/>
              <a:gd name="connsiteX4" fmla="*/ 20113 w 20112"/>
              <a:gd name="connsiteY4" fmla="*/ 545849 h 545849"/>
              <a:gd name="connsiteX5" fmla="*/ 20113 w 20112"/>
              <a:gd name="connsiteY5" fmla="*/ 545849 h 545849"/>
              <a:gd name="connsiteX6" fmla="*/ 20113 w 20112"/>
              <a:gd name="connsiteY6" fmla="*/ 422274 h 545849"/>
              <a:gd name="connsiteX7" fmla="*/ 0 w 20112"/>
              <a:gd name="connsiteY7" fmla="*/ 422274 h 545849"/>
              <a:gd name="connsiteX8" fmla="*/ 0 w 20112"/>
              <a:gd name="connsiteY8" fmla="*/ 321742 h 545849"/>
              <a:gd name="connsiteX9" fmla="*/ 20113 w 20112"/>
              <a:gd name="connsiteY9" fmla="*/ 321742 h 545849"/>
              <a:gd name="connsiteX10" fmla="*/ 20113 w 20112"/>
              <a:gd name="connsiteY10" fmla="*/ 422274 h 545849"/>
              <a:gd name="connsiteX11" fmla="*/ 20113 w 20112"/>
              <a:gd name="connsiteY11" fmla="*/ 422274 h 545849"/>
              <a:gd name="connsiteX12" fmla="*/ 20113 w 20112"/>
              <a:gd name="connsiteY12" fmla="*/ 261403 h 545849"/>
              <a:gd name="connsiteX13" fmla="*/ 0 w 20112"/>
              <a:gd name="connsiteY13" fmla="*/ 261403 h 545849"/>
              <a:gd name="connsiteX14" fmla="*/ 0 w 20112"/>
              <a:gd name="connsiteY14" fmla="*/ 160871 h 545849"/>
              <a:gd name="connsiteX15" fmla="*/ 20113 w 20112"/>
              <a:gd name="connsiteY15" fmla="*/ 160871 h 545849"/>
              <a:gd name="connsiteX16" fmla="*/ 20113 w 20112"/>
              <a:gd name="connsiteY16" fmla="*/ 261403 h 545849"/>
              <a:gd name="connsiteX17" fmla="*/ 20113 w 20112"/>
              <a:gd name="connsiteY17" fmla="*/ 261403 h 545849"/>
              <a:gd name="connsiteX18" fmla="*/ 20113 w 20112"/>
              <a:gd name="connsiteY18" fmla="*/ 100532 h 545849"/>
              <a:gd name="connsiteX19" fmla="*/ 0 w 20112"/>
              <a:gd name="connsiteY19" fmla="*/ 100532 h 545849"/>
              <a:gd name="connsiteX20" fmla="*/ 0 w 20112"/>
              <a:gd name="connsiteY20" fmla="*/ 0 h 545849"/>
              <a:gd name="connsiteX21" fmla="*/ 20113 w 20112"/>
              <a:gd name="connsiteY21" fmla="*/ 0 h 545849"/>
              <a:gd name="connsiteX22" fmla="*/ 20113 w 20112"/>
              <a:gd name="connsiteY22" fmla="*/ 100532 h 545849"/>
              <a:gd name="connsiteX23" fmla="*/ 20113 w 20112"/>
              <a:gd name="connsiteY23" fmla="*/ 100532 h 54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112" h="545849">
                <a:moveTo>
                  <a:pt x="20113" y="545849"/>
                </a:moveTo>
                <a:lnTo>
                  <a:pt x="0" y="545849"/>
                </a:lnTo>
                <a:lnTo>
                  <a:pt x="0" y="482613"/>
                </a:lnTo>
                <a:lnTo>
                  <a:pt x="20113" y="482613"/>
                </a:lnTo>
                <a:lnTo>
                  <a:pt x="20113" y="545849"/>
                </a:lnTo>
                <a:lnTo>
                  <a:pt x="20113" y="545849"/>
                </a:lnTo>
                <a:close/>
                <a:moveTo>
                  <a:pt x="20113" y="422274"/>
                </a:moveTo>
                <a:lnTo>
                  <a:pt x="0" y="422274"/>
                </a:lnTo>
                <a:lnTo>
                  <a:pt x="0" y="321742"/>
                </a:lnTo>
                <a:lnTo>
                  <a:pt x="20113" y="321742"/>
                </a:lnTo>
                <a:lnTo>
                  <a:pt x="20113" y="422274"/>
                </a:lnTo>
                <a:lnTo>
                  <a:pt x="20113" y="422274"/>
                </a:lnTo>
                <a:close/>
                <a:moveTo>
                  <a:pt x="20113" y="261403"/>
                </a:moveTo>
                <a:lnTo>
                  <a:pt x="0" y="261403"/>
                </a:lnTo>
                <a:lnTo>
                  <a:pt x="0" y="160871"/>
                </a:lnTo>
                <a:lnTo>
                  <a:pt x="20113" y="160871"/>
                </a:lnTo>
                <a:lnTo>
                  <a:pt x="20113" y="261403"/>
                </a:lnTo>
                <a:lnTo>
                  <a:pt x="20113" y="261403"/>
                </a:lnTo>
                <a:close/>
                <a:moveTo>
                  <a:pt x="20113" y="100532"/>
                </a:moveTo>
                <a:lnTo>
                  <a:pt x="0" y="100532"/>
                </a:lnTo>
                <a:lnTo>
                  <a:pt x="0" y="0"/>
                </a:lnTo>
                <a:lnTo>
                  <a:pt x="20113" y="0"/>
                </a:lnTo>
                <a:lnTo>
                  <a:pt x="20113" y="100532"/>
                </a:lnTo>
                <a:lnTo>
                  <a:pt x="20113" y="100532"/>
                </a:lnTo>
                <a:close/>
              </a:path>
            </a:pathLst>
          </a:custGeom>
          <a:solidFill>
            <a:srgbClr val="B1B3B4"/>
          </a:solidFill>
          <a:ln w="332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DC32F8-5F90-E531-21F4-B94E62E76E91}"/>
              </a:ext>
            </a:extLst>
          </p:cNvPr>
          <p:cNvSpPr/>
          <p:nvPr/>
        </p:nvSpPr>
        <p:spPr>
          <a:xfrm>
            <a:off x="8656544" y="4582932"/>
            <a:ext cx="389307" cy="654372"/>
          </a:xfrm>
          <a:custGeom>
            <a:avLst/>
            <a:gdLst>
              <a:gd name="connsiteX0" fmla="*/ 389307 w 389307"/>
              <a:gd name="connsiteY0" fmla="*/ 644383 h 654372"/>
              <a:gd name="connsiteX1" fmla="*/ 371958 w 389307"/>
              <a:gd name="connsiteY1" fmla="*/ 654373 h 654372"/>
              <a:gd name="connsiteX2" fmla="*/ 321676 w 389307"/>
              <a:gd name="connsiteY2" fmla="*/ 567294 h 654372"/>
              <a:gd name="connsiteX3" fmla="*/ 339025 w 389307"/>
              <a:gd name="connsiteY3" fmla="*/ 557304 h 654372"/>
              <a:gd name="connsiteX4" fmla="*/ 389307 w 389307"/>
              <a:gd name="connsiteY4" fmla="*/ 644383 h 654372"/>
              <a:gd name="connsiteX5" fmla="*/ 389307 w 389307"/>
              <a:gd name="connsiteY5" fmla="*/ 644383 h 654372"/>
              <a:gd name="connsiteX6" fmla="*/ 308888 w 389307"/>
              <a:gd name="connsiteY6" fmla="*/ 505057 h 654372"/>
              <a:gd name="connsiteX7" fmla="*/ 291539 w 389307"/>
              <a:gd name="connsiteY7" fmla="*/ 515047 h 654372"/>
              <a:gd name="connsiteX8" fmla="*/ 241257 w 389307"/>
              <a:gd name="connsiteY8" fmla="*/ 427968 h 654372"/>
              <a:gd name="connsiteX9" fmla="*/ 258606 w 389307"/>
              <a:gd name="connsiteY9" fmla="*/ 417978 h 654372"/>
              <a:gd name="connsiteX10" fmla="*/ 308888 w 389307"/>
              <a:gd name="connsiteY10" fmla="*/ 505057 h 654372"/>
              <a:gd name="connsiteX11" fmla="*/ 308888 w 389307"/>
              <a:gd name="connsiteY11" fmla="*/ 505057 h 654372"/>
              <a:gd name="connsiteX12" fmla="*/ 228469 w 389307"/>
              <a:gd name="connsiteY12" fmla="*/ 365731 h 654372"/>
              <a:gd name="connsiteX13" fmla="*/ 211120 w 389307"/>
              <a:gd name="connsiteY13" fmla="*/ 375721 h 654372"/>
              <a:gd name="connsiteX14" fmla="*/ 160838 w 389307"/>
              <a:gd name="connsiteY14" fmla="*/ 288642 h 654372"/>
              <a:gd name="connsiteX15" fmla="*/ 178187 w 389307"/>
              <a:gd name="connsiteY15" fmla="*/ 278652 h 654372"/>
              <a:gd name="connsiteX16" fmla="*/ 228469 w 389307"/>
              <a:gd name="connsiteY16" fmla="*/ 365731 h 654372"/>
              <a:gd name="connsiteX17" fmla="*/ 228469 w 389307"/>
              <a:gd name="connsiteY17" fmla="*/ 365731 h 654372"/>
              <a:gd name="connsiteX18" fmla="*/ 148051 w 389307"/>
              <a:gd name="connsiteY18" fmla="*/ 226405 h 654372"/>
              <a:gd name="connsiteX19" fmla="*/ 130701 w 389307"/>
              <a:gd name="connsiteY19" fmla="*/ 236395 h 654372"/>
              <a:gd name="connsiteX20" fmla="*/ 80419 w 389307"/>
              <a:gd name="connsiteY20" fmla="*/ 149316 h 654372"/>
              <a:gd name="connsiteX21" fmla="*/ 97768 w 389307"/>
              <a:gd name="connsiteY21" fmla="*/ 139326 h 654372"/>
              <a:gd name="connsiteX22" fmla="*/ 148051 w 389307"/>
              <a:gd name="connsiteY22" fmla="*/ 226405 h 654372"/>
              <a:gd name="connsiteX23" fmla="*/ 148051 w 389307"/>
              <a:gd name="connsiteY23" fmla="*/ 226405 h 654372"/>
              <a:gd name="connsiteX24" fmla="*/ 67632 w 389307"/>
              <a:gd name="connsiteY24" fmla="*/ 87079 h 654372"/>
              <a:gd name="connsiteX25" fmla="*/ 50283 w 389307"/>
              <a:gd name="connsiteY25" fmla="*/ 97069 h 654372"/>
              <a:gd name="connsiteX26" fmla="*/ 0 w 389307"/>
              <a:gd name="connsiteY26" fmla="*/ 9990 h 654372"/>
              <a:gd name="connsiteX27" fmla="*/ 17349 w 389307"/>
              <a:gd name="connsiteY27" fmla="*/ 0 h 654372"/>
              <a:gd name="connsiteX28" fmla="*/ 67632 w 389307"/>
              <a:gd name="connsiteY28" fmla="*/ 87079 h 654372"/>
              <a:gd name="connsiteX29" fmla="*/ 67632 w 389307"/>
              <a:gd name="connsiteY29" fmla="*/ 87079 h 65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9307" h="654372">
                <a:moveTo>
                  <a:pt x="389307" y="644383"/>
                </a:moveTo>
                <a:lnTo>
                  <a:pt x="371958" y="654373"/>
                </a:lnTo>
                <a:lnTo>
                  <a:pt x="321676" y="567294"/>
                </a:lnTo>
                <a:lnTo>
                  <a:pt x="339025" y="557304"/>
                </a:lnTo>
                <a:lnTo>
                  <a:pt x="389307" y="644383"/>
                </a:lnTo>
                <a:lnTo>
                  <a:pt x="389307" y="644383"/>
                </a:lnTo>
                <a:close/>
                <a:moveTo>
                  <a:pt x="308888" y="505057"/>
                </a:moveTo>
                <a:lnTo>
                  <a:pt x="291539" y="515047"/>
                </a:lnTo>
                <a:lnTo>
                  <a:pt x="241257" y="427968"/>
                </a:lnTo>
                <a:lnTo>
                  <a:pt x="258606" y="417978"/>
                </a:lnTo>
                <a:lnTo>
                  <a:pt x="308888" y="505057"/>
                </a:lnTo>
                <a:lnTo>
                  <a:pt x="308888" y="505057"/>
                </a:lnTo>
                <a:close/>
                <a:moveTo>
                  <a:pt x="228469" y="365731"/>
                </a:moveTo>
                <a:lnTo>
                  <a:pt x="211120" y="375721"/>
                </a:lnTo>
                <a:lnTo>
                  <a:pt x="160838" y="288642"/>
                </a:lnTo>
                <a:lnTo>
                  <a:pt x="178187" y="278652"/>
                </a:lnTo>
                <a:lnTo>
                  <a:pt x="228469" y="365731"/>
                </a:lnTo>
                <a:lnTo>
                  <a:pt x="228469" y="365731"/>
                </a:lnTo>
                <a:close/>
                <a:moveTo>
                  <a:pt x="148051" y="226405"/>
                </a:moveTo>
                <a:lnTo>
                  <a:pt x="130701" y="236395"/>
                </a:lnTo>
                <a:lnTo>
                  <a:pt x="80419" y="149316"/>
                </a:lnTo>
                <a:lnTo>
                  <a:pt x="97768" y="139326"/>
                </a:lnTo>
                <a:lnTo>
                  <a:pt x="148051" y="226405"/>
                </a:lnTo>
                <a:lnTo>
                  <a:pt x="148051" y="226405"/>
                </a:lnTo>
                <a:close/>
                <a:moveTo>
                  <a:pt x="67632" y="87079"/>
                </a:moveTo>
                <a:lnTo>
                  <a:pt x="50283" y="97069"/>
                </a:lnTo>
                <a:lnTo>
                  <a:pt x="0" y="9990"/>
                </a:lnTo>
                <a:lnTo>
                  <a:pt x="17349" y="0"/>
                </a:lnTo>
                <a:lnTo>
                  <a:pt x="67632" y="87079"/>
                </a:lnTo>
                <a:lnTo>
                  <a:pt x="67632" y="87079"/>
                </a:lnTo>
                <a:close/>
              </a:path>
            </a:pathLst>
          </a:custGeom>
          <a:solidFill>
            <a:srgbClr val="B1B3B4"/>
          </a:solidFill>
          <a:ln w="332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97CE8D7-8794-3BB1-CB96-EC559235A5AF}"/>
              </a:ext>
            </a:extLst>
          </p:cNvPr>
          <p:cNvSpPr/>
          <p:nvPr/>
        </p:nvSpPr>
        <p:spPr>
          <a:xfrm>
            <a:off x="9188174" y="4051269"/>
            <a:ext cx="654372" cy="389306"/>
          </a:xfrm>
          <a:custGeom>
            <a:avLst/>
            <a:gdLst>
              <a:gd name="connsiteX0" fmla="*/ 654373 w 654372"/>
              <a:gd name="connsiteY0" fmla="*/ 371958 h 389306"/>
              <a:gd name="connsiteX1" fmla="*/ 644383 w 654372"/>
              <a:gd name="connsiteY1" fmla="*/ 389307 h 389306"/>
              <a:gd name="connsiteX2" fmla="*/ 557304 w 654372"/>
              <a:gd name="connsiteY2" fmla="*/ 339024 h 389306"/>
              <a:gd name="connsiteX3" fmla="*/ 567294 w 654372"/>
              <a:gd name="connsiteY3" fmla="*/ 321675 h 389306"/>
              <a:gd name="connsiteX4" fmla="*/ 654373 w 654372"/>
              <a:gd name="connsiteY4" fmla="*/ 371958 h 389306"/>
              <a:gd name="connsiteX5" fmla="*/ 654373 w 654372"/>
              <a:gd name="connsiteY5" fmla="*/ 371958 h 389306"/>
              <a:gd name="connsiteX6" fmla="*/ 515047 w 654372"/>
              <a:gd name="connsiteY6" fmla="*/ 291539 h 389306"/>
              <a:gd name="connsiteX7" fmla="*/ 505057 w 654372"/>
              <a:gd name="connsiteY7" fmla="*/ 308888 h 389306"/>
              <a:gd name="connsiteX8" fmla="*/ 417978 w 654372"/>
              <a:gd name="connsiteY8" fmla="*/ 258606 h 389306"/>
              <a:gd name="connsiteX9" fmla="*/ 427968 w 654372"/>
              <a:gd name="connsiteY9" fmla="*/ 241257 h 389306"/>
              <a:gd name="connsiteX10" fmla="*/ 515047 w 654372"/>
              <a:gd name="connsiteY10" fmla="*/ 291539 h 389306"/>
              <a:gd name="connsiteX11" fmla="*/ 515047 w 654372"/>
              <a:gd name="connsiteY11" fmla="*/ 291539 h 389306"/>
              <a:gd name="connsiteX12" fmla="*/ 375721 w 654372"/>
              <a:gd name="connsiteY12" fmla="*/ 211121 h 389306"/>
              <a:gd name="connsiteX13" fmla="*/ 365731 w 654372"/>
              <a:gd name="connsiteY13" fmla="*/ 228470 h 389306"/>
              <a:gd name="connsiteX14" fmla="*/ 278652 w 654372"/>
              <a:gd name="connsiteY14" fmla="*/ 178187 h 389306"/>
              <a:gd name="connsiteX15" fmla="*/ 288642 w 654372"/>
              <a:gd name="connsiteY15" fmla="*/ 160838 h 389306"/>
              <a:gd name="connsiteX16" fmla="*/ 375721 w 654372"/>
              <a:gd name="connsiteY16" fmla="*/ 211121 h 389306"/>
              <a:gd name="connsiteX17" fmla="*/ 375721 w 654372"/>
              <a:gd name="connsiteY17" fmla="*/ 211121 h 389306"/>
              <a:gd name="connsiteX18" fmla="*/ 236395 w 654372"/>
              <a:gd name="connsiteY18" fmla="*/ 130702 h 389306"/>
              <a:gd name="connsiteX19" fmla="*/ 226405 w 654372"/>
              <a:gd name="connsiteY19" fmla="*/ 148051 h 389306"/>
              <a:gd name="connsiteX20" fmla="*/ 139326 w 654372"/>
              <a:gd name="connsiteY20" fmla="*/ 97768 h 389306"/>
              <a:gd name="connsiteX21" fmla="*/ 149316 w 654372"/>
              <a:gd name="connsiteY21" fmla="*/ 80419 h 389306"/>
              <a:gd name="connsiteX22" fmla="*/ 236395 w 654372"/>
              <a:gd name="connsiteY22" fmla="*/ 130702 h 389306"/>
              <a:gd name="connsiteX23" fmla="*/ 236395 w 654372"/>
              <a:gd name="connsiteY23" fmla="*/ 130702 h 389306"/>
              <a:gd name="connsiteX24" fmla="*/ 97069 w 654372"/>
              <a:gd name="connsiteY24" fmla="*/ 50283 h 389306"/>
              <a:gd name="connsiteX25" fmla="*/ 87079 w 654372"/>
              <a:gd name="connsiteY25" fmla="*/ 67632 h 389306"/>
              <a:gd name="connsiteX26" fmla="*/ 0 w 654372"/>
              <a:gd name="connsiteY26" fmla="*/ 17349 h 389306"/>
              <a:gd name="connsiteX27" fmla="*/ 9990 w 654372"/>
              <a:gd name="connsiteY27" fmla="*/ 0 h 389306"/>
              <a:gd name="connsiteX28" fmla="*/ 97069 w 654372"/>
              <a:gd name="connsiteY28" fmla="*/ 50283 h 389306"/>
              <a:gd name="connsiteX29" fmla="*/ 97069 w 654372"/>
              <a:gd name="connsiteY29" fmla="*/ 50283 h 38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4372" h="389306">
                <a:moveTo>
                  <a:pt x="654373" y="371958"/>
                </a:moveTo>
                <a:lnTo>
                  <a:pt x="644383" y="389307"/>
                </a:lnTo>
                <a:lnTo>
                  <a:pt x="557304" y="339024"/>
                </a:lnTo>
                <a:lnTo>
                  <a:pt x="567294" y="321675"/>
                </a:lnTo>
                <a:lnTo>
                  <a:pt x="654373" y="371958"/>
                </a:lnTo>
                <a:lnTo>
                  <a:pt x="654373" y="371958"/>
                </a:lnTo>
                <a:close/>
                <a:moveTo>
                  <a:pt x="515047" y="291539"/>
                </a:moveTo>
                <a:lnTo>
                  <a:pt x="505057" y="308888"/>
                </a:lnTo>
                <a:lnTo>
                  <a:pt x="417978" y="258606"/>
                </a:lnTo>
                <a:lnTo>
                  <a:pt x="427968" y="241257"/>
                </a:lnTo>
                <a:lnTo>
                  <a:pt x="515047" y="291539"/>
                </a:lnTo>
                <a:lnTo>
                  <a:pt x="515047" y="291539"/>
                </a:lnTo>
                <a:close/>
                <a:moveTo>
                  <a:pt x="375721" y="211121"/>
                </a:moveTo>
                <a:lnTo>
                  <a:pt x="365731" y="228470"/>
                </a:lnTo>
                <a:lnTo>
                  <a:pt x="278652" y="178187"/>
                </a:lnTo>
                <a:lnTo>
                  <a:pt x="288642" y="160838"/>
                </a:lnTo>
                <a:lnTo>
                  <a:pt x="375721" y="211121"/>
                </a:lnTo>
                <a:lnTo>
                  <a:pt x="375721" y="211121"/>
                </a:lnTo>
                <a:close/>
                <a:moveTo>
                  <a:pt x="236395" y="130702"/>
                </a:moveTo>
                <a:lnTo>
                  <a:pt x="226405" y="148051"/>
                </a:lnTo>
                <a:lnTo>
                  <a:pt x="139326" y="97768"/>
                </a:lnTo>
                <a:lnTo>
                  <a:pt x="149316" y="80419"/>
                </a:lnTo>
                <a:lnTo>
                  <a:pt x="236395" y="130702"/>
                </a:lnTo>
                <a:lnTo>
                  <a:pt x="236395" y="130702"/>
                </a:lnTo>
                <a:close/>
                <a:moveTo>
                  <a:pt x="97069" y="50283"/>
                </a:moveTo>
                <a:lnTo>
                  <a:pt x="87079" y="67632"/>
                </a:lnTo>
                <a:lnTo>
                  <a:pt x="0" y="17349"/>
                </a:lnTo>
                <a:lnTo>
                  <a:pt x="9990" y="0"/>
                </a:lnTo>
                <a:lnTo>
                  <a:pt x="97069" y="50283"/>
                </a:lnTo>
                <a:lnTo>
                  <a:pt x="97069" y="50283"/>
                </a:lnTo>
                <a:close/>
              </a:path>
            </a:pathLst>
          </a:custGeom>
          <a:solidFill>
            <a:srgbClr val="B1B3B4"/>
          </a:solidFill>
          <a:ln w="3329"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274C1A0-D222-FE3B-F48F-14BD623F7C62}"/>
              </a:ext>
            </a:extLst>
          </p:cNvPr>
          <p:cNvSpPr/>
          <p:nvPr/>
        </p:nvSpPr>
        <p:spPr>
          <a:xfrm>
            <a:off x="9386374" y="3328632"/>
            <a:ext cx="860264" cy="20112"/>
          </a:xfrm>
          <a:custGeom>
            <a:avLst/>
            <a:gdLst>
              <a:gd name="connsiteX0" fmla="*/ 860265 w 860264"/>
              <a:gd name="connsiteY0" fmla="*/ 0 h 20112"/>
              <a:gd name="connsiteX1" fmla="*/ 804322 w 860264"/>
              <a:gd name="connsiteY1" fmla="*/ 0 h 20112"/>
              <a:gd name="connsiteX2" fmla="*/ 804322 w 860264"/>
              <a:gd name="connsiteY2" fmla="*/ 20113 h 20112"/>
              <a:gd name="connsiteX3" fmla="*/ 860265 w 860264"/>
              <a:gd name="connsiteY3" fmla="*/ 20113 h 20112"/>
              <a:gd name="connsiteX4" fmla="*/ 860265 w 860264"/>
              <a:gd name="connsiteY4" fmla="*/ 0 h 20112"/>
              <a:gd name="connsiteX5" fmla="*/ 860265 w 860264"/>
              <a:gd name="connsiteY5" fmla="*/ 0 h 20112"/>
              <a:gd name="connsiteX6" fmla="*/ 744016 w 860264"/>
              <a:gd name="connsiteY6" fmla="*/ 0 h 20112"/>
              <a:gd name="connsiteX7" fmla="*/ 744016 w 860264"/>
              <a:gd name="connsiteY7" fmla="*/ 20113 h 20112"/>
              <a:gd name="connsiteX8" fmla="*/ 643484 w 860264"/>
              <a:gd name="connsiteY8" fmla="*/ 20113 h 20112"/>
              <a:gd name="connsiteX9" fmla="*/ 643484 w 860264"/>
              <a:gd name="connsiteY9" fmla="*/ 0 h 20112"/>
              <a:gd name="connsiteX10" fmla="*/ 744016 w 860264"/>
              <a:gd name="connsiteY10" fmla="*/ 0 h 20112"/>
              <a:gd name="connsiteX11" fmla="*/ 583145 w 860264"/>
              <a:gd name="connsiteY11" fmla="*/ 0 h 20112"/>
              <a:gd name="connsiteX12" fmla="*/ 583145 w 860264"/>
              <a:gd name="connsiteY12" fmla="*/ 20113 h 20112"/>
              <a:gd name="connsiteX13" fmla="*/ 482613 w 860264"/>
              <a:gd name="connsiteY13" fmla="*/ 20113 h 20112"/>
              <a:gd name="connsiteX14" fmla="*/ 482613 w 860264"/>
              <a:gd name="connsiteY14" fmla="*/ 0 h 20112"/>
              <a:gd name="connsiteX15" fmla="*/ 583145 w 860264"/>
              <a:gd name="connsiteY15" fmla="*/ 0 h 20112"/>
              <a:gd name="connsiteX16" fmla="*/ 422274 w 860264"/>
              <a:gd name="connsiteY16" fmla="*/ 0 h 20112"/>
              <a:gd name="connsiteX17" fmla="*/ 422274 w 860264"/>
              <a:gd name="connsiteY17" fmla="*/ 20113 h 20112"/>
              <a:gd name="connsiteX18" fmla="*/ 321742 w 860264"/>
              <a:gd name="connsiteY18" fmla="*/ 20113 h 20112"/>
              <a:gd name="connsiteX19" fmla="*/ 321742 w 860264"/>
              <a:gd name="connsiteY19" fmla="*/ 0 h 20112"/>
              <a:gd name="connsiteX20" fmla="*/ 422274 w 860264"/>
              <a:gd name="connsiteY20" fmla="*/ 0 h 20112"/>
              <a:gd name="connsiteX21" fmla="*/ 261403 w 860264"/>
              <a:gd name="connsiteY21" fmla="*/ 0 h 20112"/>
              <a:gd name="connsiteX22" fmla="*/ 261403 w 860264"/>
              <a:gd name="connsiteY22" fmla="*/ 20113 h 20112"/>
              <a:gd name="connsiteX23" fmla="*/ 160871 w 860264"/>
              <a:gd name="connsiteY23" fmla="*/ 20113 h 20112"/>
              <a:gd name="connsiteX24" fmla="*/ 160871 w 860264"/>
              <a:gd name="connsiteY24" fmla="*/ 0 h 20112"/>
              <a:gd name="connsiteX25" fmla="*/ 261403 w 860264"/>
              <a:gd name="connsiteY25" fmla="*/ 0 h 20112"/>
              <a:gd name="connsiteX26" fmla="*/ 100532 w 860264"/>
              <a:gd name="connsiteY26" fmla="*/ 0 h 20112"/>
              <a:gd name="connsiteX27" fmla="*/ 100532 w 860264"/>
              <a:gd name="connsiteY27" fmla="*/ 20113 h 20112"/>
              <a:gd name="connsiteX28" fmla="*/ 0 w 860264"/>
              <a:gd name="connsiteY28" fmla="*/ 20113 h 20112"/>
              <a:gd name="connsiteX29" fmla="*/ 0 w 860264"/>
              <a:gd name="connsiteY29" fmla="*/ 0 h 20112"/>
              <a:gd name="connsiteX30" fmla="*/ 100532 w 860264"/>
              <a:gd name="connsiteY30" fmla="*/ 0 h 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0264" h="20112">
                <a:moveTo>
                  <a:pt x="860265" y="0"/>
                </a:moveTo>
                <a:lnTo>
                  <a:pt x="804322" y="0"/>
                </a:lnTo>
                <a:lnTo>
                  <a:pt x="804322" y="20113"/>
                </a:lnTo>
                <a:lnTo>
                  <a:pt x="860265" y="20113"/>
                </a:lnTo>
                <a:lnTo>
                  <a:pt x="860265" y="0"/>
                </a:lnTo>
                <a:lnTo>
                  <a:pt x="860265" y="0"/>
                </a:lnTo>
                <a:close/>
                <a:moveTo>
                  <a:pt x="744016" y="0"/>
                </a:moveTo>
                <a:lnTo>
                  <a:pt x="744016" y="20113"/>
                </a:lnTo>
                <a:lnTo>
                  <a:pt x="643484" y="20113"/>
                </a:lnTo>
                <a:lnTo>
                  <a:pt x="643484" y="0"/>
                </a:lnTo>
                <a:lnTo>
                  <a:pt x="744016" y="0"/>
                </a:lnTo>
                <a:close/>
                <a:moveTo>
                  <a:pt x="583145" y="0"/>
                </a:moveTo>
                <a:lnTo>
                  <a:pt x="583145" y="20113"/>
                </a:lnTo>
                <a:lnTo>
                  <a:pt x="482613" y="20113"/>
                </a:lnTo>
                <a:lnTo>
                  <a:pt x="482613" y="0"/>
                </a:lnTo>
                <a:lnTo>
                  <a:pt x="583145" y="0"/>
                </a:lnTo>
                <a:close/>
                <a:moveTo>
                  <a:pt x="422274" y="0"/>
                </a:moveTo>
                <a:lnTo>
                  <a:pt x="422274" y="20113"/>
                </a:lnTo>
                <a:lnTo>
                  <a:pt x="321742" y="20113"/>
                </a:lnTo>
                <a:lnTo>
                  <a:pt x="321742" y="0"/>
                </a:lnTo>
                <a:lnTo>
                  <a:pt x="422274" y="0"/>
                </a:lnTo>
                <a:close/>
                <a:moveTo>
                  <a:pt x="261403" y="0"/>
                </a:moveTo>
                <a:lnTo>
                  <a:pt x="261403" y="20113"/>
                </a:lnTo>
                <a:lnTo>
                  <a:pt x="160871" y="20113"/>
                </a:lnTo>
                <a:lnTo>
                  <a:pt x="160871" y="0"/>
                </a:lnTo>
                <a:lnTo>
                  <a:pt x="261403" y="0"/>
                </a:lnTo>
                <a:close/>
                <a:moveTo>
                  <a:pt x="100532" y="0"/>
                </a:moveTo>
                <a:lnTo>
                  <a:pt x="100532" y="20113"/>
                </a:lnTo>
                <a:lnTo>
                  <a:pt x="0" y="20113"/>
                </a:lnTo>
                <a:lnTo>
                  <a:pt x="0" y="0"/>
                </a:lnTo>
                <a:lnTo>
                  <a:pt x="100532" y="0"/>
                </a:lnTo>
                <a:close/>
              </a:path>
            </a:pathLst>
          </a:custGeom>
          <a:solidFill>
            <a:srgbClr val="B1B3B4"/>
          </a:solidFill>
          <a:ln w="332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6CBF047-77D5-4190-4A0B-50B5180F3E47}"/>
              </a:ext>
            </a:extLst>
          </p:cNvPr>
          <p:cNvSpPr/>
          <p:nvPr/>
        </p:nvSpPr>
        <p:spPr>
          <a:xfrm>
            <a:off x="9188208" y="2236767"/>
            <a:ext cx="654372" cy="389306"/>
          </a:xfrm>
          <a:custGeom>
            <a:avLst/>
            <a:gdLst>
              <a:gd name="connsiteX0" fmla="*/ 644383 w 654372"/>
              <a:gd name="connsiteY0" fmla="*/ 0 h 389306"/>
              <a:gd name="connsiteX1" fmla="*/ 654373 w 654372"/>
              <a:gd name="connsiteY1" fmla="*/ 17349 h 389306"/>
              <a:gd name="connsiteX2" fmla="*/ 567294 w 654372"/>
              <a:gd name="connsiteY2" fmla="*/ 67632 h 389306"/>
              <a:gd name="connsiteX3" fmla="*/ 557304 w 654372"/>
              <a:gd name="connsiteY3" fmla="*/ 50282 h 389306"/>
              <a:gd name="connsiteX4" fmla="*/ 644383 w 654372"/>
              <a:gd name="connsiteY4" fmla="*/ 0 h 389306"/>
              <a:gd name="connsiteX5" fmla="*/ 644383 w 654372"/>
              <a:gd name="connsiteY5" fmla="*/ 0 h 389306"/>
              <a:gd name="connsiteX6" fmla="*/ 505057 w 654372"/>
              <a:gd name="connsiteY6" fmla="*/ 80419 h 389306"/>
              <a:gd name="connsiteX7" fmla="*/ 515047 w 654372"/>
              <a:gd name="connsiteY7" fmla="*/ 97768 h 389306"/>
              <a:gd name="connsiteX8" fmla="*/ 427968 w 654372"/>
              <a:gd name="connsiteY8" fmla="*/ 148051 h 389306"/>
              <a:gd name="connsiteX9" fmla="*/ 417978 w 654372"/>
              <a:gd name="connsiteY9" fmla="*/ 130701 h 389306"/>
              <a:gd name="connsiteX10" fmla="*/ 505057 w 654372"/>
              <a:gd name="connsiteY10" fmla="*/ 80419 h 389306"/>
              <a:gd name="connsiteX11" fmla="*/ 505057 w 654372"/>
              <a:gd name="connsiteY11" fmla="*/ 80419 h 389306"/>
              <a:gd name="connsiteX12" fmla="*/ 365731 w 654372"/>
              <a:gd name="connsiteY12" fmla="*/ 160838 h 389306"/>
              <a:gd name="connsiteX13" fmla="*/ 375721 w 654372"/>
              <a:gd name="connsiteY13" fmla="*/ 178187 h 389306"/>
              <a:gd name="connsiteX14" fmla="*/ 288642 w 654372"/>
              <a:gd name="connsiteY14" fmla="*/ 228469 h 389306"/>
              <a:gd name="connsiteX15" fmla="*/ 278652 w 654372"/>
              <a:gd name="connsiteY15" fmla="*/ 211120 h 389306"/>
              <a:gd name="connsiteX16" fmla="*/ 365731 w 654372"/>
              <a:gd name="connsiteY16" fmla="*/ 160838 h 389306"/>
              <a:gd name="connsiteX17" fmla="*/ 365731 w 654372"/>
              <a:gd name="connsiteY17" fmla="*/ 160838 h 389306"/>
              <a:gd name="connsiteX18" fmla="*/ 226405 w 654372"/>
              <a:gd name="connsiteY18" fmla="*/ 241257 h 389306"/>
              <a:gd name="connsiteX19" fmla="*/ 236395 w 654372"/>
              <a:gd name="connsiteY19" fmla="*/ 258606 h 389306"/>
              <a:gd name="connsiteX20" fmla="*/ 149316 w 654372"/>
              <a:gd name="connsiteY20" fmla="*/ 308888 h 389306"/>
              <a:gd name="connsiteX21" fmla="*/ 139326 w 654372"/>
              <a:gd name="connsiteY21" fmla="*/ 291539 h 389306"/>
              <a:gd name="connsiteX22" fmla="*/ 226405 w 654372"/>
              <a:gd name="connsiteY22" fmla="*/ 241257 h 389306"/>
              <a:gd name="connsiteX23" fmla="*/ 226405 w 654372"/>
              <a:gd name="connsiteY23" fmla="*/ 241257 h 389306"/>
              <a:gd name="connsiteX24" fmla="*/ 87079 w 654372"/>
              <a:gd name="connsiteY24" fmla="*/ 321675 h 389306"/>
              <a:gd name="connsiteX25" fmla="*/ 97069 w 654372"/>
              <a:gd name="connsiteY25" fmla="*/ 339024 h 389306"/>
              <a:gd name="connsiteX26" fmla="*/ 9990 w 654372"/>
              <a:gd name="connsiteY26" fmla="*/ 389307 h 389306"/>
              <a:gd name="connsiteX27" fmla="*/ 0 w 654372"/>
              <a:gd name="connsiteY27" fmla="*/ 371958 h 389306"/>
              <a:gd name="connsiteX28" fmla="*/ 87079 w 654372"/>
              <a:gd name="connsiteY28" fmla="*/ 321675 h 389306"/>
              <a:gd name="connsiteX29" fmla="*/ 87079 w 654372"/>
              <a:gd name="connsiteY29" fmla="*/ 321675 h 389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4372" h="389306">
                <a:moveTo>
                  <a:pt x="644383" y="0"/>
                </a:moveTo>
                <a:lnTo>
                  <a:pt x="654373" y="17349"/>
                </a:lnTo>
                <a:lnTo>
                  <a:pt x="567294" y="67632"/>
                </a:lnTo>
                <a:lnTo>
                  <a:pt x="557304" y="50282"/>
                </a:lnTo>
                <a:lnTo>
                  <a:pt x="644383" y="0"/>
                </a:lnTo>
                <a:lnTo>
                  <a:pt x="644383" y="0"/>
                </a:lnTo>
                <a:close/>
                <a:moveTo>
                  <a:pt x="505057" y="80419"/>
                </a:moveTo>
                <a:lnTo>
                  <a:pt x="515047" y="97768"/>
                </a:lnTo>
                <a:lnTo>
                  <a:pt x="427968" y="148051"/>
                </a:lnTo>
                <a:lnTo>
                  <a:pt x="417978" y="130701"/>
                </a:lnTo>
                <a:lnTo>
                  <a:pt x="505057" y="80419"/>
                </a:lnTo>
                <a:lnTo>
                  <a:pt x="505057" y="80419"/>
                </a:lnTo>
                <a:close/>
                <a:moveTo>
                  <a:pt x="365731" y="160838"/>
                </a:moveTo>
                <a:lnTo>
                  <a:pt x="375721" y="178187"/>
                </a:lnTo>
                <a:lnTo>
                  <a:pt x="288642" y="228469"/>
                </a:lnTo>
                <a:lnTo>
                  <a:pt x="278652" y="211120"/>
                </a:lnTo>
                <a:lnTo>
                  <a:pt x="365731" y="160838"/>
                </a:lnTo>
                <a:lnTo>
                  <a:pt x="365731" y="160838"/>
                </a:lnTo>
                <a:close/>
                <a:moveTo>
                  <a:pt x="226405" y="241257"/>
                </a:moveTo>
                <a:lnTo>
                  <a:pt x="236395" y="258606"/>
                </a:lnTo>
                <a:lnTo>
                  <a:pt x="149316" y="308888"/>
                </a:lnTo>
                <a:lnTo>
                  <a:pt x="139326" y="291539"/>
                </a:lnTo>
                <a:lnTo>
                  <a:pt x="226405" y="241257"/>
                </a:lnTo>
                <a:lnTo>
                  <a:pt x="226405" y="241257"/>
                </a:lnTo>
                <a:close/>
                <a:moveTo>
                  <a:pt x="87079" y="321675"/>
                </a:moveTo>
                <a:lnTo>
                  <a:pt x="97069" y="339024"/>
                </a:lnTo>
                <a:lnTo>
                  <a:pt x="9990" y="389307"/>
                </a:lnTo>
                <a:lnTo>
                  <a:pt x="0" y="371958"/>
                </a:lnTo>
                <a:lnTo>
                  <a:pt x="87079" y="321675"/>
                </a:lnTo>
                <a:lnTo>
                  <a:pt x="87079" y="321675"/>
                </a:lnTo>
                <a:close/>
              </a:path>
            </a:pathLst>
          </a:custGeom>
          <a:solidFill>
            <a:srgbClr val="B1B3B4"/>
          </a:solidFill>
          <a:ln w="332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492F202-3893-E8EC-1C50-05778DA6B2D3}"/>
              </a:ext>
            </a:extLst>
          </p:cNvPr>
          <p:cNvSpPr/>
          <p:nvPr/>
        </p:nvSpPr>
        <p:spPr>
          <a:xfrm>
            <a:off x="8656478" y="1631845"/>
            <a:ext cx="278618" cy="462566"/>
          </a:xfrm>
          <a:custGeom>
            <a:avLst/>
            <a:gdLst>
              <a:gd name="connsiteX0" fmla="*/ 261269 w 278618"/>
              <a:gd name="connsiteY0" fmla="*/ 0 h 462566"/>
              <a:gd name="connsiteX1" fmla="*/ 278618 w 278618"/>
              <a:gd name="connsiteY1" fmla="*/ 9990 h 462566"/>
              <a:gd name="connsiteX2" fmla="*/ 258639 w 278618"/>
              <a:gd name="connsiteY2" fmla="*/ 44588 h 462566"/>
              <a:gd name="connsiteX3" fmla="*/ 241290 w 278618"/>
              <a:gd name="connsiteY3" fmla="*/ 34598 h 462566"/>
              <a:gd name="connsiteX4" fmla="*/ 261269 w 278618"/>
              <a:gd name="connsiteY4" fmla="*/ 0 h 462566"/>
              <a:gd name="connsiteX5" fmla="*/ 261269 w 278618"/>
              <a:gd name="connsiteY5" fmla="*/ 0 h 462566"/>
              <a:gd name="connsiteX6" fmla="*/ 211120 w 278618"/>
              <a:gd name="connsiteY6" fmla="*/ 86846 h 462566"/>
              <a:gd name="connsiteX7" fmla="*/ 228469 w 278618"/>
              <a:gd name="connsiteY7" fmla="*/ 96836 h 462566"/>
              <a:gd name="connsiteX8" fmla="*/ 178186 w 278618"/>
              <a:gd name="connsiteY8" fmla="*/ 183914 h 462566"/>
              <a:gd name="connsiteX9" fmla="*/ 160837 w 278618"/>
              <a:gd name="connsiteY9" fmla="*/ 173924 h 462566"/>
              <a:gd name="connsiteX10" fmla="*/ 211120 w 278618"/>
              <a:gd name="connsiteY10" fmla="*/ 86846 h 462566"/>
              <a:gd name="connsiteX11" fmla="*/ 211120 w 278618"/>
              <a:gd name="connsiteY11" fmla="*/ 86846 h 462566"/>
              <a:gd name="connsiteX12" fmla="*/ 130701 w 278618"/>
              <a:gd name="connsiteY12" fmla="*/ 226172 h 462566"/>
              <a:gd name="connsiteX13" fmla="*/ 148050 w 278618"/>
              <a:gd name="connsiteY13" fmla="*/ 236162 h 462566"/>
              <a:gd name="connsiteX14" fmla="*/ 97768 w 278618"/>
              <a:gd name="connsiteY14" fmla="*/ 323240 h 462566"/>
              <a:gd name="connsiteX15" fmla="*/ 80418 w 278618"/>
              <a:gd name="connsiteY15" fmla="*/ 313250 h 462566"/>
              <a:gd name="connsiteX16" fmla="*/ 130701 w 278618"/>
              <a:gd name="connsiteY16" fmla="*/ 226172 h 462566"/>
              <a:gd name="connsiteX17" fmla="*/ 130701 w 278618"/>
              <a:gd name="connsiteY17" fmla="*/ 226172 h 462566"/>
              <a:gd name="connsiteX18" fmla="*/ 50282 w 278618"/>
              <a:gd name="connsiteY18" fmla="*/ 365498 h 462566"/>
              <a:gd name="connsiteX19" fmla="*/ 67632 w 278618"/>
              <a:gd name="connsiteY19" fmla="*/ 375488 h 462566"/>
              <a:gd name="connsiteX20" fmla="*/ 17349 w 278618"/>
              <a:gd name="connsiteY20" fmla="*/ 462566 h 462566"/>
              <a:gd name="connsiteX21" fmla="*/ 0 w 278618"/>
              <a:gd name="connsiteY21" fmla="*/ 452577 h 462566"/>
              <a:gd name="connsiteX22" fmla="*/ 50282 w 278618"/>
              <a:gd name="connsiteY22" fmla="*/ 365498 h 462566"/>
              <a:gd name="connsiteX23" fmla="*/ 50282 w 278618"/>
              <a:gd name="connsiteY23" fmla="*/ 365498 h 4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8618" h="462566">
                <a:moveTo>
                  <a:pt x="261269" y="0"/>
                </a:moveTo>
                <a:lnTo>
                  <a:pt x="278618" y="9990"/>
                </a:lnTo>
                <a:lnTo>
                  <a:pt x="258639" y="44588"/>
                </a:lnTo>
                <a:lnTo>
                  <a:pt x="241290" y="34598"/>
                </a:lnTo>
                <a:lnTo>
                  <a:pt x="261269" y="0"/>
                </a:lnTo>
                <a:lnTo>
                  <a:pt x="261269" y="0"/>
                </a:lnTo>
                <a:close/>
                <a:moveTo>
                  <a:pt x="211120" y="86846"/>
                </a:moveTo>
                <a:lnTo>
                  <a:pt x="228469" y="96836"/>
                </a:lnTo>
                <a:lnTo>
                  <a:pt x="178186" y="183914"/>
                </a:lnTo>
                <a:lnTo>
                  <a:pt x="160837" y="173924"/>
                </a:lnTo>
                <a:lnTo>
                  <a:pt x="211120" y="86846"/>
                </a:lnTo>
                <a:lnTo>
                  <a:pt x="211120" y="86846"/>
                </a:lnTo>
                <a:close/>
                <a:moveTo>
                  <a:pt x="130701" y="226172"/>
                </a:moveTo>
                <a:lnTo>
                  <a:pt x="148050" y="236162"/>
                </a:lnTo>
                <a:lnTo>
                  <a:pt x="97768" y="323240"/>
                </a:lnTo>
                <a:lnTo>
                  <a:pt x="80418" y="313250"/>
                </a:lnTo>
                <a:lnTo>
                  <a:pt x="130701" y="226172"/>
                </a:lnTo>
                <a:lnTo>
                  <a:pt x="130701" y="226172"/>
                </a:lnTo>
                <a:close/>
                <a:moveTo>
                  <a:pt x="50282" y="365498"/>
                </a:moveTo>
                <a:lnTo>
                  <a:pt x="67632" y="375488"/>
                </a:lnTo>
                <a:lnTo>
                  <a:pt x="17349" y="462566"/>
                </a:lnTo>
                <a:lnTo>
                  <a:pt x="0" y="452577"/>
                </a:lnTo>
                <a:lnTo>
                  <a:pt x="50282" y="365498"/>
                </a:lnTo>
                <a:lnTo>
                  <a:pt x="50282" y="365498"/>
                </a:lnTo>
                <a:close/>
              </a:path>
            </a:pathLst>
          </a:custGeom>
          <a:solidFill>
            <a:srgbClr val="B1B3B4"/>
          </a:solidFill>
          <a:ln w="332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F19290F-1855-E2A3-1E33-70B96695E332}"/>
              </a:ext>
            </a:extLst>
          </p:cNvPr>
          <p:cNvSpPr/>
          <p:nvPr/>
        </p:nvSpPr>
        <p:spPr>
          <a:xfrm>
            <a:off x="7933874" y="1216264"/>
            <a:ext cx="20112" cy="679980"/>
          </a:xfrm>
          <a:custGeom>
            <a:avLst/>
            <a:gdLst>
              <a:gd name="connsiteX0" fmla="*/ 0 w 20112"/>
              <a:gd name="connsiteY0" fmla="*/ 0 h 679980"/>
              <a:gd name="connsiteX1" fmla="*/ 20113 w 20112"/>
              <a:gd name="connsiteY1" fmla="*/ 0 h 679980"/>
              <a:gd name="connsiteX2" fmla="*/ 20113 w 20112"/>
              <a:gd name="connsiteY2" fmla="*/ 36530 h 679980"/>
              <a:gd name="connsiteX3" fmla="*/ 0 w 20112"/>
              <a:gd name="connsiteY3" fmla="*/ 36530 h 679980"/>
              <a:gd name="connsiteX4" fmla="*/ 0 w 20112"/>
              <a:gd name="connsiteY4" fmla="*/ 0 h 679980"/>
              <a:gd name="connsiteX5" fmla="*/ 0 w 20112"/>
              <a:gd name="connsiteY5" fmla="*/ 0 h 679980"/>
              <a:gd name="connsiteX6" fmla="*/ 0 w 20112"/>
              <a:gd name="connsiteY6" fmla="*/ 96836 h 679980"/>
              <a:gd name="connsiteX7" fmla="*/ 20113 w 20112"/>
              <a:gd name="connsiteY7" fmla="*/ 96836 h 679980"/>
              <a:gd name="connsiteX8" fmla="*/ 20113 w 20112"/>
              <a:gd name="connsiteY8" fmla="*/ 197367 h 679980"/>
              <a:gd name="connsiteX9" fmla="*/ 0 w 20112"/>
              <a:gd name="connsiteY9" fmla="*/ 197367 h 679980"/>
              <a:gd name="connsiteX10" fmla="*/ 0 w 20112"/>
              <a:gd name="connsiteY10" fmla="*/ 96836 h 679980"/>
              <a:gd name="connsiteX11" fmla="*/ 0 w 20112"/>
              <a:gd name="connsiteY11" fmla="*/ 96836 h 679980"/>
              <a:gd name="connsiteX12" fmla="*/ 0 w 20112"/>
              <a:gd name="connsiteY12" fmla="*/ 257707 h 679980"/>
              <a:gd name="connsiteX13" fmla="*/ 20113 w 20112"/>
              <a:gd name="connsiteY13" fmla="*/ 257707 h 679980"/>
              <a:gd name="connsiteX14" fmla="*/ 20113 w 20112"/>
              <a:gd name="connsiteY14" fmla="*/ 358238 h 679980"/>
              <a:gd name="connsiteX15" fmla="*/ 0 w 20112"/>
              <a:gd name="connsiteY15" fmla="*/ 358238 h 679980"/>
              <a:gd name="connsiteX16" fmla="*/ 0 w 20112"/>
              <a:gd name="connsiteY16" fmla="*/ 257707 h 679980"/>
              <a:gd name="connsiteX17" fmla="*/ 0 w 20112"/>
              <a:gd name="connsiteY17" fmla="*/ 257707 h 679980"/>
              <a:gd name="connsiteX18" fmla="*/ 0 w 20112"/>
              <a:gd name="connsiteY18" fmla="*/ 418577 h 679980"/>
              <a:gd name="connsiteX19" fmla="*/ 20113 w 20112"/>
              <a:gd name="connsiteY19" fmla="*/ 418577 h 679980"/>
              <a:gd name="connsiteX20" fmla="*/ 20113 w 20112"/>
              <a:gd name="connsiteY20" fmla="*/ 519109 h 679980"/>
              <a:gd name="connsiteX21" fmla="*/ 0 w 20112"/>
              <a:gd name="connsiteY21" fmla="*/ 519109 h 679980"/>
              <a:gd name="connsiteX22" fmla="*/ 0 w 20112"/>
              <a:gd name="connsiteY22" fmla="*/ 418577 h 679980"/>
              <a:gd name="connsiteX23" fmla="*/ 0 w 20112"/>
              <a:gd name="connsiteY23" fmla="*/ 418577 h 679980"/>
              <a:gd name="connsiteX24" fmla="*/ 0 w 20112"/>
              <a:gd name="connsiteY24" fmla="*/ 579448 h 679980"/>
              <a:gd name="connsiteX25" fmla="*/ 20113 w 20112"/>
              <a:gd name="connsiteY25" fmla="*/ 579448 h 679980"/>
              <a:gd name="connsiteX26" fmla="*/ 20113 w 20112"/>
              <a:gd name="connsiteY26" fmla="*/ 679980 h 679980"/>
              <a:gd name="connsiteX27" fmla="*/ 0 w 20112"/>
              <a:gd name="connsiteY27" fmla="*/ 679980 h 679980"/>
              <a:gd name="connsiteX28" fmla="*/ 0 w 20112"/>
              <a:gd name="connsiteY28" fmla="*/ 579448 h 679980"/>
              <a:gd name="connsiteX29" fmla="*/ 0 w 20112"/>
              <a:gd name="connsiteY29" fmla="*/ 579448 h 67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112" h="679980">
                <a:moveTo>
                  <a:pt x="0" y="0"/>
                </a:moveTo>
                <a:lnTo>
                  <a:pt x="20113" y="0"/>
                </a:lnTo>
                <a:lnTo>
                  <a:pt x="20113" y="36530"/>
                </a:lnTo>
                <a:lnTo>
                  <a:pt x="0" y="36530"/>
                </a:lnTo>
                <a:lnTo>
                  <a:pt x="0" y="0"/>
                </a:lnTo>
                <a:lnTo>
                  <a:pt x="0" y="0"/>
                </a:lnTo>
                <a:close/>
                <a:moveTo>
                  <a:pt x="0" y="96836"/>
                </a:moveTo>
                <a:lnTo>
                  <a:pt x="20113" y="96836"/>
                </a:lnTo>
                <a:lnTo>
                  <a:pt x="20113" y="197367"/>
                </a:lnTo>
                <a:lnTo>
                  <a:pt x="0" y="197367"/>
                </a:lnTo>
                <a:lnTo>
                  <a:pt x="0" y="96836"/>
                </a:lnTo>
                <a:lnTo>
                  <a:pt x="0" y="96836"/>
                </a:lnTo>
                <a:close/>
                <a:moveTo>
                  <a:pt x="0" y="257707"/>
                </a:moveTo>
                <a:lnTo>
                  <a:pt x="20113" y="257707"/>
                </a:lnTo>
                <a:lnTo>
                  <a:pt x="20113" y="358238"/>
                </a:lnTo>
                <a:lnTo>
                  <a:pt x="0" y="358238"/>
                </a:lnTo>
                <a:lnTo>
                  <a:pt x="0" y="257707"/>
                </a:lnTo>
                <a:lnTo>
                  <a:pt x="0" y="257707"/>
                </a:lnTo>
                <a:close/>
                <a:moveTo>
                  <a:pt x="0" y="418577"/>
                </a:moveTo>
                <a:lnTo>
                  <a:pt x="20113" y="418577"/>
                </a:lnTo>
                <a:lnTo>
                  <a:pt x="20113" y="519109"/>
                </a:lnTo>
                <a:lnTo>
                  <a:pt x="0" y="519109"/>
                </a:lnTo>
                <a:lnTo>
                  <a:pt x="0" y="418577"/>
                </a:lnTo>
                <a:lnTo>
                  <a:pt x="0" y="418577"/>
                </a:lnTo>
                <a:close/>
                <a:moveTo>
                  <a:pt x="0" y="579448"/>
                </a:moveTo>
                <a:lnTo>
                  <a:pt x="20113" y="579448"/>
                </a:lnTo>
                <a:lnTo>
                  <a:pt x="20113" y="679980"/>
                </a:lnTo>
                <a:lnTo>
                  <a:pt x="0" y="679980"/>
                </a:lnTo>
                <a:lnTo>
                  <a:pt x="0" y="579448"/>
                </a:lnTo>
                <a:lnTo>
                  <a:pt x="0" y="579448"/>
                </a:lnTo>
                <a:close/>
              </a:path>
            </a:pathLst>
          </a:custGeom>
          <a:solidFill>
            <a:srgbClr val="B1B3B4"/>
          </a:solidFill>
          <a:ln w="332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A348BBC-C5A1-7528-C4EF-6AF92CE4C54C}"/>
              </a:ext>
            </a:extLst>
          </p:cNvPr>
          <p:cNvSpPr/>
          <p:nvPr/>
        </p:nvSpPr>
        <p:spPr>
          <a:xfrm>
            <a:off x="10304281" y="3328632"/>
            <a:ext cx="1236284" cy="20079"/>
          </a:xfrm>
          <a:custGeom>
            <a:avLst/>
            <a:gdLst>
              <a:gd name="connsiteX0" fmla="*/ 0 w 1236284"/>
              <a:gd name="connsiteY0" fmla="*/ 0 h 20079"/>
              <a:gd name="connsiteX1" fmla="*/ 1236285 w 1236284"/>
              <a:gd name="connsiteY1" fmla="*/ 0 h 20079"/>
              <a:gd name="connsiteX2" fmla="*/ 1236285 w 1236284"/>
              <a:gd name="connsiteY2" fmla="*/ 20080 h 20079"/>
              <a:gd name="connsiteX3" fmla="*/ 0 w 1236284"/>
              <a:gd name="connsiteY3" fmla="*/ 20080 h 20079"/>
              <a:gd name="connsiteX4" fmla="*/ 0 w 1236284"/>
              <a:gd name="connsiteY4" fmla="*/ 0 h 20079"/>
              <a:gd name="connsiteX5" fmla="*/ 0 w 1236284"/>
              <a:gd name="connsiteY5" fmla="*/ 0 h 2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4" h="20079">
                <a:moveTo>
                  <a:pt x="0" y="0"/>
                </a:moveTo>
                <a:lnTo>
                  <a:pt x="1236285" y="0"/>
                </a:lnTo>
                <a:lnTo>
                  <a:pt x="1236285" y="20080"/>
                </a:lnTo>
                <a:lnTo>
                  <a:pt x="0" y="20080"/>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845F8C9-CA72-4B4A-6D89-245381F3A73D}"/>
              </a:ext>
            </a:extLst>
          </p:cNvPr>
          <p:cNvSpPr/>
          <p:nvPr/>
        </p:nvSpPr>
        <p:spPr>
          <a:xfrm>
            <a:off x="9918437" y="4468514"/>
            <a:ext cx="1236285" cy="20113"/>
          </a:xfrm>
          <a:custGeom>
            <a:avLst/>
            <a:gdLst>
              <a:gd name="connsiteX0" fmla="*/ 0 w 1236285"/>
              <a:gd name="connsiteY0" fmla="*/ 0 h 20113"/>
              <a:gd name="connsiteX1" fmla="*/ 1236285 w 1236285"/>
              <a:gd name="connsiteY1" fmla="*/ 0 h 20113"/>
              <a:gd name="connsiteX2" fmla="*/ 1236285 w 1236285"/>
              <a:gd name="connsiteY2" fmla="*/ 20113 h 20113"/>
              <a:gd name="connsiteX3" fmla="*/ 0 w 1236285"/>
              <a:gd name="connsiteY3" fmla="*/ 20113 h 20113"/>
              <a:gd name="connsiteX4" fmla="*/ 0 w 1236285"/>
              <a:gd name="connsiteY4" fmla="*/ 0 h 20113"/>
              <a:gd name="connsiteX5" fmla="*/ 0 w 1236285"/>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3">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D923415-F6BD-A585-AC21-4FEAD500953A}"/>
              </a:ext>
            </a:extLst>
          </p:cNvPr>
          <p:cNvSpPr/>
          <p:nvPr/>
        </p:nvSpPr>
        <p:spPr>
          <a:xfrm>
            <a:off x="8963202" y="5488118"/>
            <a:ext cx="1236285" cy="20112"/>
          </a:xfrm>
          <a:custGeom>
            <a:avLst/>
            <a:gdLst>
              <a:gd name="connsiteX0" fmla="*/ 0 w 1236285"/>
              <a:gd name="connsiteY0" fmla="*/ 0 h 20112"/>
              <a:gd name="connsiteX1" fmla="*/ 1236285 w 1236285"/>
              <a:gd name="connsiteY1" fmla="*/ 0 h 20112"/>
              <a:gd name="connsiteX2" fmla="*/ 1236285 w 1236285"/>
              <a:gd name="connsiteY2" fmla="*/ 20113 h 20112"/>
              <a:gd name="connsiteX3" fmla="*/ 0 w 1236285"/>
              <a:gd name="connsiteY3" fmla="*/ 20113 h 20112"/>
              <a:gd name="connsiteX4" fmla="*/ 0 w 1236285"/>
              <a:gd name="connsiteY4" fmla="*/ 0 h 20112"/>
              <a:gd name="connsiteX5" fmla="*/ 0 w 1236285"/>
              <a:gd name="connsiteY5" fmla="*/ 0 h 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2">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648803B-0554-E86B-166D-68A0262C3A7D}"/>
              </a:ext>
            </a:extLst>
          </p:cNvPr>
          <p:cNvSpPr/>
          <p:nvPr/>
        </p:nvSpPr>
        <p:spPr>
          <a:xfrm>
            <a:off x="7325788" y="5871631"/>
            <a:ext cx="1236285" cy="20079"/>
          </a:xfrm>
          <a:custGeom>
            <a:avLst/>
            <a:gdLst>
              <a:gd name="connsiteX0" fmla="*/ 0 w 1236285"/>
              <a:gd name="connsiteY0" fmla="*/ 0 h 20079"/>
              <a:gd name="connsiteX1" fmla="*/ 1236285 w 1236285"/>
              <a:gd name="connsiteY1" fmla="*/ 0 h 20079"/>
              <a:gd name="connsiteX2" fmla="*/ 1236285 w 1236285"/>
              <a:gd name="connsiteY2" fmla="*/ 20080 h 20079"/>
              <a:gd name="connsiteX3" fmla="*/ 0 w 1236285"/>
              <a:gd name="connsiteY3" fmla="*/ 20080 h 20079"/>
              <a:gd name="connsiteX4" fmla="*/ 0 w 1236285"/>
              <a:gd name="connsiteY4" fmla="*/ 0 h 20079"/>
              <a:gd name="connsiteX5" fmla="*/ 0 w 1236285"/>
              <a:gd name="connsiteY5" fmla="*/ 0 h 2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079">
                <a:moveTo>
                  <a:pt x="0" y="0"/>
                </a:moveTo>
                <a:lnTo>
                  <a:pt x="1236285" y="0"/>
                </a:lnTo>
                <a:lnTo>
                  <a:pt x="1236285" y="20080"/>
                </a:lnTo>
                <a:lnTo>
                  <a:pt x="0" y="20080"/>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D25015B6-26B1-D359-8825-EB1252A1AC96}"/>
              </a:ext>
            </a:extLst>
          </p:cNvPr>
          <p:cNvSpPr/>
          <p:nvPr/>
        </p:nvSpPr>
        <p:spPr>
          <a:xfrm>
            <a:off x="9918437" y="2188716"/>
            <a:ext cx="1236285" cy="20113"/>
          </a:xfrm>
          <a:custGeom>
            <a:avLst/>
            <a:gdLst>
              <a:gd name="connsiteX0" fmla="*/ 0 w 1236285"/>
              <a:gd name="connsiteY0" fmla="*/ 0 h 20113"/>
              <a:gd name="connsiteX1" fmla="*/ 1236285 w 1236285"/>
              <a:gd name="connsiteY1" fmla="*/ 0 h 20113"/>
              <a:gd name="connsiteX2" fmla="*/ 1236285 w 1236285"/>
              <a:gd name="connsiteY2" fmla="*/ 20113 h 20113"/>
              <a:gd name="connsiteX3" fmla="*/ 0 w 1236285"/>
              <a:gd name="connsiteY3" fmla="*/ 20113 h 20113"/>
              <a:gd name="connsiteX4" fmla="*/ 0 w 1236285"/>
              <a:gd name="connsiteY4" fmla="*/ 0 h 20113"/>
              <a:gd name="connsiteX5" fmla="*/ 0 w 1236285"/>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3">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DF5CA68-362C-1AD2-A2A4-1748A29B305A}"/>
              </a:ext>
            </a:extLst>
          </p:cNvPr>
          <p:cNvSpPr/>
          <p:nvPr/>
        </p:nvSpPr>
        <p:spPr>
          <a:xfrm>
            <a:off x="8963168" y="1173141"/>
            <a:ext cx="1236285" cy="20113"/>
          </a:xfrm>
          <a:custGeom>
            <a:avLst/>
            <a:gdLst>
              <a:gd name="connsiteX0" fmla="*/ 0 w 1236285"/>
              <a:gd name="connsiteY0" fmla="*/ 0 h 20113"/>
              <a:gd name="connsiteX1" fmla="*/ 1236285 w 1236285"/>
              <a:gd name="connsiteY1" fmla="*/ 0 h 20113"/>
              <a:gd name="connsiteX2" fmla="*/ 1236285 w 1236285"/>
              <a:gd name="connsiteY2" fmla="*/ 20113 h 20113"/>
              <a:gd name="connsiteX3" fmla="*/ 0 w 1236285"/>
              <a:gd name="connsiteY3" fmla="*/ 20113 h 20113"/>
              <a:gd name="connsiteX4" fmla="*/ 0 w 1236285"/>
              <a:gd name="connsiteY4" fmla="*/ 0 h 20113"/>
              <a:gd name="connsiteX5" fmla="*/ 0 w 1236285"/>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3">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7A86440-8781-2F56-096C-A4952677D96C}"/>
              </a:ext>
            </a:extLst>
          </p:cNvPr>
          <p:cNvSpPr/>
          <p:nvPr/>
        </p:nvSpPr>
        <p:spPr>
          <a:xfrm>
            <a:off x="7325788" y="685800"/>
            <a:ext cx="1236285" cy="20113"/>
          </a:xfrm>
          <a:custGeom>
            <a:avLst/>
            <a:gdLst>
              <a:gd name="connsiteX0" fmla="*/ 0 w 1236285"/>
              <a:gd name="connsiteY0" fmla="*/ 0 h 20113"/>
              <a:gd name="connsiteX1" fmla="*/ 1236285 w 1236285"/>
              <a:gd name="connsiteY1" fmla="*/ 0 h 20113"/>
              <a:gd name="connsiteX2" fmla="*/ 1236285 w 1236285"/>
              <a:gd name="connsiteY2" fmla="*/ 20113 h 20113"/>
              <a:gd name="connsiteX3" fmla="*/ 0 w 1236285"/>
              <a:gd name="connsiteY3" fmla="*/ 20113 h 20113"/>
              <a:gd name="connsiteX4" fmla="*/ 0 w 1236285"/>
              <a:gd name="connsiteY4" fmla="*/ 0 h 20113"/>
              <a:gd name="connsiteX5" fmla="*/ 0 w 1236285"/>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3">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FB86D47-4737-E36C-F97A-1A2FBBAF29C7}"/>
              </a:ext>
            </a:extLst>
          </p:cNvPr>
          <p:cNvSpPr/>
          <p:nvPr/>
        </p:nvSpPr>
        <p:spPr>
          <a:xfrm>
            <a:off x="5688407" y="1173141"/>
            <a:ext cx="1236252" cy="20113"/>
          </a:xfrm>
          <a:custGeom>
            <a:avLst/>
            <a:gdLst>
              <a:gd name="connsiteX0" fmla="*/ 0 w 1236252"/>
              <a:gd name="connsiteY0" fmla="*/ 0 h 20113"/>
              <a:gd name="connsiteX1" fmla="*/ 1236252 w 1236252"/>
              <a:gd name="connsiteY1" fmla="*/ 0 h 20113"/>
              <a:gd name="connsiteX2" fmla="*/ 1236252 w 1236252"/>
              <a:gd name="connsiteY2" fmla="*/ 20113 h 20113"/>
              <a:gd name="connsiteX3" fmla="*/ 0 w 1236252"/>
              <a:gd name="connsiteY3" fmla="*/ 20113 h 20113"/>
              <a:gd name="connsiteX4" fmla="*/ 0 w 1236252"/>
              <a:gd name="connsiteY4" fmla="*/ 0 h 20113"/>
              <a:gd name="connsiteX5" fmla="*/ 0 w 1236252"/>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52" h="20113">
                <a:moveTo>
                  <a:pt x="0" y="0"/>
                </a:moveTo>
                <a:lnTo>
                  <a:pt x="1236252" y="0"/>
                </a:lnTo>
                <a:lnTo>
                  <a:pt x="1236252"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7280B0F-CFFD-C2E1-CB50-8CE4C3B45578}"/>
              </a:ext>
            </a:extLst>
          </p:cNvPr>
          <p:cNvSpPr/>
          <p:nvPr/>
        </p:nvSpPr>
        <p:spPr>
          <a:xfrm>
            <a:off x="4721350" y="2191679"/>
            <a:ext cx="1236285" cy="20113"/>
          </a:xfrm>
          <a:custGeom>
            <a:avLst/>
            <a:gdLst>
              <a:gd name="connsiteX0" fmla="*/ 0 w 1236285"/>
              <a:gd name="connsiteY0" fmla="*/ 0 h 20113"/>
              <a:gd name="connsiteX1" fmla="*/ 1236285 w 1236285"/>
              <a:gd name="connsiteY1" fmla="*/ 0 h 20113"/>
              <a:gd name="connsiteX2" fmla="*/ 1236285 w 1236285"/>
              <a:gd name="connsiteY2" fmla="*/ 20113 h 20113"/>
              <a:gd name="connsiteX3" fmla="*/ 0 w 1236285"/>
              <a:gd name="connsiteY3" fmla="*/ 20113 h 20113"/>
              <a:gd name="connsiteX4" fmla="*/ 0 w 1236285"/>
              <a:gd name="connsiteY4" fmla="*/ 0 h 20113"/>
              <a:gd name="connsiteX5" fmla="*/ 0 w 1236285"/>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3">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1776566-0C6D-230B-C202-4EA0CB181587}"/>
              </a:ext>
            </a:extLst>
          </p:cNvPr>
          <p:cNvSpPr/>
          <p:nvPr/>
        </p:nvSpPr>
        <p:spPr>
          <a:xfrm>
            <a:off x="4347295" y="3328598"/>
            <a:ext cx="1236285" cy="20112"/>
          </a:xfrm>
          <a:custGeom>
            <a:avLst/>
            <a:gdLst>
              <a:gd name="connsiteX0" fmla="*/ 0 w 1236285"/>
              <a:gd name="connsiteY0" fmla="*/ 0 h 20112"/>
              <a:gd name="connsiteX1" fmla="*/ 1236285 w 1236285"/>
              <a:gd name="connsiteY1" fmla="*/ 0 h 20112"/>
              <a:gd name="connsiteX2" fmla="*/ 1236285 w 1236285"/>
              <a:gd name="connsiteY2" fmla="*/ 20113 h 20112"/>
              <a:gd name="connsiteX3" fmla="*/ 0 w 1236285"/>
              <a:gd name="connsiteY3" fmla="*/ 20113 h 20112"/>
              <a:gd name="connsiteX4" fmla="*/ 0 w 1236285"/>
              <a:gd name="connsiteY4" fmla="*/ 0 h 20112"/>
              <a:gd name="connsiteX5" fmla="*/ 0 w 1236285"/>
              <a:gd name="connsiteY5" fmla="*/ 0 h 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2">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E25C576-62D9-4F04-0398-08187AAFB753}"/>
              </a:ext>
            </a:extLst>
          </p:cNvPr>
          <p:cNvSpPr/>
          <p:nvPr/>
        </p:nvSpPr>
        <p:spPr>
          <a:xfrm>
            <a:off x="4733138" y="4468548"/>
            <a:ext cx="1236285" cy="20113"/>
          </a:xfrm>
          <a:custGeom>
            <a:avLst/>
            <a:gdLst>
              <a:gd name="connsiteX0" fmla="*/ 0 w 1236285"/>
              <a:gd name="connsiteY0" fmla="*/ 0 h 20113"/>
              <a:gd name="connsiteX1" fmla="*/ 1236285 w 1236285"/>
              <a:gd name="connsiteY1" fmla="*/ 0 h 20113"/>
              <a:gd name="connsiteX2" fmla="*/ 1236285 w 1236285"/>
              <a:gd name="connsiteY2" fmla="*/ 20113 h 20113"/>
              <a:gd name="connsiteX3" fmla="*/ 0 w 1236285"/>
              <a:gd name="connsiteY3" fmla="*/ 20113 h 20113"/>
              <a:gd name="connsiteX4" fmla="*/ 0 w 1236285"/>
              <a:gd name="connsiteY4" fmla="*/ 0 h 20113"/>
              <a:gd name="connsiteX5" fmla="*/ 0 w 1236285"/>
              <a:gd name="connsiteY5" fmla="*/ 0 h 2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85" h="20113">
                <a:moveTo>
                  <a:pt x="0" y="0"/>
                </a:moveTo>
                <a:lnTo>
                  <a:pt x="1236285" y="0"/>
                </a:lnTo>
                <a:lnTo>
                  <a:pt x="1236285"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DA12A18-027F-4C1B-41B6-3B95E9D0ED7D}"/>
              </a:ext>
            </a:extLst>
          </p:cNvPr>
          <p:cNvSpPr/>
          <p:nvPr/>
        </p:nvSpPr>
        <p:spPr>
          <a:xfrm>
            <a:off x="5688407" y="5488118"/>
            <a:ext cx="1236252" cy="20112"/>
          </a:xfrm>
          <a:custGeom>
            <a:avLst/>
            <a:gdLst>
              <a:gd name="connsiteX0" fmla="*/ 0 w 1236252"/>
              <a:gd name="connsiteY0" fmla="*/ 0 h 20112"/>
              <a:gd name="connsiteX1" fmla="*/ 1236252 w 1236252"/>
              <a:gd name="connsiteY1" fmla="*/ 0 h 20112"/>
              <a:gd name="connsiteX2" fmla="*/ 1236252 w 1236252"/>
              <a:gd name="connsiteY2" fmla="*/ 20113 h 20112"/>
              <a:gd name="connsiteX3" fmla="*/ 0 w 1236252"/>
              <a:gd name="connsiteY3" fmla="*/ 20113 h 20112"/>
              <a:gd name="connsiteX4" fmla="*/ 0 w 1236252"/>
              <a:gd name="connsiteY4" fmla="*/ 0 h 20112"/>
              <a:gd name="connsiteX5" fmla="*/ 0 w 1236252"/>
              <a:gd name="connsiteY5" fmla="*/ 0 h 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252" h="20112">
                <a:moveTo>
                  <a:pt x="0" y="0"/>
                </a:moveTo>
                <a:lnTo>
                  <a:pt x="1236252" y="0"/>
                </a:lnTo>
                <a:lnTo>
                  <a:pt x="1236252" y="20113"/>
                </a:lnTo>
                <a:lnTo>
                  <a:pt x="0" y="20113"/>
                </a:lnTo>
                <a:lnTo>
                  <a:pt x="0" y="0"/>
                </a:lnTo>
                <a:lnTo>
                  <a:pt x="0" y="0"/>
                </a:lnTo>
                <a:close/>
              </a:path>
            </a:pathLst>
          </a:custGeom>
          <a:solidFill>
            <a:srgbClr val="B1B3B4"/>
          </a:solidFill>
          <a:ln w="3329" cap="flat">
            <a:noFill/>
            <a:prstDash val="solid"/>
            <a:miter/>
          </a:ln>
        </p:spPr>
        <p:txBody>
          <a:bodyPr rtlCol="0" anchor="ctr"/>
          <a:lstStyle/>
          <a:p>
            <a:endParaRPr lang="en-US"/>
          </a:p>
        </p:txBody>
      </p:sp>
      <p:grpSp>
        <p:nvGrpSpPr>
          <p:cNvPr id="94" name="Group 93">
            <a:extLst>
              <a:ext uri="{FF2B5EF4-FFF2-40B4-BE49-F238E27FC236}">
                <a16:creationId xmlns:a16="http://schemas.microsoft.com/office/drawing/2014/main" id="{E1E20C42-9972-8E74-818A-6A6714B97C3A}"/>
              </a:ext>
            </a:extLst>
          </p:cNvPr>
          <p:cNvGrpSpPr/>
          <p:nvPr/>
        </p:nvGrpSpPr>
        <p:grpSpPr>
          <a:xfrm>
            <a:off x="6590923" y="1987845"/>
            <a:ext cx="2706014" cy="2706015"/>
            <a:chOff x="6590923" y="1987845"/>
            <a:chExt cx="2706014" cy="2706015"/>
          </a:xfrm>
        </p:grpSpPr>
        <p:sp>
          <p:nvSpPr>
            <p:cNvPr id="45" name="Freeform: Shape 44">
              <a:extLst>
                <a:ext uri="{FF2B5EF4-FFF2-40B4-BE49-F238E27FC236}">
                  <a16:creationId xmlns:a16="http://schemas.microsoft.com/office/drawing/2014/main" id="{DEE0B790-CF17-C7B5-535C-A6882E5419FE}"/>
                </a:ext>
              </a:extLst>
            </p:cNvPr>
            <p:cNvSpPr/>
            <p:nvPr/>
          </p:nvSpPr>
          <p:spPr>
            <a:xfrm>
              <a:off x="6590923" y="2990706"/>
              <a:ext cx="189315" cy="700259"/>
            </a:xfrm>
            <a:custGeom>
              <a:avLst/>
              <a:gdLst>
                <a:gd name="connsiteX0" fmla="*/ 46393 w 189315"/>
                <a:gd name="connsiteY0" fmla="*/ 700260 h 700259"/>
                <a:gd name="connsiteX1" fmla="*/ 46260 w 189315"/>
                <a:gd name="connsiteY1" fmla="*/ 0 h 700259"/>
                <a:gd name="connsiteX2" fmla="*/ 189216 w 189315"/>
                <a:gd name="connsiteY2" fmla="*/ 38328 h 700259"/>
                <a:gd name="connsiteX3" fmla="*/ 189316 w 189315"/>
                <a:gd name="connsiteY3" fmla="*/ 661965 h 700259"/>
                <a:gd name="connsiteX4" fmla="*/ 46360 w 189315"/>
                <a:gd name="connsiteY4" fmla="*/ 700260 h 700259"/>
                <a:gd name="connsiteX5" fmla="*/ 46360 w 189315"/>
                <a:gd name="connsiteY5" fmla="*/ 700260 h 7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15" h="700259">
                  <a:moveTo>
                    <a:pt x="46393" y="700260"/>
                  </a:moveTo>
                  <a:cubicBezTo>
                    <a:pt x="-17376" y="462233"/>
                    <a:pt x="-13480" y="222009"/>
                    <a:pt x="46260" y="0"/>
                  </a:cubicBezTo>
                  <a:lnTo>
                    <a:pt x="189216" y="38328"/>
                  </a:lnTo>
                  <a:cubicBezTo>
                    <a:pt x="136003" y="236062"/>
                    <a:pt x="132540" y="449979"/>
                    <a:pt x="189316" y="661965"/>
                  </a:cubicBezTo>
                  <a:lnTo>
                    <a:pt x="46360" y="700260"/>
                  </a:lnTo>
                  <a:lnTo>
                    <a:pt x="46360" y="700260"/>
                  </a:lnTo>
                  <a:close/>
                </a:path>
              </a:pathLst>
            </a:custGeom>
            <a:solidFill>
              <a:schemeClr val="accent1"/>
            </a:solidFill>
            <a:ln w="3329"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7D5E221-4ACD-16A5-1DCA-3082A2F91C2E}"/>
                </a:ext>
              </a:extLst>
            </p:cNvPr>
            <p:cNvSpPr/>
            <p:nvPr/>
          </p:nvSpPr>
          <p:spPr>
            <a:xfrm>
              <a:off x="6987329" y="4192793"/>
              <a:ext cx="644782" cy="454807"/>
            </a:xfrm>
            <a:custGeom>
              <a:avLst/>
              <a:gdLst>
                <a:gd name="connsiteX0" fmla="*/ 606454 w 644782"/>
                <a:gd name="connsiteY0" fmla="*/ 454807 h 454807"/>
                <a:gd name="connsiteX1" fmla="*/ 0 w 644782"/>
                <a:gd name="connsiteY1" fmla="*/ 104661 h 454807"/>
                <a:gd name="connsiteX2" fmla="*/ 104661 w 644782"/>
                <a:gd name="connsiteY2" fmla="*/ 0 h 454807"/>
                <a:gd name="connsiteX3" fmla="*/ 644782 w 644782"/>
                <a:gd name="connsiteY3" fmla="*/ 311819 h 454807"/>
                <a:gd name="connsiteX4" fmla="*/ 606454 w 644782"/>
                <a:gd name="connsiteY4" fmla="*/ 454774 h 454807"/>
                <a:gd name="connsiteX5" fmla="*/ 606454 w 644782"/>
                <a:gd name="connsiteY5" fmla="*/ 454774 h 4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82" h="454807">
                  <a:moveTo>
                    <a:pt x="606454" y="454807"/>
                  </a:moveTo>
                  <a:cubicBezTo>
                    <a:pt x="377452" y="393203"/>
                    <a:pt x="167831" y="272192"/>
                    <a:pt x="0" y="104661"/>
                  </a:cubicBezTo>
                  <a:lnTo>
                    <a:pt x="104661" y="0"/>
                  </a:lnTo>
                  <a:cubicBezTo>
                    <a:pt x="254143" y="149183"/>
                    <a:pt x="440822" y="256974"/>
                    <a:pt x="644782" y="311819"/>
                  </a:cubicBezTo>
                  <a:lnTo>
                    <a:pt x="606454" y="454774"/>
                  </a:lnTo>
                  <a:lnTo>
                    <a:pt x="606454" y="454774"/>
                  </a:lnTo>
                  <a:close/>
                </a:path>
              </a:pathLst>
            </a:custGeom>
            <a:solidFill>
              <a:schemeClr val="tx2"/>
            </a:solidFill>
            <a:ln w="332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F9A3FC7-4F19-65F5-83D6-7D67ED8AEB92}"/>
                </a:ext>
              </a:extLst>
            </p:cNvPr>
            <p:cNvSpPr/>
            <p:nvPr/>
          </p:nvSpPr>
          <p:spPr>
            <a:xfrm>
              <a:off x="8255749" y="4192793"/>
              <a:ext cx="644815" cy="454674"/>
            </a:xfrm>
            <a:custGeom>
              <a:avLst/>
              <a:gdLst>
                <a:gd name="connsiteX0" fmla="*/ 644782 w 644815"/>
                <a:gd name="connsiteY0" fmla="*/ 104661 h 454674"/>
                <a:gd name="connsiteX1" fmla="*/ 38295 w 644815"/>
                <a:gd name="connsiteY1" fmla="*/ 454674 h 454674"/>
                <a:gd name="connsiteX2" fmla="*/ 0 w 644815"/>
                <a:gd name="connsiteY2" fmla="*/ 311719 h 454674"/>
                <a:gd name="connsiteX3" fmla="*/ 540155 w 644815"/>
                <a:gd name="connsiteY3" fmla="*/ 0 h 454674"/>
                <a:gd name="connsiteX4" fmla="*/ 644816 w 644815"/>
                <a:gd name="connsiteY4" fmla="*/ 104661 h 454674"/>
                <a:gd name="connsiteX5" fmla="*/ 644816 w 644815"/>
                <a:gd name="connsiteY5" fmla="*/ 104661 h 4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815" h="454674">
                  <a:moveTo>
                    <a:pt x="644782" y="104661"/>
                  </a:moveTo>
                  <a:cubicBezTo>
                    <a:pt x="482380" y="267397"/>
                    <a:pt x="276288" y="390905"/>
                    <a:pt x="38295" y="454674"/>
                  </a:cubicBezTo>
                  <a:lnTo>
                    <a:pt x="0" y="311719"/>
                  </a:lnTo>
                  <a:cubicBezTo>
                    <a:pt x="211986" y="254909"/>
                    <a:pt x="395501" y="144953"/>
                    <a:pt x="540155" y="0"/>
                  </a:cubicBezTo>
                  <a:lnTo>
                    <a:pt x="644816" y="104661"/>
                  </a:lnTo>
                  <a:lnTo>
                    <a:pt x="644816" y="104661"/>
                  </a:lnTo>
                  <a:close/>
                </a:path>
              </a:pathLst>
            </a:custGeom>
            <a:solidFill>
              <a:schemeClr val="accent4"/>
            </a:solidFill>
            <a:ln w="332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C3AF96C-8A56-BFA4-649F-A2D7E5FE4F32}"/>
                </a:ext>
              </a:extLst>
            </p:cNvPr>
            <p:cNvSpPr/>
            <p:nvPr/>
          </p:nvSpPr>
          <p:spPr>
            <a:xfrm>
              <a:off x="9107622" y="2990739"/>
              <a:ext cx="189315" cy="700259"/>
            </a:xfrm>
            <a:custGeom>
              <a:avLst/>
              <a:gdLst>
                <a:gd name="connsiteX0" fmla="*/ 142922 w 189315"/>
                <a:gd name="connsiteY0" fmla="*/ 0 h 700259"/>
                <a:gd name="connsiteX1" fmla="*/ 143055 w 189315"/>
                <a:gd name="connsiteY1" fmla="*/ 700260 h 700259"/>
                <a:gd name="connsiteX2" fmla="*/ 100 w 189315"/>
                <a:gd name="connsiteY2" fmla="*/ 661965 h 700259"/>
                <a:gd name="connsiteX3" fmla="*/ 0 w 189315"/>
                <a:gd name="connsiteY3" fmla="*/ 38328 h 700259"/>
                <a:gd name="connsiteX4" fmla="*/ 142955 w 189315"/>
                <a:gd name="connsiteY4" fmla="*/ 33 h 700259"/>
                <a:gd name="connsiteX5" fmla="*/ 142955 w 189315"/>
                <a:gd name="connsiteY5" fmla="*/ 33 h 7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15" h="700259">
                  <a:moveTo>
                    <a:pt x="142922" y="0"/>
                  </a:moveTo>
                  <a:cubicBezTo>
                    <a:pt x="206691" y="237993"/>
                    <a:pt x="202795" y="478217"/>
                    <a:pt x="143055" y="700260"/>
                  </a:cubicBezTo>
                  <a:lnTo>
                    <a:pt x="100" y="661965"/>
                  </a:lnTo>
                  <a:cubicBezTo>
                    <a:pt x="53313" y="464232"/>
                    <a:pt x="56776" y="250281"/>
                    <a:pt x="0" y="38328"/>
                  </a:cubicBezTo>
                  <a:lnTo>
                    <a:pt x="142955" y="33"/>
                  </a:lnTo>
                  <a:lnTo>
                    <a:pt x="142955" y="33"/>
                  </a:lnTo>
                  <a:close/>
                </a:path>
              </a:pathLst>
            </a:custGeom>
            <a:solidFill>
              <a:schemeClr val="accent1"/>
            </a:solidFill>
            <a:ln w="332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C91FA1D-8B3D-6590-1409-90BB9ADBE717}"/>
                </a:ext>
              </a:extLst>
            </p:cNvPr>
            <p:cNvSpPr/>
            <p:nvPr/>
          </p:nvSpPr>
          <p:spPr>
            <a:xfrm>
              <a:off x="8255749" y="2034105"/>
              <a:ext cx="644782" cy="454807"/>
            </a:xfrm>
            <a:custGeom>
              <a:avLst/>
              <a:gdLst>
                <a:gd name="connsiteX0" fmla="*/ 38328 w 644782"/>
                <a:gd name="connsiteY0" fmla="*/ 0 h 454807"/>
                <a:gd name="connsiteX1" fmla="*/ 644782 w 644782"/>
                <a:gd name="connsiteY1" fmla="*/ 350147 h 454807"/>
                <a:gd name="connsiteX2" fmla="*/ 540122 w 644782"/>
                <a:gd name="connsiteY2" fmla="*/ 454808 h 454807"/>
                <a:gd name="connsiteX3" fmla="*/ 0 w 644782"/>
                <a:gd name="connsiteY3" fmla="*/ 142989 h 454807"/>
                <a:gd name="connsiteX4" fmla="*/ 38295 w 644782"/>
                <a:gd name="connsiteY4" fmla="*/ 33 h 454807"/>
                <a:gd name="connsiteX5" fmla="*/ 38295 w 644782"/>
                <a:gd name="connsiteY5" fmla="*/ 33 h 45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82" h="454807">
                  <a:moveTo>
                    <a:pt x="38328" y="0"/>
                  </a:moveTo>
                  <a:cubicBezTo>
                    <a:pt x="267330" y="61604"/>
                    <a:pt x="476952" y="182616"/>
                    <a:pt x="644782" y="350147"/>
                  </a:cubicBezTo>
                  <a:lnTo>
                    <a:pt x="540122" y="454808"/>
                  </a:lnTo>
                  <a:cubicBezTo>
                    <a:pt x="390639" y="305625"/>
                    <a:pt x="203961" y="197834"/>
                    <a:pt x="0" y="142989"/>
                  </a:cubicBezTo>
                  <a:lnTo>
                    <a:pt x="38295" y="33"/>
                  </a:lnTo>
                  <a:lnTo>
                    <a:pt x="38295" y="33"/>
                  </a:lnTo>
                  <a:close/>
                </a:path>
              </a:pathLst>
            </a:custGeom>
            <a:solidFill>
              <a:schemeClr val="tx2"/>
            </a:solidFill>
            <a:ln w="332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63ED1BD-5FDA-BD67-C4A6-99841FE59BB8}"/>
                </a:ext>
              </a:extLst>
            </p:cNvPr>
            <p:cNvSpPr/>
            <p:nvPr/>
          </p:nvSpPr>
          <p:spPr>
            <a:xfrm>
              <a:off x="6987296" y="2034238"/>
              <a:ext cx="644815" cy="454674"/>
            </a:xfrm>
            <a:custGeom>
              <a:avLst/>
              <a:gdLst>
                <a:gd name="connsiteX0" fmla="*/ 606521 w 644815"/>
                <a:gd name="connsiteY0" fmla="*/ 0 h 454674"/>
                <a:gd name="connsiteX1" fmla="*/ 644816 w 644815"/>
                <a:gd name="connsiteY1" fmla="*/ 142956 h 454674"/>
                <a:gd name="connsiteX2" fmla="*/ 104661 w 644815"/>
                <a:gd name="connsiteY2" fmla="*/ 454674 h 454674"/>
                <a:gd name="connsiteX3" fmla="*/ 0 w 644815"/>
                <a:gd name="connsiteY3" fmla="*/ 350013 h 454674"/>
                <a:gd name="connsiteX4" fmla="*/ 606488 w 644815"/>
                <a:gd name="connsiteY4" fmla="*/ 0 h 454674"/>
                <a:gd name="connsiteX5" fmla="*/ 606488 w 644815"/>
                <a:gd name="connsiteY5" fmla="*/ 0 h 4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815" h="454674">
                  <a:moveTo>
                    <a:pt x="606521" y="0"/>
                  </a:moveTo>
                  <a:lnTo>
                    <a:pt x="644816" y="142956"/>
                  </a:lnTo>
                  <a:cubicBezTo>
                    <a:pt x="432863" y="199765"/>
                    <a:pt x="249315" y="309754"/>
                    <a:pt x="104661" y="454674"/>
                  </a:cubicBezTo>
                  <a:lnTo>
                    <a:pt x="0" y="350013"/>
                  </a:lnTo>
                  <a:cubicBezTo>
                    <a:pt x="162403" y="187278"/>
                    <a:pt x="368495" y="63769"/>
                    <a:pt x="606488" y="0"/>
                  </a:cubicBezTo>
                  <a:lnTo>
                    <a:pt x="606488" y="0"/>
                  </a:lnTo>
                  <a:close/>
                </a:path>
              </a:pathLst>
            </a:custGeom>
            <a:solidFill>
              <a:schemeClr val="accent4"/>
            </a:solidFill>
            <a:ln w="332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95CD1D2-E4FB-8B7B-7D05-BB3AC6236F44}"/>
                </a:ext>
              </a:extLst>
            </p:cNvPr>
            <p:cNvSpPr/>
            <p:nvPr/>
          </p:nvSpPr>
          <p:spPr>
            <a:xfrm>
              <a:off x="6637183" y="2384252"/>
              <a:ext cx="454807" cy="644782"/>
            </a:xfrm>
            <a:custGeom>
              <a:avLst/>
              <a:gdLst>
                <a:gd name="connsiteX0" fmla="*/ 0 w 454807"/>
                <a:gd name="connsiteY0" fmla="*/ 606454 h 644782"/>
                <a:gd name="connsiteX1" fmla="*/ 350147 w 454807"/>
                <a:gd name="connsiteY1" fmla="*/ 0 h 644782"/>
                <a:gd name="connsiteX2" fmla="*/ 454808 w 454807"/>
                <a:gd name="connsiteY2" fmla="*/ 104661 h 644782"/>
                <a:gd name="connsiteX3" fmla="*/ 142989 w 454807"/>
                <a:gd name="connsiteY3" fmla="*/ 644782 h 644782"/>
                <a:gd name="connsiteX4" fmla="*/ 33 w 454807"/>
                <a:gd name="connsiteY4" fmla="*/ 606454 h 644782"/>
                <a:gd name="connsiteX5" fmla="*/ 33 w 454807"/>
                <a:gd name="connsiteY5" fmla="*/ 606454 h 6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07" h="644782">
                  <a:moveTo>
                    <a:pt x="0" y="606454"/>
                  </a:moveTo>
                  <a:cubicBezTo>
                    <a:pt x="61604" y="377452"/>
                    <a:pt x="182616" y="167831"/>
                    <a:pt x="350147" y="0"/>
                  </a:cubicBezTo>
                  <a:lnTo>
                    <a:pt x="454808" y="104661"/>
                  </a:lnTo>
                  <a:cubicBezTo>
                    <a:pt x="305625" y="254143"/>
                    <a:pt x="197867" y="440822"/>
                    <a:pt x="142989" y="644782"/>
                  </a:cubicBezTo>
                  <a:lnTo>
                    <a:pt x="33" y="606454"/>
                  </a:lnTo>
                  <a:lnTo>
                    <a:pt x="33" y="606454"/>
                  </a:lnTo>
                  <a:close/>
                </a:path>
              </a:pathLst>
            </a:custGeom>
            <a:solidFill>
              <a:schemeClr val="tx2"/>
            </a:solidFill>
            <a:ln w="3329"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DF1DA81-5FC3-529A-076B-1E19D53D0DDE}"/>
                </a:ext>
              </a:extLst>
            </p:cNvPr>
            <p:cNvSpPr/>
            <p:nvPr/>
          </p:nvSpPr>
          <p:spPr>
            <a:xfrm>
              <a:off x="6637316" y="3652671"/>
              <a:ext cx="454674" cy="644782"/>
            </a:xfrm>
            <a:custGeom>
              <a:avLst/>
              <a:gdLst>
                <a:gd name="connsiteX0" fmla="*/ 350013 w 454674"/>
                <a:gd name="connsiteY0" fmla="*/ 644782 h 644782"/>
                <a:gd name="connsiteX1" fmla="*/ 0 w 454674"/>
                <a:gd name="connsiteY1" fmla="*/ 38295 h 644782"/>
                <a:gd name="connsiteX2" fmla="*/ 142956 w 454674"/>
                <a:gd name="connsiteY2" fmla="*/ 0 h 644782"/>
                <a:gd name="connsiteX3" fmla="*/ 454674 w 454674"/>
                <a:gd name="connsiteY3" fmla="*/ 540122 h 644782"/>
                <a:gd name="connsiteX4" fmla="*/ 350013 w 454674"/>
                <a:gd name="connsiteY4" fmla="*/ 644782 h 644782"/>
                <a:gd name="connsiteX5" fmla="*/ 350013 w 454674"/>
                <a:gd name="connsiteY5" fmla="*/ 644782 h 6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74" h="644782">
                  <a:moveTo>
                    <a:pt x="350013" y="644782"/>
                  </a:moveTo>
                  <a:cubicBezTo>
                    <a:pt x="187278" y="482379"/>
                    <a:pt x="63769" y="276288"/>
                    <a:pt x="0" y="38295"/>
                  </a:cubicBezTo>
                  <a:lnTo>
                    <a:pt x="142956" y="0"/>
                  </a:lnTo>
                  <a:cubicBezTo>
                    <a:pt x="199765" y="211953"/>
                    <a:pt x="309754" y="395501"/>
                    <a:pt x="454674" y="540122"/>
                  </a:cubicBezTo>
                  <a:lnTo>
                    <a:pt x="350013" y="644782"/>
                  </a:lnTo>
                  <a:lnTo>
                    <a:pt x="350013" y="644782"/>
                  </a:lnTo>
                  <a:close/>
                </a:path>
              </a:pathLst>
            </a:custGeom>
            <a:solidFill>
              <a:schemeClr val="accent4"/>
            </a:solidFill>
            <a:ln w="332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28F0825-81E1-6AD2-4702-C61CA3EEC03C}"/>
                </a:ext>
              </a:extLst>
            </p:cNvPr>
            <p:cNvSpPr/>
            <p:nvPr/>
          </p:nvSpPr>
          <p:spPr>
            <a:xfrm>
              <a:off x="7593784" y="4504545"/>
              <a:ext cx="700259" cy="189315"/>
            </a:xfrm>
            <a:custGeom>
              <a:avLst/>
              <a:gdLst>
                <a:gd name="connsiteX0" fmla="*/ 700260 w 700259"/>
                <a:gd name="connsiteY0" fmla="*/ 142922 h 189315"/>
                <a:gd name="connsiteX1" fmla="*/ 0 w 700259"/>
                <a:gd name="connsiteY1" fmla="*/ 143055 h 189315"/>
                <a:gd name="connsiteX2" fmla="*/ 38328 w 700259"/>
                <a:gd name="connsiteY2" fmla="*/ 100 h 189315"/>
                <a:gd name="connsiteX3" fmla="*/ 661965 w 700259"/>
                <a:gd name="connsiteY3" fmla="*/ 0 h 189315"/>
                <a:gd name="connsiteX4" fmla="*/ 700260 w 700259"/>
                <a:gd name="connsiteY4" fmla="*/ 142955 h 189315"/>
                <a:gd name="connsiteX5" fmla="*/ 700260 w 700259"/>
                <a:gd name="connsiteY5" fmla="*/ 142955 h 18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259" h="189315">
                  <a:moveTo>
                    <a:pt x="700260" y="142922"/>
                  </a:moveTo>
                  <a:cubicBezTo>
                    <a:pt x="462267" y="206691"/>
                    <a:pt x="222043" y="202795"/>
                    <a:pt x="0" y="143055"/>
                  </a:cubicBezTo>
                  <a:lnTo>
                    <a:pt x="38328" y="100"/>
                  </a:lnTo>
                  <a:cubicBezTo>
                    <a:pt x="236062" y="53313"/>
                    <a:pt x="449979" y="56776"/>
                    <a:pt x="661965" y="0"/>
                  </a:cubicBezTo>
                  <a:lnTo>
                    <a:pt x="700260" y="142955"/>
                  </a:lnTo>
                  <a:lnTo>
                    <a:pt x="700260" y="142955"/>
                  </a:lnTo>
                  <a:close/>
                </a:path>
              </a:pathLst>
            </a:custGeom>
            <a:solidFill>
              <a:schemeClr val="accent1"/>
            </a:solidFill>
            <a:ln w="332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1096260-3D93-4B1F-D41A-E12C896A4A5D}"/>
                </a:ext>
              </a:extLst>
            </p:cNvPr>
            <p:cNvSpPr/>
            <p:nvPr/>
          </p:nvSpPr>
          <p:spPr>
            <a:xfrm>
              <a:off x="8795871" y="3652671"/>
              <a:ext cx="454807" cy="644782"/>
            </a:xfrm>
            <a:custGeom>
              <a:avLst/>
              <a:gdLst>
                <a:gd name="connsiteX0" fmla="*/ 454807 w 454807"/>
                <a:gd name="connsiteY0" fmla="*/ 38328 h 644782"/>
                <a:gd name="connsiteX1" fmla="*/ 104661 w 454807"/>
                <a:gd name="connsiteY1" fmla="*/ 644782 h 644782"/>
                <a:gd name="connsiteX2" fmla="*/ 0 w 454807"/>
                <a:gd name="connsiteY2" fmla="*/ 540122 h 644782"/>
                <a:gd name="connsiteX3" fmla="*/ 311819 w 454807"/>
                <a:gd name="connsiteY3" fmla="*/ 0 h 644782"/>
                <a:gd name="connsiteX4" fmla="*/ 454774 w 454807"/>
                <a:gd name="connsiteY4" fmla="*/ 38295 h 644782"/>
                <a:gd name="connsiteX5" fmla="*/ 454774 w 454807"/>
                <a:gd name="connsiteY5" fmla="*/ 38295 h 64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807" h="644782">
                  <a:moveTo>
                    <a:pt x="454807" y="38328"/>
                  </a:moveTo>
                  <a:cubicBezTo>
                    <a:pt x="393203" y="267330"/>
                    <a:pt x="272159" y="476952"/>
                    <a:pt x="104661" y="644782"/>
                  </a:cubicBezTo>
                  <a:lnTo>
                    <a:pt x="0" y="540122"/>
                  </a:lnTo>
                  <a:cubicBezTo>
                    <a:pt x="149182" y="390639"/>
                    <a:pt x="256974" y="203961"/>
                    <a:pt x="311819" y="0"/>
                  </a:cubicBezTo>
                  <a:lnTo>
                    <a:pt x="454774" y="38295"/>
                  </a:lnTo>
                  <a:lnTo>
                    <a:pt x="454774" y="38295"/>
                  </a:lnTo>
                  <a:close/>
                </a:path>
              </a:pathLst>
            </a:custGeom>
            <a:solidFill>
              <a:schemeClr val="tx2"/>
            </a:solidFill>
            <a:ln w="332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D239E22-FC97-75C9-CA7B-3437B7C3288A}"/>
                </a:ext>
              </a:extLst>
            </p:cNvPr>
            <p:cNvSpPr/>
            <p:nvPr/>
          </p:nvSpPr>
          <p:spPr>
            <a:xfrm>
              <a:off x="8795871" y="2384218"/>
              <a:ext cx="454674" cy="644815"/>
            </a:xfrm>
            <a:custGeom>
              <a:avLst/>
              <a:gdLst>
                <a:gd name="connsiteX0" fmla="*/ 104661 w 454674"/>
                <a:gd name="connsiteY0" fmla="*/ 33 h 644815"/>
                <a:gd name="connsiteX1" fmla="*/ 454674 w 454674"/>
                <a:gd name="connsiteY1" fmla="*/ 606521 h 644815"/>
                <a:gd name="connsiteX2" fmla="*/ 311719 w 454674"/>
                <a:gd name="connsiteY2" fmla="*/ 644816 h 644815"/>
                <a:gd name="connsiteX3" fmla="*/ 0 w 454674"/>
                <a:gd name="connsiteY3" fmla="*/ 104661 h 644815"/>
                <a:gd name="connsiteX4" fmla="*/ 104661 w 454674"/>
                <a:gd name="connsiteY4" fmla="*/ 0 h 644815"/>
                <a:gd name="connsiteX5" fmla="*/ 104661 w 454674"/>
                <a:gd name="connsiteY5" fmla="*/ 0 h 64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674" h="644815">
                  <a:moveTo>
                    <a:pt x="104661" y="33"/>
                  </a:moveTo>
                  <a:cubicBezTo>
                    <a:pt x="267397" y="162436"/>
                    <a:pt x="390905" y="368528"/>
                    <a:pt x="454674" y="606521"/>
                  </a:cubicBezTo>
                  <a:lnTo>
                    <a:pt x="311719" y="644816"/>
                  </a:lnTo>
                  <a:cubicBezTo>
                    <a:pt x="254909" y="432830"/>
                    <a:pt x="144920" y="249315"/>
                    <a:pt x="0" y="104661"/>
                  </a:cubicBezTo>
                  <a:lnTo>
                    <a:pt x="104661" y="0"/>
                  </a:lnTo>
                  <a:lnTo>
                    <a:pt x="104661" y="0"/>
                  </a:lnTo>
                  <a:close/>
                </a:path>
              </a:pathLst>
            </a:custGeom>
            <a:solidFill>
              <a:schemeClr val="accent4"/>
            </a:solidFill>
            <a:ln w="332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64ED0799-249A-D740-6D7A-A87DD2A1042D}"/>
                </a:ext>
              </a:extLst>
            </p:cNvPr>
            <p:cNvSpPr/>
            <p:nvPr/>
          </p:nvSpPr>
          <p:spPr>
            <a:xfrm>
              <a:off x="7593817" y="1987845"/>
              <a:ext cx="700259" cy="189348"/>
            </a:xfrm>
            <a:custGeom>
              <a:avLst/>
              <a:gdLst>
                <a:gd name="connsiteX0" fmla="*/ 0 w 700259"/>
                <a:gd name="connsiteY0" fmla="*/ 46393 h 189348"/>
                <a:gd name="connsiteX1" fmla="*/ 700260 w 700259"/>
                <a:gd name="connsiteY1" fmla="*/ 46260 h 189348"/>
                <a:gd name="connsiteX2" fmla="*/ 661965 w 700259"/>
                <a:gd name="connsiteY2" fmla="*/ 189216 h 189348"/>
                <a:gd name="connsiteX3" fmla="*/ 38328 w 700259"/>
                <a:gd name="connsiteY3" fmla="*/ 189349 h 189348"/>
                <a:gd name="connsiteX4" fmla="*/ 33 w 700259"/>
                <a:gd name="connsiteY4" fmla="*/ 46393 h 189348"/>
                <a:gd name="connsiteX5" fmla="*/ 33 w 700259"/>
                <a:gd name="connsiteY5" fmla="*/ 46393 h 18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259" h="189348">
                  <a:moveTo>
                    <a:pt x="0" y="46393"/>
                  </a:moveTo>
                  <a:cubicBezTo>
                    <a:pt x="237993" y="-17376"/>
                    <a:pt x="478217" y="-13480"/>
                    <a:pt x="700260" y="46260"/>
                  </a:cubicBezTo>
                  <a:lnTo>
                    <a:pt x="661965" y="189216"/>
                  </a:lnTo>
                  <a:cubicBezTo>
                    <a:pt x="464231" y="136003"/>
                    <a:pt x="250314" y="132539"/>
                    <a:pt x="38328" y="189349"/>
                  </a:cubicBezTo>
                  <a:lnTo>
                    <a:pt x="33" y="46393"/>
                  </a:lnTo>
                  <a:lnTo>
                    <a:pt x="33" y="46393"/>
                  </a:lnTo>
                  <a:close/>
                </a:path>
              </a:pathLst>
            </a:custGeom>
            <a:solidFill>
              <a:schemeClr val="accent1"/>
            </a:solidFill>
            <a:ln w="3329" cap="flat">
              <a:noFill/>
              <a:prstDash val="solid"/>
              <a:miter/>
            </a:ln>
          </p:spPr>
          <p:txBody>
            <a:bodyPr rtlCol="0" anchor="ctr"/>
            <a:lstStyle/>
            <a:p>
              <a:endParaRPr lang="en-US"/>
            </a:p>
          </p:txBody>
        </p:sp>
      </p:grpSp>
      <p:grpSp>
        <p:nvGrpSpPr>
          <p:cNvPr id="95" name="Group 94">
            <a:extLst>
              <a:ext uri="{FF2B5EF4-FFF2-40B4-BE49-F238E27FC236}">
                <a16:creationId xmlns:a16="http://schemas.microsoft.com/office/drawing/2014/main" id="{3EEAE3E4-2F01-CB6B-E1A2-6E02C0BFF0DF}"/>
              </a:ext>
            </a:extLst>
          </p:cNvPr>
          <p:cNvGrpSpPr/>
          <p:nvPr/>
        </p:nvGrpSpPr>
        <p:grpSpPr>
          <a:xfrm>
            <a:off x="7659091" y="91359"/>
            <a:ext cx="518844" cy="518844"/>
            <a:chOff x="6657486" y="112561"/>
            <a:chExt cx="518844" cy="518844"/>
          </a:xfrm>
        </p:grpSpPr>
        <p:sp>
          <p:nvSpPr>
            <p:cNvPr id="96" name="Oval 95">
              <a:extLst>
                <a:ext uri="{FF2B5EF4-FFF2-40B4-BE49-F238E27FC236}">
                  <a16:creationId xmlns:a16="http://schemas.microsoft.com/office/drawing/2014/main" id="{3D2E1827-11B7-0F75-B358-2D56C06003B9}"/>
                </a:ext>
              </a:extLst>
            </p:cNvPr>
            <p:cNvSpPr/>
            <p:nvPr/>
          </p:nvSpPr>
          <p:spPr>
            <a:xfrm>
              <a:off x="6657486" y="112561"/>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97" name="Graphic 96">
              <a:extLst>
                <a:ext uri="{FF2B5EF4-FFF2-40B4-BE49-F238E27FC236}">
                  <a16:creationId xmlns:a16="http://schemas.microsoft.com/office/drawing/2014/main" id="{094462F2-4606-F6A5-1F0E-C7CF2F22FE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3906" y="217440"/>
              <a:ext cx="346003" cy="277563"/>
            </a:xfrm>
            <a:prstGeom prst="rect">
              <a:avLst/>
            </a:prstGeom>
          </p:spPr>
        </p:pic>
      </p:grpSp>
      <p:sp>
        <p:nvSpPr>
          <p:cNvPr id="99" name="TextBox 98">
            <a:extLst>
              <a:ext uri="{FF2B5EF4-FFF2-40B4-BE49-F238E27FC236}">
                <a16:creationId xmlns:a16="http://schemas.microsoft.com/office/drawing/2014/main" id="{03FA059D-824E-FB8D-F0E3-6A166F544617}"/>
              </a:ext>
            </a:extLst>
          </p:cNvPr>
          <p:cNvSpPr txBox="1"/>
          <p:nvPr/>
        </p:nvSpPr>
        <p:spPr>
          <a:xfrm>
            <a:off x="7216338" y="754067"/>
            <a:ext cx="1439348" cy="369332"/>
          </a:xfrm>
          <a:prstGeom prst="rect">
            <a:avLst/>
          </a:prstGeom>
          <a:noFill/>
        </p:spPr>
        <p:txBody>
          <a:bodyPr wrap="square">
            <a:spAutoFit/>
          </a:bodyPr>
          <a:lstStyle/>
          <a:p>
            <a:pPr marL="0" lvl="0" indent="0" algn="ctr" defTabSz="488950">
              <a:lnSpc>
                <a:spcPct val="90000"/>
              </a:lnSpc>
              <a:spcBef>
                <a:spcPct val="0"/>
              </a:spcBef>
              <a:spcAft>
                <a:spcPct val="35000"/>
              </a:spcAft>
              <a:buNone/>
            </a:pPr>
            <a:r>
              <a:rPr lang="en-US" sz="1000" kern="1200">
                <a:latin typeface="Arial Black" panose="020B0A04020102020204" pitchFamily="34" charset="0"/>
              </a:rPr>
              <a:t>Home </a:t>
            </a:r>
            <a:br>
              <a:rPr lang="en-US" sz="1000" kern="1200">
                <a:latin typeface="Arial Black" panose="020B0A04020102020204" pitchFamily="34" charset="0"/>
              </a:rPr>
            </a:br>
            <a:r>
              <a:rPr lang="en-US" sz="1000" kern="1200">
                <a:latin typeface="Arial Black" panose="020B0A04020102020204" pitchFamily="34" charset="0"/>
              </a:rPr>
              <a:t>Insurance</a:t>
            </a:r>
          </a:p>
        </p:txBody>
      </p:sp>
      <p:sp>
        <p:nvSpPr>
          <p:cNvPr id="100" name="TextBox 99">
            <a:extLst>
              <a:ext uri="{FF2B5EF4-FFF2-40B4-BE49-F238E27FC236}">
                <a16:creationId xmlns:a16="http://schemas.microsoft.com/office/drawing/2014/main" id="{268220C4-75D9-B32B-AD52-FA13BD976179}"/>
              </a:ext>
            </a:extLst>
          </p:cNvPr>
          <p:cNvSpPr txBox="1"/>
          <p:nvPr/>
        </p:nvSpPr>
        <p:spPr>
          <a:xfrm>
            <a:off x="4414611" y="2270196"/>
            <a:ext cx="1876899" cy="230832"/>
          </a:xfrm>
          <a:prstGeom prst="rect">
            <a:avLst/>
          </a:prstGeom>
          <a:noFill/>
        </p:spPr>
        <p:txBody>
          <a:bodyPr wrap="square">
            <a:spAutoFit/>
          </a:bodyPr>
          <a:lstStyle/>
          <a:p>
            <a:pPr marL="0" lvl="0" indent="0" algn="ctr" defTabSz="488950">
              <a:lnSpc>
                <a:spcPct val="90000"/>
              </a:lnSpc>
              <a:spcBef>
                <a:spcPct val="0"/>
              </a:spcBef>
              <a:spcAft>
                <a:spcPct val="35000"/>
              </a:spcAft>
              <a:buNone/>
            </a:pPr>
            <a:r>
              <a:rPr lang="en-US" sz="1000" kern="1200">
                <a:latin typeface="Arial Black" panose="020B0A04020102020204" pitchFamily="34" charset="0"/>
              </a:rPr>
              <a:t>DigitalShield</a:t>
            </a:r>
          </a:p>
        </p:txBody>
      </p:sp>
      <p:sp>
        <p:nvSpPr>
          <p:cNvPr id="101" name="TextBox 100">
            <a:extLst>
              <a:ext uri="{FF2B5EF4-FFF2-40B4-BE49-F238E27FC236}">
                <a16:creationId xmlns:a16="http://schemas.microsoft.com/office/drawing/2014/main" id="{4FD5B6A2-CFA3-CD24-F9DE-CFD1575DE51D}"/>
              </a:ext>
            </a:extLst>
          </p:cNvPr>
          <p:cNvSpPr txBox="1"/>
          <p:nvPr/>
        </p:nvSpPr>
        <p:spPr>
          <a:xfrm>
            <a:off x="9612867" y="2232510"/>
            <a:ext cx="1893333" cy="369332"/>
          </a:xfrm>
          <a:prstGeom prst="rect">
            <a:avLst/>
          </a:prstGeom>
          <a:noFill/>
        </p:spPr>
        <p:txBody>
          <a:bodyPr wrap="square">
            <a:spAutoFit/>
          </a:bodyPr>
          <a:lstStyle/>
          <a:p>
            <a:pPr algn="ctr" defTabSz="488950">
              <a:lnSpc>
                <a:spcPct val="90000"/>
              </a:lnSpc>
              <a:spcBef>
                <a:spcPct val="0"/>
              </a:spcBef>
              <a:spcAft>
                <a:spcPct val="35000"/>
              </a:spcAft>
              <a:buClrTx/>
              <a:buSzTx/>
            </a:pPr>
            <a:r>
              <a:rPr lang="en-US" sz="1000">
                <a:latin typeface="Arial Black" panose="020B0A04020102020204" pitchFamily="34" charset="0"/>
              </a:rPr>
              <a:t>Group &amp; Affinity </a:t>
            </a:r>
            <a:br>
              <a:rPr lang="en-US" sz="1000">
                <a:latin typeface="Arial Black" panose="020B0A04020102020204" pitchFamily="34" charset="0"/>
              </a:rPr>
            </a:br>
            <a:r>
              <a:rPr lang="en-US" sz="1000">
                <a:latin typeface="Arial Black" panose="020B0A04020102020204" pitchFamily="34" charset="0"/>
              </a:rPr>
              <a:t>Home &amp; Auto Programs</a:t>
            </a:r>
          </a:p>
        </p:txBody>
      </p:sp>
      <p:sp>
        <p:nvSpPr>
          <p:cNvPr id="103" name="TextBox 102">
            <a:extLst>
              <a:ext uri="{FF2B5EF4-FFF2-40B4-BE49-F238E27FC236}">
                <a16:creationId xmlns:a16="http://schemas.microsoft.com/office/drawing/2014/main" id="{49E66A3F-BF0D-E310-D330-4E480BE33AF9}"/>
              </a:ext>
            </a:extLst>
          </p:cNvPr>
          <p:cNvSpPr txBox="1"/>
          <p:nvPr/>
        </p:nvSpPr>
        <p:spPr>
          <a:xfrm>
            <a:off x="9983973" y="3400698"/>
            <a:ext cx="1876899" cy="369332"/>
          </a:xfrm>
          <a:prstGeom prst="rect">
            <a:avLst/>
          </a:prstGeom>
          <a:noFill/>
        </p:spPr>
        <p:txBody>
          <a:bodyPr wrap="square">
            <a:spAutoFit/>
          </a:bodyPr>
          <a:lstStyle/>
          <a:p>
            <a:pPr algn="ctr" defTabSz="488950">
              <a:lnSpc>
                <a:spcPct val="90000"/>
              </a:lnSpc>
              <a:spcBef>
                <a:spcPct val="0"/>
              </a:spcBef>
              <a:spcAft>
                <a:spcPct val="35000"/>
              </a:spcAft>
              <a:buClrTx/>
              <a:buSzTx/>
            </a:pPr>
            <a:r>
              <a:rPr lang="en-US" sz="1000">
                <a:latin typeface="Arial Black" panose="020B0A04020102020204" pitchFamily="34" charset="0"/>
              </a:rPr>
              <a:t>Private Client Group Services</a:t>
            </a:r>
          </a:p>
        </p:txBody>
      </p:sp>
      <p:sp>
        <p:nvSpPr>
          <p:cNvPr id="104" name="TextBox 103">
            <a:extLst>
              <a:ext uri="{FF2B5EF4-FFF2-40B4-BE49-F238E27FC236}">
                <a16:creationId xmlns:a16="http://schemas.microsoft.com/office/drawing/2014/main" id="{7009CAAC-C67A-C531-8196-C5294EAFDE57}"/>
              </a:ext>
            </a:extLst>
          </p:cNvPr>
          <p:cNvSpPr txBox="1"/>
          <p:nvPr/>
        </p:nvSpPr>
        <p:spPr>
          <a:xfrm>
            <a:off x="4389211" y="4518791"/>
            <a:ext cx="1876899" cy="369332"/>
          </a:xfrm>
          <a:prstGeom prst="rect">
            <a:avLst/>
          </a:prstGeom>
          <a:noFill/>
        </p:spPr>
        <p:txBody>
          <a:bodyPr wrap="square">
            <a:spAutoFit/>
          </a:bodyPr>
          <a:lstStyle/>
          <a:p>
            <a:pPr algn="ctr" defTabSz="488950">
              <a:lnSpc>
                <a:spcPct val="90000"/>
              </a:lnSpc>
              <a:spcBef>
                <a:spcPct val="0"/>
              </a:spcBef>
              <a:spcAft>
                <a:spcPct val="35000"/>
              </a:spcAft>
            </a:pPr>
            <a:r>
              <a:rPr lang="en-US" sz="1000">
                <a:latin typeface="Arial Black" panose="020B0A04020102020204" pitchFamily="34" charset="0"/>
              </a:rPr>
              <a:t>Unique </a:t>
            </a:r>
            <a:br>
              <a:rPr lang="en-US" sz="1000">
                <a:latin typeface="Arial Black" panose="020B0A04020102020204" pitchFamily="34" charset="0"/>
              </a:rPr>
            </a:br>
            <a:r>
              <a:rPr lang="en-US" sz="1000">
                <a:latin typeface="Arial Black" panose="020B0A04020102020204" pitchFamily="34" charset="0"/>
              </a:rPr>
              <a:t>Property Risks</a:t>
            </a:r>
          </a:p>
        </p:txBody>
      </p:sp>
      <p:sp>
        <p:nvSpPr>
          <p:cNvPr id="105" name="TextBox 104">
            <a:extLst>
              <a:ext uri="{FF2B5EF4-FFF2-40B4-BE49-F238E27FC236}">
                <a16:creationId xmlns:a16="http://schemas.microsoft.com/office/drawing/2014/main" id="{787A88B0-41A8-C706-0465-DDC9BEDCC125}"/>
              </a:ext>
            </a:extLst>
          </p:cNvPr>
          <p:cNvSpPr txBox="1"/>
          <p:nvPr/>
        </p:nvSpPr>
        <p:spPr>
          <a:xfrm>
            <a:off x="9644575" y="4518791"/>
            <a:ext cx="1876899" cy="369332"/>
          </a:xfrm>
          <a:prstGeom prst="rect">
            <a:avLst/>
          </a:prstGeom>
          <a:noFill/>
        </p:spPr>
        <p:txBody>
          <a:bodyPr wrap="square">
            <a:spAutoFit/>
          </a:bodyPr>
          <a:lstStyle/>
          <a:p>
            <a:pPr algn="ctr" defTabSz="488950">
              <a:lnSpc>
                <a:spcPct val="90000"/>
              </a:lnSpc>
              <a:spcBef>
                <a:spcPct val="0"/>
              </a:spcBef>
              <a:spcAft>
                <a:spcPct val="35000"/>
              </a:spcAft>
            </a:pPr>
            <a:r>
              <a:rPr lang="en-US" sz="1000">
                <a:latin typeface="Arial Black" panose="020B0A04020102020204" pitchFamily="34" charset="0"/>
              </a:rPr>
              <a:t>Motorcycle</a:t>
            </a:r>
            <a:br>
              <a:rPr lang="en-US" sz="1000">
                <a:latin typeface="Arial Black" panose="020B0A04020102020204" pitchFamily="34" charset="0"/>
              </a:rPr>
            </a:br>
            <a:r>
              <a:rPr lang="en-US" sz="1000">
                <a:latin typeface="Arial Black" panose="020B0A04020102020204" pitchFamily="34" charset="0"/>
              </a:rPr>
              <a:t>Insurance</a:t>
            </a:r>
          </a:p>
        </p:txBody>
      </p:sp>
      <p:sp>
        <p:nvSpPr>
          <p:cNvPr id="106" name="TextBox 105">
            <a:extLst>
              <a:ext uri="{FF2B5EF4-FFF2-40B4-BE49-F238E27FC236}">
                <a16:creationId xmlns:a16="http://schemas.microsoft.com/office/drawing/2014/main" id="{7B080618-D80D-4C9A-CEE3-1A9F87019F07}"/>
              </a:ext>
            </a:extLst>
          </p:cNvPr>
          <p:cNvSpPr txBox="1"/>
          <p:nvPr/>
        </p:nvSpPr>
        <p:spPr>
          <a:xfrm>
            <a:off x="5544016" y="5557311"/>
            <a:ext cx="1560104" cy="369332"/>
          </a:xfrm>
          <a:prstGeom prst="rect">
            <a:avLst/>
          </a:prstGeom>
          <a:noFill/>
        </p:spPr>
        <p:txBody>
          <a:bodyPr wrap="square">
            <a:spAutoFit/>
          </a:bodyPr>
          <a:lstStyle/>
          <a:p>
            <a:pPr algn="ctr" defTabSz="488950">
              <a:lnSpc>
                <a:spcPct val="90000"/>
              </a:lnSpc>
              <a:spcBef>
                <a:spcPct val="0"/>
              </a:spcBef>
              <a:spcAft>
                <a:spcPct val="35000"/>
              </a:spcAft>
              <a:buClrTx/>
              <a:buSzTx/>
            </a:pPr>
            <a:r>
              <a:rPr lang="en-US" sz="1000">
                <a:latin typeface="Arial Black" panose="020B0A04020102020204" pitchFamily="34" charset="0"/>
              </a:rPr>
              <a:t>Equine Insurance &amp; Hobby Farms</a:t>
            </a:r>
          </a:p>
        </p:txBody>
      </p:sp>
      <p:sp>
        <p:nvSpPr>
          <p:cNvPr id="107" name="TextBox 106">
            <a:extLst>
              <a:ext uri="{FF2B5EF4-FFF2-40B4-BE49-F238E27FC236}">
                <a16:creationId xmlns:a16="http://schemas.microsoft.com/office/drawing/2014/main" id="{70C0AA3F-41D4-3DA4-A464-AF13BD77797D}"/>
              </a:ext>
            </a:extLst>
          </p:cNvPr>
          <p:cNvSpPr txBox="1"/>
          <p:nvPr/>
        </p:nvSpPr>
        <p:spPr>
          <a:xfrm>
            <a:off x="8681424" y="5557311"/>
            <a:ext cx="1876899" cy="369332"/>
          </a:xfrm>
          <a:prstGeom prst="rect">
            <a:avLst/>
          </a:prstGeom>
          <a:noFill/>
        </p:spPr>
        <p:txBody>
          <a:bodyPr wrap="square">
            <a:spAutoFit/>
          </a:bodyPr>
          <a:lstStyle/>
          <a:p>
            <a:pPr algn="ctr" defTabSz="488950">
              <a:lnSpc>
                <a:spcPct val="90000"/>
              </a:lnSpc>
              <a:spcBef>
                <a:spcPct val="0"/>
              </a:spcBef>
              <a:spcAft>
                <a:spcPct val="35000"/>
              </a:spcAft>
            </a:pPr>
            <a:r>
              <a:rPr lang="en-US" sz="1000">
                <a:latin typeface="Arial Black" panose="020B0A04020102020204" pitchFamily="34" charset="0"/>
              </a:rPr>
              <a:t>High Risk </a:t>
            </a:r>
            <a:br>
              <a:rPr lang="en-US" sz="1000">
                <a:latin typeface="Arial Black" panose="020B0A04020102020204" pitchFamily="34" charset="0"/>
              </a:rPr>
            </a:br>
            <a:r>
              <a:rPr lang="en-US" sz="1000">
                <a:latin typeface="Arial Black" panose="020B0A04020102020204" pitchFamily="34" charset="0"/>
              </a:rPr>
              <a:t>Automobile</a:t>
            </a:r>
          </a:p>
        </p:txBody>
      </p:sp>
      <p:sp>
        <p:nvSpPr>
          <p:cNvPr id="108" name="TextBox 107">
            <a:extLst>
              <a:ext uri="{FF2B5EF4-FFF2-40B4-BE49-F238E27FC236}">
                <a16:creationId xmlns:a16="http://schemas.microsoft.com/office/drawing/2014/main" id="{C1A1FF7D-A175-3415-90C7-C7449FCC8DD2}"/>
              </a:ext>
            </a:extLst>
          </p:cNvPr>
          <p:cNvSpPr txBox="1"/>
          <p:nvPr/>
        </p:nvSpPr>
        <p:spPr>
          <a:xfrm>
            <a:off x="4073896" y="3390779"/>
            <a:ext cx="1876899" cy="369332"/>
          </a:xfrm>
          <a:prstGeom prst="rect">
            <a:avLst/>
          </a:prstGeom>
          <a:noFill/>
        </p:spPr>
        <p:txBody>
          <a:bodyPr wrap="square">
            <a:spAutoFit/>
          </a:bodyPr>
          <a:lstStyle/>
          <a:p>
            <a:pPr algn="ctr" defTabSz="488950">
              <a:lnSpc>
                <a:spcPct val="90000"/>
              </a:lnSpc>
              <a:spcBef>
                <a:spcPct val="0"/>
              </a:spcBef>
              <a:spcAft>
                <a:spcPct val="35000"/>
              </a:spcAft>
              <a:buClrTx/>
              <a:buSzTx/>
            </a:pPr>
            <a:r>
              <a:rPr lang="en-US" sz="1000">
                <a:latin typeface="Arial Black" panose="020B0A04020102020204" pitchFamily="34" charset="0"/>
              </a:rPr>
              <a:t>Pet </a:t>
            </a:r>
            <a:br>
              <a:rPr lang="en-US" sz="1000">
                <a:latin typeface="Arial Black" panose="020B0A04020102020204" pitchFamily="34" charset="0"/>
              </a:rPr>
            </a:br>
            <a:r>
              <a:rPr lang="en-US" sz="1000">
                <a:latin typeface="Arial Black" panose="020B0A04020102020204" pitchFamily="34" charset="0"/>
              </a:rPr>
              <a:t>Insurance</a:t>
            </a:r>
          </a:p>
        </p:txBody>
      </p:sp>
      <p:sp>
        <p:nvSpPr>
          <p:cNvPr id="109" name="TextBox 108">
            <a:extLst>
              <a:ext uri="{FF2B5EF4-FFF2-40B4-BE49-F238E27FC236}">
                <a16:creationId xmlns:a16="http://schemas.microsoft.com/office/drawing/2014/main" id="{63D88D3E-D8F9-535F-49A0-84660B2B8598}"/>
              </a:ext>
            </a:extLst>
          </p:cNvPr>
          <p:cNvSpPr txBox="1"/>
          <p:nvPr/>
        </p:nvSpPr>
        <p:spPr>
          <a:xfrm>
            <a:off x="8681424" y="1210112"/>
            <a:ext cx="1876899" cy="369332"/>
          </a:xfrm>
          <a:prstGeom prst="rect">
            <a:avLst/>
          </a:prstGeom>
          <a:noFill/>
        </p:spPr>
        <p:txBody>
          <a:bodyPr wrap="square">
            <a:spAutoFit/>
          </a:bodyPr>
          <a:lstStyle/>
          <a:p>
            <a:pPr marL="0" lvl="0" indent="0" algn="ctr" defTabSz="488950">
              <a:lnSpc>
                <a:spcPct val="90000"/>
              </a:lnSpc>
              <a:spcBef>
                <a:spcPct val="0"/>
              </a:spcBef>
              <a:spcAft>
                <a:spcPct val="35000"/>
              </a:spcAft>
              <a:buNone/>
            </a:pPr>
            <a:r>
              <a:rPr lang="en-US" sz="1000" kern="1200">
                <a:latin typeface="Arial Black" panose="020B0A04020102020204" pitchFamily="34" charset="0"/>
              </a:rPr>
              <a:t>Car </a:t>
            </a:r>
            <a:br>
              <a:rPr lang="en-US" sz="1000" kern="1200">
                <a:latin typeface="Arial Black" panose="020B0A04020102020204" pitchFamily="34" charset="0"/>
              </a:rPr>
            </a:br>
            <a:r>
              <a:rPr lang="en-US" sz="1000" kern="1200">
                <a:latin typeface="Arial Black" panose="020B0A04020102020204" pitchFamily="34" charset="0"/>
              </a:rPr>
              <a:t>Insurance</a:t>
            </a:r>
          </a:p>
        </p:txBody>
      </p:sp>
      <p:sp>
        <p:nvSpPr>
          <p:cNvPr id="110" name="TextBox 109">
            <a:extLst>
              <a:ext uri="{FF2B5EF4-FFF2-40B4-BE49-F238E27FC236}">
                <a16:creationId xmlns:a16="http://schemas.microsoft.com/office/drawing/2014/main" id="{39046234-C0DB-9B75-23DF-F98F86DD102D}"/>
              </a:ext>
            </a:extLst>
          </p:cNvPr>
          <p:cNvSpPr txBox="1"/>
          <p:nvPr/>
        </p:nvSpPr>
        <p:spPr>
          <a:xfrm>
            <a:off x="5565280" y="1213688"/>
            <a:ext cx="1439348" cy="230832"/>
          </a:xfrm>
          <a:prstGeom prst="rect">
            <a:avLst/>
          </a:prstGeom>
          <a:noFill/>
        </p:spPr>
        <p:txBody>
          <a:bodyPr wrap="square">
            <a:spAutoFit/>
          </a:bodyPr>
          <a:lstStyle/>
          <a:p>
            <a:pPr algn="ctr" defTabSz="488950">
              <a:lnSpc>
                <a:spcPct val="90000"/>
              </a:lnSpc>
              <a:spcBef>
                <a:spcPct val="0"/>
              </a:spcBef>
              <a:spcAft>
                <a:spcPct val="35000"/>
              </a:spcAft>
            </a:pPr>
            <a:r>
              <a:rPr lang="en-US" sz="1000">
                <a:latin typeface="Arial Black" panose="020B0A04020102020204" pitchFamily="34" charset="0"/>
              </a:rPr>
              <a:t>Travel Insurance</a:t>
            </a:r>
          </a:p>
        </p:txBody>
      </p:sp>
      <p:pic>
        <p:nvPicPr>
          <p:cNvPr id="111" name="Graphic 110">
            <a:extLst>
              <a:ext uri="{FF2B5EF4-FFF2-40B4-BE49-F238E27FC236}">
                <a16:creationId xmlns:a16="http://schemas.microsoft.com/office/drawing/2014/main" id="{EE263D67-0D66-623F-DB46-2B55B5958E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33432" y="2882478"/>
            <a:ext cx="825688" cy="891548"/>
          </a:xfrm>
          <a:prstGeom prst="rect">
            <a:avLst/>
          </a:prstGeom>
        </p:spPr>
      </p:pic>
      <p:grpSp>
        <p:nvGrpSpPr>
          <p:cNvPr id="112" name="Group 111">
            <a:extLst>
              <a:ext uri="{FF2B5EF4-FFF2-40B4-BE49-F238E27FC236}">
                <a16:creationId xmlns:a16="http://schemas.microsoft.com/office/drawing/2014/main" id="{3595021E-3715-BFAE-D81D-BEC015348CC6}"/>
              </a:ext>
            </a:extLst>
          </p:cNvPr>
          <p:cNvGrpSpPr/>
          <p:nvPr/>
        </p:nvGrpSpPr>
        <p:grpSpPr>
          <a:xfrm>
            <a:off x="6064646" y="4893538"/>
            <a:ext cx="518844" cy="518844"/>
            <a:chOff x="12423286" y="4235442"/>
            <a:chExt cx="518844" cy="518844"/>
          </a:xfrm>
        </p:grpSpPr>
        <p:sp>
          <p:nvSpPr>
            <p:cNvPr id="113" name="Oval 112">
              <a:extLst>
                <a:ext uri="{FF2B5EF4-FFF2-40B4-BE49-F238E27FC236}">
                  <a16:creationId xmlns:a16="http://schemas.microsoft.com/office/drawing/2014/main" id="{4861491D-B7DA-AC74-6FE8-A3E522D4D529}"/>
                </a:ext>
              </a:extLst>
            </p:cNvPr>
            <p:cNvSpPr/>
            <p:nvPr/>
          </p:nvSpPr>
          <p:spPr>
            <a:xfrm>
              <a:off x="12423286" y="4235442"/>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14" name="Graphic 113">
              <a:extLst>
                <a:ext uri="{FF2B5EF4-FFF2-40B4-BE49-F238E27FC236}">
                  <a16:creationId xmlns:a16="http://schemas.microsoft.com/office/drawing/2014/main" id="{FAD1003F-A9ED-810B-4E5D-3D900018A6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21109" y="4344734"/>
              <a:ext cx="344389" cy="288587"/>
            </a:xfrm>
            <a:prstGeom prst="rect">
              <a:avLst/>
            </a:prstGeom>
          </p:spPr>
        </p:pic>
      </p:grpSp>
      <p:grpSp>
        <p:nvGrpSpPr>
          <p:cNvPr id="115" name="Group 114">
            <a:extLst>
              <a:ext uri="{FF2B5EF4-FFF2-40B4-BE49-F238E27FC236}">
                <a16:creationId xmlns:a16="http://schemas.microsoft.com/office/drawing/2014/main" id="{F6B3CB64-BB6B-650F-8D32-D0CF6D2AE1DF}"/>
              </a:ext>
            </a:extLst>
          </p:cNvPr>
          <p:cNvGrpSpPr/>
          <p:nvPr/>
        </p:nvGrpSpPr>
        <p:grpSpPr>
          <a:xfrm>
            <a:off x="5068238" y="3896976"/>
            <a:ext cx="518844" cy="518844"/>
            <a:chOff x="12423286" y="4824425"/>
            <a:chExt cx="518844" cy="518844"/>
          </a:xfrm>
        </p:grpSpPr>
        <p:sp>
          <p:nvSpPr>
            <p:cNvPr id="116" name="Oval 115">
              <a:extLst>
                <a:ext uri="{FF2B5EF4-FFF2-40B4-BE49-F238E27FC236}">
                  <a16:creationId xmlns:a16="http://schemas.microsoft.com/office/drawing/2014/main" id="{A2B2015A-1CA0-DEC8-4430-3DC03DA73384}"/>
                </a:ext>
              </a:extLst>
            </p:cNvPr>
            <p:cNvSpPr/>
            <p:nvPr/>
          </p:nvSpPr>
          <p:spPr>
            <a:xfrm>
              <a:off x="12423286" y="4824425"/>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17" name="Graphic 116">
              <a:extLst>
                <a:ext uri="{FF2B5EF4-FFF2-40B4-BE49-F238E27FC236}">
                  <a16:creationId xmlns:a16="http://schemas.microsoft.com/office/drawing/2014/main" id="{A9E7DFB0-4AA8-660E-9473-53FFED8A46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549742" y="4885547"/>
              <a:ext cx="285689" cy="393948"/>
            </a:xfrm>
            <a:prstGeom prst="rect">
              <a:avLst/>
            </a:prstGeom>
          </p:spPr>
        </p:pic>
      </p:grpSp>
      <p:grpSp>
        <p:nvGrpSpPr>
          <p:cNvPr id="121" name="Group 120">
            <a:extLst>
              <a:ext uri="{FF2B5EF4-FFF2-40B4-BE49-F238E27FC236}">
                <a16:creationId xmlns:a16="http://schemas.microsoft.com/office/drawing/2014/main" id="{50295A54-88FA-5CF5-0965-35E9FA3AFA02}"/>
              </a:ext>
            </a:extLst>
          </p:cNvPr>
          <p:cNvGrpSpPr/>
          <p:nvPr/>
        </p:nvGrpSpPr>
        <p:grpSpPr>
          <a:xfrm>
            <a:off x="9360451" y="560777"/>
            <a:ext cx="518844" cy="518844"/>
            <a:chOff x="6657486" y="724798"/>
            <a:chExt cx="518844" cy="518844"/>
          </a:xfrm>
        </p:grpSpPr>
        <p:sp>
          <p:nvSpPr>
            <p:cNvPr id="122" name="Oval 121">
              <a:extLst>
                <a:ext uri="{FF2B5EF4-FFF2-40B4-BE49-F238E27FC236}">
                  <a16:creationId xmlns:a16="http://schemas.microsoft.com/office/drawing/2014/main" id="{F208EB1F-1DFD-BA6B-144F-C2E78433E708}"/>
                </a:ext>
              </a:extLst>
            </p:cNvPr>
            <p:cNvSpPr/>
            <p:nvPr/>
          </p:nvSpPr>
          <p:spPr>
            <a:xfrm>
              <a:off x="6657486" y="724798"/>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3" name="Graphic 122">
              <a:extLst>
                <a:ext uri="{FF2B5EF4-FFF2-40B4-BE49-F238E27FC236}">
                  <a16:creationId xmlns:a16="http://schemas.microsoft.com/office/drawing/2014/main" id="{FC8C4F70-BEC5-B73A-BBBB-ABD775CC7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55258" y="872595"/>
              <a:ext cx="316871" cy="223250"/>
            </a:xfrm>
            <a:prstGeom prst="rect">
              <a:avLst/>
            </a:prstGeom>
          </p:spPr>
        </p:pic>
      </p:grpSp>
      <p:grpSp>
        <p:nvGrpSpPr>
          <p:cNvPr id="124" name="Group 123">
            <a:extLst>
              <a:ext uri="{FF2B5EF4-FFF2-40B4-BE49-F238E27FC236}">
                <a16:creationId xmlns:a16="http://schemas.microsoft.com/office/drawing/2014/main" id="{6FFF0E6C-D2F9-2B30-408C-92EC42401295}"/>
              </a:ext>
            </a:extLst>
          </p:cNvPr>
          <p:cNvGrpSpPr/>
          <p:nvPr/>
        </p:nvGrpSpPr>
        <p:grpSpPr>
          <a:xfrm>
            <a:off x="9297662" y="4893538"/>
            <a:ext cx="518844" cy="518844"/>
            <a:chOff x="6657486" y="3173741"/>
            <a:chExt cx="518844" cy="518844"/>
          </a:xfrm>
        </p:grpSpPr>
        <p:sp>
          <p:nvSpPr>
            <p:cNvPr id="125" name="Oval 124">
              <a:extLst>
                <a:ext uri="{FF2B5EF4-FFF2-40B4-BE49-F238E27FC236}">
                  <a16:creationId xmlns:a16="http://schemas.microsoft.com/office/drawing/2014/main" id="{AAE507E2-7F5B-6BEA-A3BB-448231B995C0}"/>
                </a:ext>
              </a:extLst>
            </p:cNvPr>
            <p:cNvSpPr/>
            <p:nvPr/>
          </p:nvSpPr>
          <p:spPr>
            <a:xfrm>
              <a:off x="6657486" y="3173741"/>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6" name="Graphic 125">
              <a:extLst>
                <a:ext uri="{FF2B5EF4-FFF2-40B4-BE49-F238E27FC236}">
                  <a16:creationId xmlns:a16="http://schemas.microsoft.com/office/drawing/2014/main" id="{18659576-4DF4-B9DB-A545-29834C18E82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57523" y="3273429"/>
              <a:ext cx="290225" cy="314751"/>
            </a:xfrm>
            <a:prstGeom prst="rect">
              <a:avLst/>
            </a:prstGeom>
          </p:spPr>
        </p:pic>
      </p:grpSp>
      <p:grpSp>
        <p:nvGrpSpPr>
          <p:cNvPr id="127" name="Group 126">
            <a:extLst>
              <a:ext uri="{FF2B5EF4-FFF2-40B4-BE49-F238E27FC236}">
                <a16:creationId xmlns:a16="http://schemas.microsoft.com/office/drawing/2014/main" id="{D543F012-2D6C-6CDA-E05B-BACA8FD09166}"/>
              </a:ext>
            </a:extLst>
          </p:cNvPr>
          <p:cNvGrpSpPr/>
          <p:nvPr/>
        </p:nvGrpSpPr>
        <p:grpSpPr>
          <a:xfrm>
            <a:off x="6008032" y="594142"/>
            <a:ext cx="518844" cy="518844"/>
            <a:chOff x="6657486" y="3785977"/>
            <a:chExt cx="518844" cy="518844"/>
          </a:xfrm>
        </p:grpSpPr>
        <p:sp>
          <p:nvSpPr>
            <p:cNvPr id="128" name="Oval 127">
              <a:extLst>
                <a:ext uri="{FF2B5EF4-FFF2-40B4-BE49-F238E27FC236}">
                  <a16:creationId xmlns:a16="http://schemas.microsoft.com/office/drawing/2014/main" id="{441F8553-FA97-E455-C60A-97482C8F0C65}"/>
                </a:ext>
              </a:extLst>
            </p:cNvPr>
            <p:cNvSpPr/>
            <p:nvPr/>
          </p:nvSpPr>
          <p:spPr>
            <a:xfrm>
              <a:off x="6657486" y="3785977"/>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29" name="Graphic 128">
              <a:extLst>
                <a:ext uri="{FF2B5EF4-FFF2-40B4-BE49-F238E27FC236}">
                  <a16:creationId xmlns:a16="http://schemas.microsoft.com/office/drawing/2014/main" id="{04342513-43D3-22A0-0929-85F536CF00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66257" y="3918153"/>
              <a:ext cx="279225" cy="271972"/>
            </a:xfrm>
            <a:prstGeom prst="rect">
              <a:avLst/>
            </a:prstGeom>
          </p:spPr>
        </p:pic>
      </p:grpSp>
      <p:grpSp>
        <p:nvGrpSpPr>
          <p:cNvPr id="130" name="Group 129">
            <a:extLst>
              <a:ext uri="{FF2B5EF4-FFF2-40B4-BE49-F238E27FC236}">
                <a16:creationId xmlns:a16="http://schemas.microsoft.com/office/drawing/2014/main" id="{299B6BA7-72E2-B8EF-FE6A-263814C76061}"/>
              </a:ext>
            </a:extLst>
          </p:cNvPr>
          <p:cNvGrpSpPr/>
          <p:nvPr/>
        </p:nvGrpSpPr>
        <p:grpSpPr>
          <a:xfrm>
            <a:off x="10651292" y="2739572"/>
            <a:ext cx="518844" cy="518844"/>
            <a:chOff x="6657486" y="1949269"/>
            <a:chExt cx="518844" cy="518844"/>
          </a:xfrm>
        </p:grpSpPr>
        <p:sp>
          <p:nvSpPr>
            <p:cNvPr id="131" name="Oval 130">
              <a:extLst>
                <a:ext uri="{FF2B5EF4-FFF2-40B4-BE49-F238E27FC236}">
                  <a16:creationId xmlns:a16="http://schemas.microsoft.com/office/drawing/2014/main" id="{66BB7D04-CF90-5005-3389-287B5AFAA426}"/>
                </a:ext>
              </a:extLst>
            </p:cNvPr>
            <p:cNvSpPr/>
            <p:nvPr/>
          </p:nvSpPr>
          <p:spPr>
            <a:xfrm>
              <a:off x="6657486" y="1949269"/>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2" name="Graphic 131">
              <a:extLst>
                <a:ext uri="{FF2B5EF4-FFF2-40B4-BE49-F238E27FC236}">
                  <a16:creationId xmlns:a16="http://schemas.microsoft.com/office/drawing/2014/main" id="{C2D6C63F-7592-86AE-73C8-0AEEB4DF817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77101" y="2048320"/>
              <a:ext cx="303409" cy="333749"/>
            </a:xfrm>
            <a:prstGeom prst="rect">
              <a:avLst/>
            </a:prstGeom>
          </p:spPr>
        </p:pic>
      </p:grpSp>
      <p:grpSp>
        <p:nvGrpSpPr>
          <p:cNvPr id="133" name="Group 132">
            <a:extLst>
              <a:ext uri="{FF2B5EF4-FFF2-40B4-BE49-F238E27FC236}">
                <a16:creationId xmlns:a16="http://schemas.microsoft.com/office/drawing/2014/main" id="{42F46418-B1E4-0E58-A4EA-4663C349256A}"/>
              </a:ext>
            </a:extLst>
          </p:cNvPr>
          <p:cNvGrpSpPr/>
          <p:nvPr/>
        </p:nvGrpSpPr>
        <p:grpSpPr>
          <a:xfrm>
            <a:off x="10300111" y="1618968"/>
            <a:ext cx="518844" cy="518844"/>
            <a:chOff x="6657486" y="1337033"/>
            <a:chExt cx="518844" cy="518844"/>
          </a:xfrm>
        </p:grpSpPr>
        <p:sp>
          <p:nvSpPr>
            <p:cNvPr id="134" name="Oval 133">
              <a:extLst>
                <a:ext uri="{FF2B5EF4-FFF2-40B4-BE49-F238E27FC236}">
                  <a16:creationId xmlns:a16="http://schemas.microsoft.com/office/drawing/2014/main" id="{B85D1C43-B163-D762-BF6E-5ACBF852CE21}"/>
                </a:ext>
              </a:extLst>
            </p:cNvPr>
            <p:cNvSpPr/>
            <p:nvPr/>
          </p:nvSpPr>
          <p:spPr>
            <a:xfrm>
              <a:off x="6657486" y="1337033"/>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5" name="Graphic 134">
              <a:extLst>
                <a:ext uri="{FF2B5EF4-FFF2-40B4-BE49-F238E27FC236}">
                  <a16:creationId xmlns:a16="http://schemas.microsoft.com/office/drawing/2014/main" id="{DBFED286-FD85-8037-0F62-EB306B80BD0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781864" y="1407726"/>
              <a:ext cx="268381" cy="357841"/>
            </a:xfrm>
            <a:prstGeom prst="rect">
              <a:avLst/>
            </a:prstGeom>
          </p:spPr>
        </p:pic>
      </p:grpSp>
      <p:grpSp>
        <p:nvGrpSpPr>
          <p:cNvPr id="136" name="Group 135">
            <a:extLst>
              <a:ext uri="{FF2B5EF4-FFF2-40B4-BE49-F238E27FC236}">
                <a16:creationId xmlns:a16="http://schemas.microsoft.com/office/drawing/2014/main" id="{A504312E-34EA-5071-AC47-9E74CA0B0BAC}"/>
              </a:ext>
            </a:extLst>
          </p:cNvPr>
          <p:cNvGrpSpPr/>
          <p:nvPr/>
        </p:nvGrpSpPr>
        <p:grpSpPr>
          <a:xfrm>
            <a:off x="10323602" y="3841792"/>
            <a:ext cx="518844" cy="518844"/>
            <a:chOff x="6657486" y="2561505"/>
            <a:chExt cx="518844" cy="518844"/>
          </a:xfrm>
        </p:grpSpPr>
        <p:sp>
          <p:nvSpPr>
            <p:cNvPr id="137" name="Oval 136">
              <a:extLst>
                <a:ext uri="{FF2B5EF4-FFF2-40B4-BE49-F238E27FC236}">
                  <a16:creationId xmlns:a16="http://schemas.microsoft.com/office/drawing/2014/main" id="{399A4682-0352-2D9A-9FB1-D24D6171A960}"/>
                </a:ext>
              </a:extLst>
            </p:cNvPr>
            <p:cNvSpPr/>
            <p:nvPr/>
          </p:nvSpPr>
          <p:spPr>
            <a:xfrm>
              <a:off x="6657486" y="2561505"/>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38" name="Graphic 137">
              <a:extLst>
                <a:ext uri="{FF2B5EF4-FFF2-40B4-BE49-F238E27FC236}">
                  <a16:creationId xmlns:a16="http://schemas.microsoft.com/office/drawing/2014/main" id="{538F2532-EC02-8315-AC42-57EA00EFEE2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779071" y="2683588"/>
              <a:ext cx="271745" cy="313552"/>
            </a:xfrm>
            <a:prstGeom prst="rect">
              <a:avLst/>
            </a:prstGeom>
          </p:spPr>
        </p:pic>
      </p:grpSp>
      <p:grpSp>
        <p:nvGrpSpPr>
          <p:cNvPr id="139" name="Group 138">
            <a:extLst>
              <a:ext uri="{FF2B5EF4-FFF2-40B4-BE49-F238E27FC236}">
                <a16:creationId xmlns:a16="http://schemas.microsoft.com/office/drawing/2014/main" id="{6BC9C6C1-2102-96A5-9BC8-0D404D934583}"/>
              </a:ext>
            </a:extLst>
          </p:cNvPr>
          <p:cNvGrpSpPr/>
          <p:nvPr/>
        </p:nvGrpSpPr>
        <p:grpSpPr>
          <a:xfrm>
            <a:off x="4752923" y="2739572"/>
            <a:ext cx="518844" cy="518844"/>
            <a:chOff x="12423286" y="6002391"/>
            <a:chExt cx="518844" cy="518844"/>
          </a:xfrm>
        </p:grpSpPr>
        <p:sp>
          <p:nvSpPr>
            <p:cNvPr id="140" name="Oval 139">
              <a:extLst>
                <a:ext uri="{FF2B5EF4-FFF2-40B4-BE49-F238E27FC236}">
                  <a16:creationId xmlns:a16="http://schemas.microsoft.com/office/drawing/2014/main" id="{DD470FA0-E74C-CEBC-084E-EC91E5B61229}"/>
                </a:ext>
              </a:extLst>
            </p:cNvPr>
            <p:cNvSpPr/>
            <p:nvPr/>
          </p:nvSpPr>
          <p:spPr>
            <a:xfrm>
              <a:off x="12423286" y="6002391"/>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1" name="Graphic 140">
              <a:extLst>
                <a:ext uri="{FF2B5EF4-FFF2-40B4-BE49-F238E27FC236}">
                  <a16:creationId xmlns:a16="http://schemas.microsoft.com/office/drawing/2014/main" id="{5464573B-398C-9C95-5DAA-95F224A4DBE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2559052" y="6124410"/>
              <a:ext cx="261748" cy="238103"/>
            </a:xfrm>
            <a:prstGeom prst="rect">
              <a:avLst/>
            </a:prstGeom>
          </p:spPr>
        </p:pic>
      </p:grpSp>
      <p:sp>
        <p:nvSpPr>
          <p:cNvPr id="144" name="Oval 143">
            <a:extLst>
              <a:ext uri="{FF2B5EF4-FFF2-40B4-BE49-F238E27FC236}">
                <a16:creationId xmlns:a16="http://schemas.microsoft.com/office/drawing/2014/main" id="{CA87544A-F5B4-B006-C733-1B29514F24AE}"/>
              </a:ext>
            </a:extLst>
          </p:cNvPr>
          <p:cNvSpPr/>
          <p:nvPr/>
        </p:nvSpPr>
        <p:spPr>
          <a:xfrm>
            <a:off x="5093638" y="1609789"/>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49" name="Picture 148">
            <a:extLst>
              <a:ext uri="{FF2B5EF4-FFF2-40B4-BE49-F238E27FC236}">
                <a16:creationId xmlns:a16="http://schemas.microsoft.com/office/drawing/2014/main" id="{16609E00-EE28-9E0A-E50D-0951184E365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88521" y="1698262"/>
            <a:ext cx="340481" cy="340481"/>
          </a:xfrm>
          <a:prstGeom prst="rect">
            <a:avLst/>
          </a:prstGeom>
        </p:spPr>
      </p:pic>
      <p:grpSp>
        <p:nvGrpSpPr>
          <p:cNvPr id="150" name="Group 149">
            <a:extLst>
              <a:ext uri="{FF2B5EF4-FFF2-40B4-BE49-F238E27FC236}">
                <a16:creationId xmlns:a16="http://schemas.microsoft.com/office/drawing/2014/main" id="{E8F33411-7EFF-8F80-BD42-07EEF472CF52}"/>
              </a:ext>
            </a:extLst>
          </p:cNvPr>
          <p:cNvGrpSpPr/>
          <p:nvPr/>
        </p:nvGrpSpPr>
        <p:grpSpPr>
          <a:xfrm>
            <a:off x="7670661" y="5301128"/>
            <a:ext cx="518844" cy="518844"/>
            <a:chOff x="12423286" y="5413408"/>
            <a:chExt cx="518844" cy="518844"/>
          </a:xfrm>
        </p:grpSpPr>
        <p:sp>
          <p:nvSpPr>
            <p:cNvPr id="151" name="Oval 150">
              <a:extLst>
                <a:ext uri="{FF2B5EF4-FFF2-40B4-BE49-F238E27FC236}">
                  <a16:creationId xmlns:a16="http://schemas.microsoft.com/office/drawing/2014/main" id="{A0E328E1-00BB-6265-F0D9-20E3DCE03267}"/>
                </a:ext>
              </a:extLst>
            </p:cNvPr>
            <p:cNvSpPr/>
            <p:nvPr/>
          </p:nvSpPr>
          <p:spPr>
            <a:xfrm>
              <a:off x="12423286" y="5413408"/>
              <a:ext cx="518844" cy="518844"/>
            </a:xfrm>
            <a:prstGeom prst="ellipse">
              <a:avLst/>
            </a:prstGeom>
            <a:solidFill>
              <a:schemeClr val="tx2"/>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pic>
          <p:nvPicPr>
            <p:cNvPr id="152" name="Graphic 151">
              <a:extLst>
                <a:ext uri="{FF2B5EF4-FFF2-40B4-BE49-F238E27FC236}">
                  <a16:creationId xmlns:a16="http://schemas.microsoft.com/office/drawing/2014/main" id="{9AF2701B-9EEB-C6C9-4D6F-2047B82684D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524588" y="5531527"/>
              <a:ext cx="342504" cy="282605"/>
            </a:xfrm>
            <a:prstGeom prst="rect">
              <a:avLst/>
            </a:prstGeom>
          </p:spPr>
        </p:pic>
      </p:grpSp>
      <p:sp>
        <p:nvSpPr>
          <p:cNvPr id="153" name="TextBox 152">
            <a:extLst>
              <a:ext uri="{FF2B5EF4-FFF2-40B4-BE49-F238E27FC236}">
                <a16:creationId xmlns:a16="http://schemas.microsoft.com/office/drawing/2014/main" id="{2B2312F1-1886-694B-8437-9A967100C104}"/>
              </a:ext>
            </a:extLst>
          </p:cNvPr>
          <p:cNvSpPr txBox="1"/>
          <p:nvPr/>
        </p:nvSpPr>
        <p:spPr>
          <a:xfrm>
            <a:off x="6711270" y="5935149"/>
            <a:ext cx="2445207" cy="369332"/>
          </a:xfrm>
          <a:prstGeom prst="rect">
            <a:avLst/>
          </a:prstGeom>
          <a:noFill/>
        </p:spPr>
        <p:txBody>
          <a:bodyPr wrap="square">
            <a:spAutoFit/>
          </a:bodyPr>
          <a:lstStyle/>
          <a:p>
            <a:pPr marL="0" lvl="0" indent="0" algn="ctr" defTabSz="488950">
              <a:lnSpc>
                <a:spcPct val="90000"/>
              </a:lnSpc>
              <a:spcBef>
                <a:spcPct val="0"/>
              </a:spcBef>
              <a:spcAft>
                <a:spcPct val="35000"/>
              </a:spcAft>
              <a:buNone/>
            </a:pPr>
            <a:r>
              <a:rPr lang="en-US" sz="1000" kern="1200">
                <a:latin typeface="Arial Black" panose="020B0A04020102020204" pitchFamily="34" charset="0"/>
              </a:rPr>
              <a:t>Leisure Vehicles: Boat, Trailer, Classic Car, Recreational</a:t>
            </a:r>
          </a:p>
        </p:txBody>
      </p:sp>
      <p:sp>
        <p:nvSpPr>
          <p:cNvPr id="5" name="Text Placeholder 3">
            <a:extLst>
              <a:ext uri="{FF2B5EF4-FFF2-40B4-BE49-F238E27FC236}">
                <a16:creationId xmlns:a16="http://schemas.microsoft.com/office/drawing/2014/main" id="{122DCDF7-2E6D-3B57-C13C-7773B704567D}"/>
              </a:ext>
            </a:extLst>
          </p:cNvPr>
          <p:cNvSpPr txBox="1">
            <a:spLocks/>
          </p:cNvSpPr>
          <p:nvPr/>
        </p:nvSpPr>
        <p:spPr>
          <a:xfrm>
            <a:off x="285974" y="910910"/>
            <a:ext cx="3527292" cy="4448166"/>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4"/>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i="0" kern="1200">
                <a:solidFill>
                  <a:schemeClr val="tx1"/>
                </a:solidFill>
                <a:latin typeface="+mn-lt"/>
                <a:ea typeface="+mn-ea"/>
                <a:cs typeface="+mn-cs"/>
              </a:defRPr>
            </a:lvl3pPr>
            <a:lvl4pPr marL="457200" indent="-228600" algn="l" defTabSz="914400" rtl="0" eaLnBrk="1" latinLnBrk="0" hangingPunct="1">
              <a:lnSpc>
                <a:spcPct val="100000"/>
              </a:lnSpc>
              <a:spcBef>
                <a:spcPts val="0"/>
              </a:spcBef>
              <a:spcAft>
                <a:spcPts val="600"/>
              </a:spcAft>
              <a:buClr>
                <a:schemeClr val="accent4"/>
              </a:buClr>
              <a:buFont typeface="Arial" panose="020B0604020202020204" pitchFamily="34" charset="0"/>
              <a:buChar char="‒"/>
              <a:defRPr sz="1600" b="0"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Clr>
                <a:schemeClr val="bg2"/>
              </a:buClr>
              <a:buFont typeface="Arial" panose="020B0604020202020204" pitchFamily="34" charset="0"/>
              <a:buNone/>
              <a:defRPr sz="1600" i="1"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228600"/>
            <a:r>
              <a:rPr lang="en-US" sz="2000">
                <a:solidFill>
                  <a:srgbClr val="407826"/>
                </a:solidFill>
              </a:rPr>
              <a:t>Offering a breadth of solutions that are centered around our clients' needs</a:t>
            </a:r>
          </a:p>
          <a:p>
            <a:pPr lvl="1" indent="-228600"/>
            <a:endParaRPr lang="en-US" sz="2000">
              <a:solidFill>
                <a:srgbClr val="407826"/>
              </a:solidFill>
            </a:endParaRPr>
          </a:p>
          <a:p>
            <a:pPr lvl="1" indent="-228600"/>
            <a:r>
              <a:rPr lang="en-US" sz="2000">
                <a:solidFill>
                  <a:srgbClr val="407826"/>
                </a:solidFill>
              </a:rPr>
              <a:t>Backed by knowledgeable and experienced, highly effective insurance specialists</a:t>
            </a:r>
            <a:endParaRPr lang="en-US" sz="2000">
              <a:solidFill>
                <a:srgbClr val="407826"/>
              </a:solidFill>
              <a:cs typeface="Arial"/>
            </a:endParaRPr>
          </a:p>
          <a:p>
            <a:pPr lvl="1" indent="-228600"/>
            <a:endParaRPr lang="en-US" sz="2000">
              <a:solidFill>
                <a:srgbClr val="407826"/>
              </a:solidFill>
            </a:endParaRPr>
          </a:p>
          <a:p>
            <a:pPr lvl="1" indent="-228600"/>
            <a:r>
              <a:rPr lang="en-US" sz="2000">
                <a:solidFill>
                  <a:srgbClr val="407826"/>
                </a:solidFill>
              </a:rPr>
              <a:t>Providing access to markets with high limits and excess liability coverage and protection </a:t>
            </a:r>
          </a:p>
        </p:txBody>
      </p:sp>
    </p:spTree>
    <p:extLst>
      <p:ext uri="{BB962C8B-B14F-4D97-AF65-F5344CB8AC3E}">
        <p14:creationId xmlns:p14="http://schemas.microsoft.com/office/powerpoint/2010/main" val="3826858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68A6-C1C4-92E1-2775-565B5CDD4EBE}"/>
              </a:ext>
            </a:extLst>
          </p:cNvPr>
          <p:cNvSpPr>
            <a:spLocks noGrp="1"/>
          </p:cNvSpPr>
          <p:nvPr>
            <p:ph type="title"/>
          </p:nvPr>
        </p:nvSpPr>
        <p:spPr/>
        <p:txBody>
          <a:bodyPr/>
          <a:lstStyle/>
          <a:p>
            <a:r>
              <a:rPr lang="en-US"/>
              <a:t>Personal Risk</a:t>
            </a:r>
          </a:p>
        </p:txBody>
      </p:sp>
      <p:sp>
        <p:nvSpPr>
          <p:cNvPr id="7" name="Text Placeholder 6">
            <a:extLst>
              <a:ext uri="{FF2B5EF4-FFF2-40B4-BE49-F238E27FC236}">
                <a16:creationId xmlns:a16="http://schemas.microsoft.com/office/drawing/2014/main" id="{D5D5A310-B4BD-71A2-E0A2-DA019D767825}"/>
              </a:ext>
            </a:extLst>
          </p:cNvPr>
          <p:cNvSpPr>
            <a:spLocks noGrp="1"/>
          </p:cNvSpPr>
          <p:nvPr>
            <p:ph type="body" sz="quarter" idx="12"/>
          </p:nvPr>
        </p:nvSpPr>
        <p:spPr/>
        <p:txBody>
          <a:bodyPr/>
          <a:lstStyle/>
          <a:p>
            <a:pPr lvl="1"/>
            <a:r>
              <a:rPr lang="en-US" sz="2000"/>
              <a:t>National offering providing expertise across three distinct customer value propositions</a:t>
            </a:r>
          </a:p>
        </p:txBody>
      </p:sp>
      <p:graphicFrame>
        <p:nvGraphicFramePr>
          <p:cNvPr id="6" name="Table 6">
            <a:extLst>
              <a:ext uri="{FF2B5EF4-FFF2-40B4-BE49-F238E27FC236}">
                <a16:creationId xmlns:a16="http://schemas.microsoft.com/office/drawing/2014/main" id="{671BA196-EF74-180B-391B-34E67D90B17A}"/>
              </a:ext>
            </a:extLst>
          </p:cNvPr>
          <p:cNvGraphicFramePr>
            <a:graphicFrameLocks noGrp="1"/>
          </p:cNvGraphicFramePr>
          <p:nvPr/>
        </p:nvGraphicFramePr>
        <p:xfrm>
          <a:off x="3946652" y="1873660"/>
          <a:ext cx="8092948" cy="3657601"/>
        </p:xfrm>
        <a:graphic>
          <a:graphicData uri="http://schemas.openxmlformats.org/drawingml/2006/table">
            <a:tbl>
              <a:tblPr firstRow="1" bandRow="1">
                <a:tableStyleId>{5C22544A-7EE6-4342-B048-85BDC9FD1C3A}</a:tableStyleId>
              </a:tblPr>
              <a:tblGrid>
                <a:gridCol w="2963464">
                  <a:extLst>
                    <a:ext uri="{9D8B030D-6E8A-4147-A177-3AD203B41FA5}">
                      <a16:colId xmlns:a16="http://schemas.microsoft.com/office/drawing/2014/main" val="2700013179"/>
                    </a:ext>
                  </a:extLst>
                </a:gridCol>
                <a:gridCol w="5129484">
                  <a:extLst>
                    <a:ext uri="{9D8B030D-6E8A-4147-A177-3AD203B41FA5}">
                      <a16:colId xmlns:a16="http://schemas.microsoft.com/office/drawing/2014/main" val="3583076756"/>
                    </a:ext>
                  </a:extLst>
                </a:gridCol>
              </a:tblGrid>
              <a:tr h="1226233">
                <a:tc>
                  <a:txBody>
                    <a:bodyPr/>
                    <a:lstStyle/>
                    <a:p>
                      <a:r>
                        <a:rPr lang="en-US" sz="2000" b="1">
                          <a:solidFill>
                            <a:schemeClr val="bg1"/>
                          </a:solidFill>
                        </a:rPr>
                        <a:t>Private Client Group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lang="en-US" sz="2000" b="0">
                          <a:solidFill>
                            <a:schemeClr val="bg1"/>
                          </a:solidFill>
                        </a:rPr>
                        <a:t>Top Tier Clients </a:t>
                      </a:r>
                    </a:p>
                    <a:p>
                      <a:r>
                        <a:rPr lang="en-US" sz="2000" b="0">
                          <a:solidFill>
                            <a:schemeClr val="bg1"/>
                          </a:solidFill>
                        </a:rPr>
                        <a:t>1:1 Client Relationship</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471116654"/>
                  </a:ext>
                </a:extLst>
              </a:tr>
              <a:tr h="1133265">
                <a:tc>
                  <a:txBody>
                    <a:bodyPr/>
                    <a:lstStyle/>
                    <a:p>
                      <a:r>
                        <a:rPr lang="en-US" sz="2000" b="1">
                          <a:solidFill>
                            <a:schemeClr val="bg1"/>
                          </a:solidFill>
                        </a:rPr>
                        <a:t>Concierge Service</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2000" b="0">
                          <a:solidFill>
                            <a:schemeClr val="bg1"/>
                          </a:solidFill>
                        </a:rPr>
                        <a:t>NFP VIP Clients &amp; Emerging Wealth</a:t>
                      </a:r>
                    </a:p>
                    <a:p>
                      <a:r>
                        <a:rPr lang="en-US" sz="2000" b="0">
                          <a:solidFill>
                            <a:schemeClr val="bg1"/>
                          </a:solidFill>
                        </a:rPr>
                        <a:t>Small Dedicated Team</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2647783213"/>
                  </a:ext>
                </a:extLst>
              </a:tr>
              <a:tr h="1298103">
                <a:tc>
                  <a:txBody>
                    <a:bodyPr/>
                    <a:lstStyle/>
                    <a:p>
                      <a:r>
                        <a:rPr lang="en-US" sz="2000" b="1">
                          <a:solidFill>
                            <a:schemeClr val="bg1"/>
                          </a:solidFill>
                        </a:rPr>
                        <a:t>Regional Client Care Operations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2000" b="0">
                          <a:solidFill>
                            <a:schemeClr val="bg1"/>
                          </a:solidFill>
                        </a:rPr>
                        <a:t>Mainstream &amp; Specialty Customers</a:t>
                      </a:r>
                    </a:p>
                    <a:p>
                      <a:r>
                        <a:rPr lang="en-US" sz="2000" b="0">
                          <a:solidFill>
                            <a:schemeClr val="bg1"/>
                          </a:solidFill>
                        </a:rPr>
                        <a:t>Dedicated Sales &amp; Service Teams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288744983"/>
                  </a:ext>
                </a:extLst>
              </a:tr>
            </a:tbl>
          </a:graphicData>
        </a:graphic>
      </p:graphicFrame>
    </p:spTree>
    <p:extLst>
      <p:ext uri="{BB962C8B-B14F-4D97-AF65-F5344CB8AC3E}">
        <p14:creationId xmlns:p14="http://schemas.microsoft.com/office/powerpoint/2010/main" val="3901396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8B22B7-6DA6-47E3-9F11-52F2E69D436F}"/>
              </a:ext>
            </a:extLst>
          </p:cNvPr>
          <p:cNvSpPr>
            <a:spLocks noGrp="1"/>
          </p:cNvSpPr>
          <p:nvPr>
            <p:ph type="title"/>
          </p:nvPr>
        </p:nvSpPr>
        <p:spPr/>
        <p:txBody>
          <a:bodyPr/>
          <a:lstStyle/>
          <a:p>
            <a:r>
              <a:rPr lang="en-US"/>
              <a:t>Business Insurance</a:t>
            </a:r>
          </a:p>
        </p:txBody>
      </p:sp>
      <p:sp>
        <p:nvSpPr>
          <p:cNvPr id="6" name="Text Placeholder 5">
            <a:extLst>
              <a:ext uri="{FF2B5EF4-FFF2-40B4-BE49-F238E27FC236}">
                <a16:creationId xmlns:a16="http://schemas.microsoft.com/office/drawing/2014/main" id="{BBC1603A-AF23-408F-8F9E-37CF2BFF2FD8}"/>
              </a:ext>
            </a:extLst>
          </p:cNvPr>
          <p:cNvSpPr>
            <a:spLocks noGrp="1"/>
          </p:cNvSpPr>
          <p:nvPr>
            <p:ph type="body" idx="1"/>
          </p:nvPr>
        </p:nvSpPr>
        <p:spPr/>
        <p:txBody>
          <a:bodyPr/>
          <a:lstStyle/>
          <a:p>
            <a:r>
              <a:rPr lang="en-US"/>
              <a:t>EXPERTISE AND SOLUTIONS</a:t>
            </a:r>
          </a:p>
        </p:txBody>
      </p:sp>
    </p:spTree>
    <p:extLst>
      <p:ext uri="{BB962C8B-B14F-4D97-AF65-F5344CB8AC3E}">
        <p14:creationId xmlns:p14="http://schemas.microsoft.com/office/powerpoint/2010/main" val="4176011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242267-4558-44FE-BC0C-C208FCA4D88D}"/>
              </a:ext>
            </a:extLst>
          </p:cNvPr>
          <p:cNvSpPr txBox="1">
            <a:spLocks/>
          </p:cNvSpPr>
          <p:nvPr/>
        </p:nvSpPr>
        <p:spPr>
          <a:xfrm>
            <a:off x="4625500" y="863327"/>
            <a:ext cx="3161785" cy="2267026"/>
          </a:xfrm>
          <a:prstGeom prst="rect">
            <a:avLst/>
          </a:prstGeom>
        </p:spPr>
        <p:txBody>
          <a:bodyPr anchor="b"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br>
              <a:rPr lang="en-US" sz="2400">
                <a:solidFill>
                  <a:schemeClr val="bg1"/>
                </a:solidFill>
              </a:rPr>
            </a:br>
            <a:br>
              <a:rPr lang="en-US" sz="2400">
                <a:solidFill>
                  <a:schemeClr val="bg1"/>
                </a:solidFill>
              </a:rPr>
            </a:br>
            <a:endParaRPr lang="en-US" sz="14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449740" y="5191443"/>
            <a:ext cx="4636328" cy="861774"/>
          </a:xfrm>
          <a:prstGeom prst="rect">
            <a:avLst/>
          </a:prstGeom>
        </p:spPr>
        <p:txBody>
          <a:bodyPr wrap="square">
            <a:spAutoFit/>
          </a:bodyPr>
          <a:lstStyle/>
          <a:p>
            <a:pPr>
              <a:lnSpc>
                <a:spcPts val="2000"/>
              </a:lnSpc>
            </a:pPr>
            <a:r>
              <a:rPr lang="en-US">
                <a:solidFill>
                  <a:schemeClr val="bg1"/>
                </a:solidFill>
              </a:rPr>
              <a:t>Helping companies and individuals address their most significant risk, workforce, wealth management and retirement challenges.</a:t>
            </a:r>
          </a:p>
        </p:txBody>
      </p:sp>
      <p:sp>
        <p:nvSpPr>
          <p:cNvPr id="2" name="Title 1">
            <a:extLst>
              <a:ext uri="{FF2B5EF4-FFF2-40B4-BE49-F238E27FC236}">
                <a16:creationId xmlns:a16="http://schemas.microsoft.com/office/drawing/2014/main" id="{BD7934EA-90FD-4F13-89DC-AC69BFC8CD8C}"/>
              </a:ext>
            </a:extLst>
          </p:cNvPr>
          <p:cNvSpPr>
            <a:spLocks noGrp="1"/>
          </p:cNvSpPr>
          <p:nvPr>
            <p:ph type="ctrTitle"/>
          </p:nvPr>
        </p:nvSpPr>
        <p:spPr>
          <a:xfrm>
            <a:off x="449741" y="2347504"/>
            <a:ext cx="2905832" cy="1655762"/>
          </a:xfrm>
        </p:spPr>
        <p:txBody>
          <a:bodyPr/>
          <a:lstStyle/>
          <a:p>
            <a:r>
              <a:rPr lang="en-US"/>
              <a:t>Company </a:t>
            </a:r>
            <a:br>
              <a:rPr lang="en-US"/>
            </a:br>
            <a:r>
              <a:rPr lang="en-US"/>
              <a:t>Overview</a:t>
            </a:r>
          </a:p>
        </p:txBody>
      </p:sp>
      <p:sp>
        <p:nvSpPr>
          <p:cNvPr id="3" name="Subtitle 2">
            <a:extLst>
              <a:ext uri="{FF2B5EF4-FFF2-40B4-BE49-F238E27FC236}">
                <a16:creationId xmlns:a16="http://schemas.microsoft.com/office/drawing/2014/main" id="{54CAA2B5-B3C4-4948-B21D-354B55360904}"/>
              </a:ext>
            </a:extLst>
          </p:cNvPr>
          <p:cNvSpPr>
            <a:spLocks noGrp="1"/>
          </p:cNvSpPr>
          <p:nvPr>
            <p:ph type="subTitle" idx="1"/>
          </p:nvPr>
        </p:nvSpPr>
        <p:spPr>
          <a:xfrm>
            <a:off x="449741" y="4137409"/>
            <a:ext cx="2986633" cy="1054033"/>
          </a:xfrm>
        </p:spPr>
        <p:txBody>
          <a:bodyPr>
            <a:normAutofit/>
          </a:bodyPr>
          <a:lstStyle/>
          <a:p>
            <a:r>
              <a:rPr lang="en-CA"/>
              <a:t>Personal Risk</a:t>
            </a:r>
          </a:p>
          <a:p>
            <a:r>
              <a:rPr lang="en-CA"/>
              <a:t>Business Insurance</a:t>
            </a:r>
          </a:p>
          <a:p>
            <a:r>
              <a:rPr lang="en-CA"/>
              <a:t>Group Benefits and Retirement </a:t>
            </a:r>
          </a:p>
          <a:p>
            <a:r>
              <a:rPr lang="en-CA"/>
              <a:t>Life and Wealth</a:t>
            </a:r>
            <a:endParaRPr lang="en-US"/>
          </a:p>
        </p:txBody>
      </p:sp>
    </p:spTree>
    <p:extLst>
      <p:ext uri="{BB962C8B-B14F-4D97-AF65-F5344CB8AC3E}">
        <p14:creationId xmlns:p14="http://schemas.microsoft.com/office/powerpoint/2010/main" val="293513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03653"/>
            <a:ext cx="6096000" cy="3434318"/>
          </a:xfrm>
          <a:prstGeom prst="rect">
            <a:avLst/>
          </a:prstGeom>
          <a:solidFill>
            <a:srgbClr val="467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Business Insurance</a:t>
            </a:r>
            <a:br>
              <a:rPr lang="en-US"/>
            </a:br>
            <a:r>
              <a:rPr lang="en-US"/>
              <a:t>Value Proposition</a:t>
            </a:r>
          </a:p>
        </p:txBody>
      </p:sp>
      <p:sp>
        <p:nvSpPr>
          <p:cNvPr id="3" name="Content Placeholder 2"/>
          <p:cNvSpPr>
            <a:spLocks noGrp="1"/>
          </p:cNvSpPr>
          <p:nvPr>
            <p:ph idx="1"/>
          </p:nvPr>
        </p:nvSpPr>
        <p:spPr>
          <a:xfrm>
            <a:off x="411125" y="2191327"/>
            <a:ext cx="5273750" cy="2475346"/>
          </a:xfrm>
        </p:spPr>
        <p:txBody>
          <a:bodyPr>
            <a:noAutofit/>
          </a:bodyPr>
          <a:lstStyle/>
          <a:p>
            <a:pPr marL="0" indent="0" fontAlgn="base">
              <a:lnSpc>
                <a:spcPct val="100000"/>
              </a:lnSpc>
              <a:buNone/>
            </a:pPr>
            <a:r>
              <a:rPr lang="en-US" b="1">
                <a:solidFill>
                  <a:schemeClr val="bg1"/>
                </a:solidFill>
              </a:rPr>
              <a:t>Building world-leading specialty businesses centers on our people — specialists who embrace our collaborative culture and have deep expertise across industries, products and programs.</a:t>
            </a:r>
          </a:p>
          <a:p>
            <a:pPr marL="0" indent="0" fontAlgn="base">
              <a:lnSpc>
                <a:spcPct val="100000"/>
              </a:lnSpc>
              <a:buNone/>
            </a:pPr>
            <a:r>
              <a:rPr lang="en-US" b="1">
                <a:solidFill>
                  <a:schemeClr val="bg1"/>
                </a:solidFill>
              </a:rPr>
              <a:t>These professionals drive success, differentiating our businesses and ensuring the delivery of expertise and solutions that help our clients manage their business more effectively.  </a:t>
            </a:r>
          </a:p>
          <a:p>
            <a:pPr marL="0" indent="0" fontAlgn="base">
              <a:lnSpc>
                <a:spcPct val="100000"/>
              </a:lnSpc>
              <a:buNone/>
            </a:pPr>
            <a:endParaRPr lang="en-US" b="1">
              <a:solidFill>
                <a:schemeClr val="bg1"/>
              </a:solidFill>
            </a:endParaRPr>
          </a:p>
        </p:txBody>
      </p:sp>
      <p:sp>
        <p:nvSpPr>
          <p:cNvPr id="4" name="Content Placeholder 3"/>
          <p:cNvSpPr>
            <a:spLocks noGrp="1"/>
          </p:cNvSpPr>
          <p:nvPr>
            <p:ph idx="13"/>
          </p:nvPr>
        </p:nvSpPr>
        <p:spPr>
          <a:xfrm>
            <a:off x="6421307" y="3639126"/>
            <a:ext cx="4829169" cy="2600841"/>
          </a:xfrm>
        </p:spPr>
        <p:txBody>
          <a:bodyPr>
            <a:normAutofit/>
          </a:bodyPr>
          <a:lstStyle/>
          <a:p>
            <a:pPr marL="0" lvl="0" indent="0" fontAlgn="base">
              <a:buNone/>
            </a:pPr>
            <a:r>
              <a:rPr lang="en-US" sz="2000" b="1"/>
              <a:t>We provide:</a:t>
            </a:r>
          </a:p>
          <a:p>
            <a:pPr lvl="0" fontAlgn="base">
              <a:buSzPct val="100000"/>
            </a:pPr>
            <a:r>
              <a:rPr lang="en-US" b="1"/>
              <a:t>Specialist focus</a:t>
            </a:r>
          </a:p>
          <a:p>
            <a:pPr lvl="0" fontAlgn="base">
              <a:buSzPct val="100000"/>
            </a:pPr>
            <a:r>
              <a:rPr lang="en-US" b="1"/>
              <a:t>Expertise</a:t>
            </a:r>
          </a:p>
          <a:p>
            <a:pPr lvl="0" fontAlgn="base">
              <a:buSzPct val="100000"/>
            </a:pPr>
            <a:r>
              <a:rPr lang="en-US" b="1"/>
              <a:t>Technology leverage</a:t>
            </a:r>
          </a:p>
          <a:p>
            <a:pPr lvl="0" fontAlgn="base">
              <a:buSzPct val="100000"/>
            </a:pPr>
            <a:r>
              <a:rPr lang="en-US" b="1"/>
              <a:t>Capital market access</a:t>
            </a:r>
          </a:p>
          <a:p>
            <a:pPr lvl="0" fontAlgn="base">
              <a:buSzPct val="100000"/>
            </a:pPr>
            <a:r>
              <a:rPr lang="en-US" b="1"/>
              <a:t>Proven and consistent service model</a:t>
            </a:r>
          </a:p>
          <a:p>
            <a:pPr lvl="0" fontAlgn="base">
              <a:buSzPct val="100000"/>
            </a:pPr>
            <a:r>
              <a:rPr lang="en-US" b="1"/>
              <a:t>Creative thinking</a:t>
            </a:r>
          </a:p>
        </p:txBody>
      </p:sp>
      <p:pic>
        <p:nvPicPr>
          <p:cNvPr id="8" name="Picture 7">
            <a:extLst>
              <a:ext uri="{FF2B5EF4-FFF2-40B4-BE49-F238E27FC236}">
                <a16:creationId xmlns:a16="http://schemas.microsoft.com/office/drawing/2014/main" id="{7FD3726D-DB38-42E6-AB70-4F0D2B8991D5}"/>
              </a:ext>
            </a:extLst>
          </p:cNvPr>
          <p:cNvPicPr>
            <a:picLocks noChangeAspect="1"/>
          </p:cNvPicPr>
          <p:nvPr/>
        </p:nvPicPr>
        <p:blipFill>
          <a:blip r:embed="rId3"/>
          <a:stretch>
            <a:fillRect/>
          </a:stretch>
        </p:blipFill>
        <p:spPr>
          <a:xfrm>
            <a:off x="6093685" y="-13989"/>
            <a:ext cx="6090432" cy="3334801"/>
          </a:xfrm>
          <a:prstGeom prst="rect">
            <a:avLst/>
          </a:prstGeom>
        </p:spPr>
      </p:pic>
    </p:spTree>
    <p:extLst>
      <p:ext uri="{BB962C8B-B14F-4D97-AF65-F5344CB8AC3E}">
        <p14:creationId xmlns:p14="http://schemas.microsoft.com/office/powerpoint/2010/main" val="35885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EF1472-9C5C-B98E-2F51-8AFE0725C90F}"/>
              </a:ext>
            </a:extLst>
          </p:cNvPr>
          <p:cNvSpPr/>
          <p:nvPr/>
        </p:nvSpPr>
        <p:spPr>
          <a:xfrm>
            <a:off x="0" y="-1"/>
            <a:ext cx="6027964" cy="131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AFD87A9F-23B7-A845-433A-1DA6F28FEE83}"/>
              </a:ext>
            </a:extLst>
          </p:cNvPr>
          <p:cNvSpPr>
            <a:spLocks noGrp="1"/>
          </p:cNvSpPr>
          <p:nvPr>
            <p:ph type="title"/>
          </p:nvPr>
        </p:nvSpPr>
        <p:spPr/>
        <p:txBody>
          <a:bodyPr/>
          <a:lstStyle/>
          <a:p>
            <a:r>
              <a:rPr lang="en-US"/>
              <a:t>How We’re Different</a:t>
            </a:r>
          </a:p>
        </p:txBody>
      </p:sp>
      <p:sp>
        <p:nvSpPr>
          <p:cNvPr id="37" name="TextBox 36">
            <a:extLst>
              <a:ext uri="{FF2B5EF4-FFF2-40B4-BE49-F238E27FC236}">
                <a16:creationId xmlns:a16="http://schemas.microsoft.com/office/drawing/2014/main" id="{B394CF7B-1720-5AA8-0924-DA943A22BBBE}"/>
              </a:ext>
            </a:extLst>
          </p:cNvPr>
          <p:cNvSpPr txBox="1"/>
          <p:nvPr/>
        </p:nvSpPr>
        <p:spPr>
          <a:xfrm>
            <a:off x="2753758" y="1854952"/>
            <a:ext cx="9108647" cy="4154984"/>
          </a:xfrm>
          <a:prstGeom prst="rect">
            <a:avLst/>
          </a:prstGeom>
          <a:noFill/>
        </p:spPr>
        <p:txBody>
          <a:bodyPr wrap="square">
            <a:spAutoFit/>
          </a:bodyPr>
          <a:lstStyle/>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Specialized expertise </a:t>
            </a:r>
            <a:r>
              <a:rPr lang="en-US" sz="1600" kern="100">
                <a:effectLst/>
                <a:latin typeface="+mj-lt"/>
                <a:ea typeface="Calibri" panose="020F0502020204030204" pitchFamily="34" charset="0"/>
                <a:cs typeface="Times New Roman" panose="02020603050405020304" pitchFamily="18" charset="0"/>
              </a:rPr>
              <a:t>across industries and risk practices, informed by our deep understanding of clients’ specific goals and challenges</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A boutique offering</a:t>
            </a:r>
            <a:r>
              <a:rPr lang="en-US" sz="1600" kern="100">
                <a:effectLst/>
                <a:latin typeface="+mj-lt"/>
                <a:ea typeface="Calibri" panose="020F0502020204030204" pitchFamily="34" charset="0"/>
                <a:cs typeface="Times New Roman" panose="02020603050405020304" pitchFamily="18" charset="0"/>
              </a:rPr>
              <a:t>,</a:t>
            </a:r>
            <a:r>
              <a:rPr lang="en-US" sz="1600" b="1" kern="100">
                <a:effectLst/>
                <a:latin typeface="+mj-lt"/>
                <a:ea typeface="Calibri" panose="020F0502020204030204" pitchFamily="34" charset="0"/>
                <a:cs typeface="Times New Roman" panose="02020603050405020304" pitchFamily="18" charset="0"/>
              </a:rPr>
              <a:t> </a:t>
            </a:r>
            <a:r>
              <a:rPr lang="en-US" sz="1600" kern="100">
                <a:effectLst/>
                <a:latin typeface="+mj-lt"/>
                <a:ea typeface="Calibri" panose="020F0502020204030204" pitchFamily="34" charset="0"/>
                <a:cs typeface="Times New Roman" panose="02020603050405020304" pitchFamily="18" charset="0"/>
              </a:rPr>
              <a:t>supported by local service and insight, flexible access, customized solutions, and global resources, that aligns with client needs and drives an exceptional customer experience</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Problem solving mindset </a:t>
            </a:r>
            <a:r>
              <a:rPr lang="en-US" sz="1600" kern="100">
                <a:effectLst/>
                <a:latin typeface="+mj-lt"/>
                <a:ea typeface="Calibri" panose="020F0502020204030204" pitchFamily="34" charset="0"/>
                <a:cs typeface="Times New Roman" panose="02020603050405020304" pitchFamily="18" charset="0"/>
              </a:rPr>
              <a:t>that prioritizes listening and encourages creativity</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Consultative approach </a:t>
            </a:r>
            <a:r>
              <a:rPr lang="en-US" sz="1600" kern="100">
                <a:effectLst/>
                <a:latin typeface="+mj-lt"/>
                <a:ea typeface="Calibri" panose="020F0502020204030204" pitchFamily="34" charset="0"/>
                <a:cs typeface="Times New Roman" panose="02020603050405020304" pitchFamily="18" charset="0"/>
              </a:rPr>
              <a:t>that gets the right people in the room at the right time</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Service agility</a:t>
            </a:r>
            <a:r>
              <a:rPr lang="en-US" sz="1600" b="1" kern="100">
                <a:effectLst/>
                <a:latin typeface="+mj-lt"/>
                <a:ea typeface="Calibri" panose="020F0502020204030204" pitchFamily="34" charset="0"/>
                <a:cs typeface="Times New Roman" panose="02020603050405020304" pitchFamily="18" charset="0"/>
              </a:rPr>
              <a:t>,</a:t>
            </a:r>
            <a:r>
              <a:rPr lang="en-US" sz="1600" kern="100">
                <a:effectLst/>
                <a:latin typeface="+mj-lt"/>
                <a:ea typeface="Calibri" panose="020F0502020204030204" pitchFamily="34" charset="0"/>
                <a:cs typeface="Times New Roman" panose="02020603050405020304" pitchFamily="18" charset="0"/>
              </a:rPr>
              <a:t> driven by empowerment and accountability, that enhances the client experience</a:t>
            </a:r>
          </a:p>
          <a:p>
            <a:pPr marL="0" marR="0">
              <a:spcBef>
                <a:spcPts val="1200"/>
              </a:spcBef>
              <a:spcAft>
                <a:spcPts val="1200"/>
              </a:spcAft>
            </a:pPr>
            <a:r>
              <a:rPr lang="en-US" sz="1600" b="1" kern="100">
                <a:solidFill>
                  <a:schemeClr val="accent4"/>
                </a:solidFill>
                <a:latin typeface="+mj-lt"/>
                <a:ea typeface="Calibri" panose="020F0502020204030204" pitchFamily="34" charset="0"/>
                <a:cs typeface="Times New Roman" panose="02020603050405020304" pitchFamily="18" charset="0"/>
              </a:rPr>
              <a:t>Global capabilities </a:t>
            </a:r>
            <a:r>
              <a:rPr lang="en-US" sz="1600" kern="100">
                <a:effectLst/>
                <a:latin typeface="+mj-lt"/>
                <a:ea typeface="Calibri" panose="020F0502020204030204" pitchFamily="34" charset="0"/>
                <a:cs typeface="Times New Roman" panose="02020603050405020304" pitchFamily="18" charset="0"/>
              </a:rPr>
              <a:t>to serve businesses and individuals no matter where they are</a:t>
            </a:r>
          </a:p>
          <a:p>
            <a:pPr marL="0" marR="0">
              <a:spcBef>
                <a:spcPts val="1200"/>
              </a:spcBef>
              <a:spcAft>
                <a:spcPts val="1200"/>
              </a:spcAft>
            </a:pPr>
            <a:r>
              <a:rPr lang="en-US" sz="1600" b="1" kern="100">
                <a:solidFill>
                  <a:schemeClr val="accent4"/>
                </a:solidFill>
                <a:effectLst/>
                <a:latin typeface="+mj-lt"/>
                <a:ea typeface="Calibri" panose="020F0502020204030204" pitchFamily="34" charset="0"/>
                <a:cs typeface="Times New Roman" panose="02020603050405020304" pitchFamily="18" charset="0"/>
              </a:rPr>
              <a:t>Collaborative, people-first culture</a:t>
            </a:r>
            <a:r>
              <a:rPr lang="en-US" sz="1600" kern="100">
                <a:solidFill>
                  <a:schemeClr val="accent4"/>
                </a:solidFill>
                <a:effectLst/>
                <a:latin typeface="+mj-lt"/>
                <a:ea typeface="Calibri" panose="020F0502020204030204" pitchFamily="34" charset="0"/>
                <a:cs typeface="Times New Roman" panose="02020603050405020304" pitchFamily="18" charset="0"/>
              </a:rPr>
              <a:t> </a:t>
            </a:r>
            <a:r>
              <a:rPr lang="en-US" sz="1600" kern="100">
                <a:effectLst/>
                <a:latin typeface="+mj-lt"/>
                <a:ea typeface="Calibri" panose="020F0502020204030204" pitchFamily="34" charset="0"/>
                <a:cs typeface="Times New Roman" panose="02020603050405020304" pitchFamily="18" charset="0"/>
              </a:rPr>
              <a:t>focused on partnering with clients to enhance outcomes</a:t>
            </a:r>
          </a:p>
        </p:txBody>
      </p:sp>
      <p:sp>
        <p:nvSpPr>
          <p:cNvPr id="38" name="Rectangle 37">
            <a:extLst>
              <a:ext uri="{FF2B5EF4-FFF2-40B4-BE49-F238E27FC236}">
                <a16:creationId xmlns:a16="http://schemas.microsoft.com/office/drawing/2014/main" id="{95B42324-A152-4B91-15AB-4A0727C06EBA}"/>
              </a:ext>
            </a:extLst>
          </p:cNvPr>
          <p:cNvSpPr/>
          <p:nvPr/>
        </p:nvSpPr>
        <p:spPr>
          <a:xfrm>
            <a:off x="0" y="1854952"/>
            <a:ext cx="2343150" cy="4154984"/>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a:extLst>
              <a:ext uri="{FF2B5EF4-FFF2-40B4-BE49-F238E27FC236}">
                <a16:creationId xmlns:a16="http://schemas.microsoft.com/office/drawing/2014/main" id="{542F78CF-6405-B4D9-BF5E-A3F15F2D18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008" y="3230936"/>
            <a:ext cx="1217133" cy="1267548"/>
          </a:xfrm>
          <a:prstGeom prst="rect">
            <a:avLst/>
          </a:prstGeom>
        </p:spPr>
      </p:pic>
      <p:sp>
        <p:nvSpPr>
          <p:cNvPr id="47" name="Slide Number Placeholder 4">
            <a:extLst>
              <a:ext uri="{FF2B5EF4-FFF2-40B4-BE49-F238E27FC236}">
                <a16:creationId xmlns:a16="http://schemas.microsoft.com/office/drawing/2014/main" id="{4D529286-89AA-5AE2-5C3F-AF261F6C5D68}"/>
              </a:ext>
            </a:extLst>
          </p:cNvPr>
          <p:cNvSpPr>
            <a:spLocks noGrp="1"/>
          </p:cNvSpPr>
          <p:nvPr>
            <p:ph type="sldNum" sz="quarter" idx="12"/>
          </p:nvPr>
        </p:nvSpPr>
        <p:spPr>
          <a:xfrm>
            <a:off x="11496157" y="6355986"/>
            <a:ext cx="517615" cy="365125"/>
          </a:xfrm>
        </p:spPr>
        <p:txBody>
          <a:bodyPr lIns="91440" tIns="45720" rIns="91440" bIns="4572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72926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B242C3-4045-D97F-B0E1-35B44B2658EE}"/>
              </a:ext>
            </a:extLst>
          </p:cNvPr>
          <p:cNvSpPr/>
          <p:nvPr/>
        </p:nvSpPr>
        <p:spPr>
          <a:xfrm>
            <a:off x="1725133" y="4526520"/>
            <a:ext cx="4506597" cy="785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E09CF28-E8E8-78BB-3CDE-BC41FA2EF99A}"/>
              </a:ext>
            </a:extLst>
          </p:cNvPr>
          <p:cNvSpPr/>
          <p:nvPr/>
        </p:nvSpPr>
        <p:spPr>
          <a:xfrm>
            <a:off x="1725135" y="3651609"/>
            <a:ext cx="4506596" cy="785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C30E782-1D9D-E972-9174-6B482F250715}"/>
              </a:ext>
            </a:extLst>
          </p:cNvPr>
          <p:cNvSpPr/>
          <p:nvPr/>
        </p:nvSpPr>
        <p:spPr>
          <a:xfrm>
            <a:off x="1725133" y="2786570"/>
            <a:ext cx="4506597" cy="785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a:extLst>
              <a:ext uri="{FF2B5EF4-FFF2-40B4-BE49-F238E27FC236}">
                <a16:creationId xmlns:a16="http://schemas.microsoft.com/office/drawing/2014/main" id="{42E33135-3083-25BA-9911-2EEEA087B278}"/>
              </a:ext>
            </a:extLst>
          </p:cNvPr>
          <p:cNvSpPr>
            <a:spLocks noGrp="1"/>
          </p:cNvSpPr>
          <p:nvPr>
            <p:ph type="title"/>
          </p:nvPr>
        </p:nvSpPr>
        <p:spPr/>
        <p:txBody>
          <a:bodyPr/>
          <a:lstStyle/>
          <a:p>
            <a:r>
              <a:rPr lang="en-US"/>
              <a:t>National P&amp;C Resources</a:t>
            </a:r>
          </a:p>
        </p:txBody>
      </p:sp>
      <p:sp>
        <p:nvSpPr>
          <p:cNvPr id="296" name="Rectangle 295">
            <a:extLst>
              <a:ext uri="{FF2B5EF4-FFF2-40B4-BE49-F238E27FC236}">
                <a16:creationId xmlns:a16="http://schemas.microsoft.com/office/drawing/2014/main" id="{B80ACE81-7CEB-3695-57D9-D294367B9791}"/>
              </a:ext>
            </a:extLst>
          </p:cNvPr>
          <p:cNvSpPr/>
          <p:nvPr/>
        </p:nvSpPr>
        <p:spPr>
          <a:xfrm>
            <a:off x="1725135" y="1916239"/>
            <a:ext cx="4506596" cy="785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TextBox 298">
            <a:extLst>
              <a:ext uri="{FF2B5EF4-FFF2-40B4-BE49-F238E27FC236}">
                <a16:creationId xmlns:a16="http://schemas.microsoft.com/office/drawing/2014/main" id="{F3B12947-B797-CDDB-84EF-C3BB681E80D8}"/>
              </a:ext>
            </a:extLst>
          </p:cNvPr>
          <p:cNvSpPr txBox="1"/>
          <p:nvPr/>
        </p:nvSpPr>
        <p:spPr>
          <a:xfrm>
            <a:off x="2182000" y="3729470"/>
            <a:ext cx="3247595" cy="584775"/>
          </a:xfrm>
          <a:prstGeom prst="rect">
            <a:avLst/>
          </a:prstGeom>
          <a:noFill/>
        </p:spPr>
        <p:txBody>
          <a:bodyPr wrap="square" rtlCol="0" anchor="ctr">
            <a:spAutoFit/>
          </a:bodyPr>
          <a:lstStyle/>
          <a:p>
            <a:pPr>
              <a:tabLst>
                <a:tab pos="1376363" algn="l"/>
              </a:tabLst>
            </a:pPr>
            <a:r>
              <a:rPr lang="en-US" sz="1200" b="1">
                <a:latin typeface="Arial" panose="020B0604020202020204" pitchFamily="34" charset="0"/>
                <a:cs typeface="Arial" panose="020B0604020202020204" pitchFamily="34" charset="0"/>
              </a:rPr>
              <a:t>Agriculture </a:t>
            </a:r>
          </a:p>
          <a:p>
            <a:pPr marL="114300" indent="-114300">
              <a:tabLst>
                <a:tab pos="1143000" algn="l"/>
              </a:tabLst>
              <a:defRPr/>
            </a:pPr>
            <a:r>
              <a:rPr lang="en-US" sz="1000">
                <a:solidFill>
                  <a:prstClr val="black"/>
                </a:solidFill>
                <a:latin typeface="Arial" panose="020B0604020202020204"/>
                <a:cs typeface="Arial" panose="020B0604020202020204" pitchFamily="34" charset="0"/>
              </a:rPr>
              <a:t>•	Large Commercial Operations •  Hobby Farms </a:t>
            </a:r>
          </a:p>
          <a:p>
            <a:pPr marL="114300" indent="-114300">
              <a:tabLst>
                <a:tab pos="1143000" algn="l"/>
              </a:tabLst>
              <a:defRPr/>
            </a:pPr>
            <a:r>
              <a:rPr lang="en-US" sz="1000">
                <a:solidFill>
                  <a:prstClr val="black"/>
                </a:solidFill>
                <a:latin typeface="Arial" panose="020B0604020202020204"/>
                <a:cs typeface="Arial" panose="020B0604020202020204" pitchFamily="34" charset="0"/>
              </a:rPr>
              <a:t>•	Confined Livestock • Grain and Cereal Operations </a:t>
            </a:r>
            <a:endParaRPr lang="en-CA" sz="1000">
              <a:solidFill>
                <a:prstClr val="black"/>
              </a:solidFill>
              <a:latin typeface="Arial" panose="020B0604020202020204"/>
              <a:cs typeface="Arial" panose="020B0604020202020204" pitchFamily="34" charset="0"/>
            </a:endParaRPr>
          </a:p>
        </p:txBody>
      </p:sp>
      <p:sp>
        <p:nvSpPr>
          <p:cNvPr id="330" name="TextBox 329">
            <a:extLst>
              <a:ext uri="{FF2B5EF4-FFF2-40B4-BE49-F238E27FC236}">
                <a16:creationId xmlns:a16="http://schemas.microsoft.com/office/drawing/2014/main" id="{D1605E20-E10C-BF93-7E5B-9811A6658302}"/>
              </a:ext>
            </a:extLst>
          </p:cNvPr>
          <p:cNvSpPr txBox="1"/>
          <p:nvPr/>
        </p:nvSpPr>
        <p:spPr>
          <a:xfrm>
            <a:off x="2180294" y="4614348"/>
            <a:ext cx="2835922" cy="584775"/>
          </a:xfrm>
          <a:prstGeom prst="rect">
            <a:avLst/>
          </a:prstGeom>
          <a:noFill/>
        </p:spPr>
        <p:txBody>
          <a:bodyPr wrap="square" rtlCol="0" anchor="ctr">
            <a:spAutoFit/>
          </a:bodyPr>
          <a:lstStyle/>
          <a:p>
            <a:pPr>
              <a:tabLst>
                <a:tab pos="1376363" algn="l"/>
              </a:tabLst>
            </a:pPr>
            <a:r>
              <a:rPr lang="en-US" sz="1200" b="1">
                <a:latin typeface="Arial" panose="020B0604020202020204" pitchFamily="34" charset="0"/>
                <a:cs typeface="Arial" panose="020B0604020202020204" pitchFamily="34" charset="0"/>
              </a:rPr>
              <a:t>Transportation</a:t>
            </a:r>
          </a:p>
          <a:p>
            <a:pPr marL="114300" indent="-114300">
              <a:tabLst>
                <a:tab pos="1143000" algn="l"/>
              </a:tabLst>
              <a:defRPr/>
            </a:pPr>
            <a:r>
              <a:rPr lang="en-US" sz="1000">
                <a:solidFill>
                  <a:prstClr val="black"/>
                </a:solidFill>
                <a:latin typeface="Arial" panose="020B0604020202020204"/>
                <a:cs typeface="Arial" panose="020B0604020202020204" pitchFamily="34" charset="0"/>
              </a:rPr>
              <a:t>•	</a:t>
            </a:r>
            <a:r>
              <a:rPr lang="en-CA" sz="1000">
                <a:solidFill>
                  <a:prstClr val="black"/>
                </a:solidFill>
                <a:latin typeface="Arial" panose="020B0604020202020204"/>
                <a:cs typeface="Arial" panose="020B0604020202020204" pitchFamily="34" charset="0"/>
              </a:rPr>
              <a:t>Aviation • Rail 	</a:t>
            </a:r>
          </a:p>
          <a:p>
            <a:pPr marL="114300" indent="-114300">
              <a:tabLst>
                <a:tab pos="1143000" algn="l"/>
              </a:tabLst>
              <a:defRPr/>
            </a:pPr>
            <a:r>
              <a:rPr lang="en-CA" sz="1000">
                <a:solidFill>
                  <a:prstClr val="black"/>
                </a:solidFill>
                <a:latin typeface="Arial" panose="020B0604020202020204"/>
                <a:cs typeface="Arial" panose="020B0604020202020204" pitchFamily="34" charset="0"/>
              </a:rPr>
              <a:t>•	Trucking • Marine • Auto Services</a:t>
            </a:r>
          </a:p>
        </p:txBody>
      </p:sp>
      <p:sp>
        <p:nvSpPr>
          <p:cNvPr id="339" name="TextBox 338">
            <a:extLst>
              <a:ext uri="{FF2B5EF4-FFF2-40B4-BE49-F238E27FC236}">
                <a16:creationId xmlns:a16="http://schemas.microsoft.com/office/drawing/2014/main" id="{8833FB60-A899-D9C4-F049-4DA345F9ACE9}"/>
              </a:ext>
            </a:extLst>
          </p:cNvPr>
          <p:cNvSpPr txBox="1"/>
          <p:nvPr/>
        </p:nvSpPr>
        <p:spPr>
          <a:xfrm>
            <a:off x="2225068" y="2887681"/>
            <a:ext cx="2805112" cy="584775"/>
          </a:xfrm>
          <a:prstGeom prst="rect">
            <a:avLst/>
          </a:prstGeom>
          <a:noFill/>
        </p:spPr>
        <p:txBody>
          <a:bodyPr wrap="square" rtlCol="0" anchor="ctr">
            <a:spAutoFit/>
          </a:bodyPr>
          <a:lstStyle/>
          <a:p>
            <a:pPr>
              <a:tabLst>
                <a:tab pos="1376363" algn="l"/>
              </a:tabLst>
            </a:pPr>
            <a:r>
              <a:rPr lang="en-US" sz="1200" b="1">
                <a:latin typeface="Arial" panose="020B0604020202020204" pitchFamily="34" charset="0"/>
                <a:cs typeface="Arial" panose="020B0604020202020204" pitchFamily="34" charset="0"/>
              </a:rPr>
              <a:t>Natural Resources</a:t>
            </a:r>
          </a:p>
          <a:p>
            <a:pPr marL="114300" indent="-114300">
              <a:tabLst>
                <a:tab pos="1143000" algn="l"/>
              </a:tabLst>
              <a:defRPr/>
            </a:pPr>
            <a:r>
              <a:rPr lang="en-CA" sz="1000">
                <a:solidFill>
                  <a:prstClr val="black"/>
                </a:solidFill>
                <a:latin typeface="Arial" panose="020B0604020202020204"/>
                <a:cs typeface="Arial" panose="020B0604020202020204" pitchFamily="34" charset="0"/>
              </a:rPr>
              <a:t>• 	Forestry • Energy </a:t>
            </a:r>
          </a:p>
          <a:p>
            <a:pPr marL="114300" indent="-114300">
              <a:tabLst>
                <a:tab pos="1143000" algn="l"/>
              </a:tabLst>
              <a:defRPr/>
            </a:pPr>
            <a:r>
              <a:rPr lang="en-CA" sz="1000">
                <a:solidFill>
                  <a:prstClr val="black"/>
                </a:solidFill>
                <a:latin typeface="Arial" panose="020B0604020202020204"/>
                <a:cs typeface="Arial" panose="020B0604020202020204" pitchFamily="34" charset="0"/>
              </a:rPr>
              <a:t>• 	Mining • Powering Utilities • Oil and Gas</a:t>
            </a:r>
            <a:endParaRPr lang="en-US" sz="1000">
              <a:solidFill>
                <a:prstClr val="black"/>
              </a:solidFill>
              <a:latin typeface="Arial" panose="020B0604020202020204"/>
              <a:cs typeface="Arial" panose="020B0604020202020204" pitchFamily="34" charset="0"/>
            </a:endParaRPr>
          </a:p>
        </p:txBody>
      </p:sp>
      <p:sp>
        <p:nvSpPr>
          <p:cNvPr id="344" name="TextBox 343">
            <a:extLst>
              <a:ext uri="{FF2B5EF4-FFF2-40B4-BE49-F238E27FC236}">
                <a16:creationId xmlns:a16="http://schemas.microsoft.com/office/drawing/2014/main" id="{3DEBA51F-6818-4C9E-6FE1-AF278681D87A}"/>
              </a:ext>
            </a:extLst>
          </p:cNvPr>
          <p:cNvSpPr txBox="1"/>
          <p:nvPr/>
        </p:nvSpPr>
        <p:spPr>
          <a:xfrm>
            <a:off x="2205467" y="1941727"/>
            <a:ext cx="3275680" cy="738664"/>
          </a:xfrm>
          <a:prstGeom prst="rect">
            <a:avLst/>
          </a:prstGeom>
          <a:noFill/>
        </p:spPr>
        <p:txBody>
          <a:bodyPr wrap="square" rtlCol="0" anchor="ctr">
            <a:spAutoFit/>
          </a:bodyPr>
          <a:lstStyle/>
          <a:p>
            <a:r>
              <a:rPr lang="en-US" sz="1200" b="1">
                <a:latin typeface="Arial" panose="020B0604020202020204" pitchFamily="34" charset="0"/>
                <a:cs typeface="Arial" panose="020B0604020202020204" pitchFamily="34" charset="0"/>
              </a:rPr>
              <a:t>Construction</a:t>
            </a:r>
          </a:p>
          <a:p>
            <a:pPr marL="114300" indent="-114300">
              <a:tabLst>
                <a:tab pos="1143000" algn="l"/>
              </a:tabLst>
              <a:defRPr/>
            </a:pPr>
            <a:r>
              <a:rPr lang="en-US" sz="1000">
                <a:latin typeface="Arial" panose="020B0604020202020204" pitchFamily="34" charset="0"/>
                <a:cs typeface="Arial" panose="020B0604020202020204" pitchFamily="34" charset="0"/>
              </a:rPr>
              <a:t>• 	</a:t>
            </a:r>
            <a:r>
              <a:rPr lang="en-US" sz="1000">
                <a:solidFill>
                  <a:prstClr val="black"/>
                </a:solidFill>
                <a:latin typeface="Arial" panose="020B0604020202020204"/>
                <a:cs typeface="Arial" panose="020B0604020202020204" pitchFamily="34" charset="0"/>
              </a:rPr>
              <a:t>Owners • Service Providers </a:t>
            </a:r>
          </a:p>
          <a:p>
            <a:pPr marL="114300" indent="-114300">
              <a:tabLst>
                <a:tab pos="1143000" algn="l"/>
              </a:tabLst>
              <a:defRPr/>
            </a:pPr>
            <a:r>
              <a:rPr lang="en-US" sz="1000">
                <a:solidFill>
                  <a:prstClr val="black"/>
                </a:solidFill>
                <a:latin typeface="Arial" panose="020B0604020202020204"/>
                <a:cs typeface="Arial" panose="020B0604020202020204" pitchFamily="34" charset="0"/>
              </a:rPr>
              <a:t>•	Developers • Suppliers</a:t>
            </a:r>
          </a:p>
          <a:p>
            <a:pPr marL="114300" indent="-114300">
              <a:tabLst>
                <a:tab pos="1143000" algn="l"/>
              </a:tabLst>
              <a:defRPr/>
            </a:pPr>
            <a:r>
              <a:rPr lang="en-US" sz="1000">
                <a:solidFill>
                  <a:prstClr val="black"/>
                </a:solidFill>
                <a:latin typeface="Arial" panose="020B0604020202020204"/>
                <a:cs typeface="Arial" panose="020B0604020202020204" pitchFamily="34" charset="0"/>
              </a:rPr>
              <a:t>•	Contractors • ISG Residential Construction</a:t>
            </a:r>
          </a:p>
        </p:txBody>
      </p:sp>
      <p:grpSp>
        <p:nvGrpSpPr>
          <p:cNvPr id="345" name="Group 344">
            <a:extLst>
              <a:ext uri="{FF2B5EF4-FFF2-40B4-BE49-F238E27FC236}">
                <a16:creationId xmlns:a16="http://schemas.microsoft.com/office/drawing/2014/main" id="{8CC4EB7E-05C8-628D-EEC1-D31AF1CE28F2}"/>
              </a:ext>
            </a:extLst>
          </p:cNvPr>
          <p:cNvGrpSpPr/>
          <p:nvPr/>
        </p:nvGrpSpPr>
        <p:grpSpPr>
          <a:xfrm>
            <a:off x="1431594" y="2062441"/>
            <a:ext cx="534455" cy="440047"/>
            <a:chOff x="4433930" y="2740313"/>
            <a:chExt cx="557213" cy="458788"/>
          </a:xfrm>
          <a:solidFill>
            <a:srgbClr val="46712B"/>
          </a:solidFill>
        </p:grpSpPr>
        <p:sp>
          <p:nvSpPr>
            <p:cNvPr id="346" name="Freeform 78">
              <a:extLst>
                <a:ext uri="{FF2B5EF4-FFF2-40B4-BE49-F238E27FC236}">
                  <a16:creationId xmlns:a16="http://schemas.microsoft.com/office/drawing/2014/main" id="{7A644904-D080-B487-5D41-41D401635B3D}"/>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79">
              <a:extLst>
                <a:ext uri="{FF2B5EF4-FFF2-40B4-BE49-F238E27FC236}">
                  <a16:creationId xmlns:a16="http://schemas.microsoft.com/office/drawing/2014/main" id="{AFE6535A-48DF-79AC-5265-589FF1CFC335}"/>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80">
              <a:extLst>
                <a:ext uri="{FF2B5EF4-FFF2-40B4-BE49-F238E27FC236}">
                  <a16:creationId xmlns:a16="http://schemas.microsoft.com/office/drawing/2014/main" id="{13CD0000-F35E-0306-7CC5-E1B6F1D93D48}"/>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68" name="AutoShape 3">
            <a:extLst>
              <a:ext uri="{FF2B5EF4-FFF2-40B4-BE49-F238E27FC236}">
                <a16:creationId xmlns:a16="http://schemas.microsoft.com/office/drawing/2014/main" id="{25FEEE5E-D581-8B12-6272-E66C187B3D76}"/>
              </a:ext>
            </a:extLst>
          </p:cNvPr>
          <p:cNvSpPr>
            <a:spLocks noChangeAspect="1" noChangeArrowheads="1" noTextEdit="1"/>
          </p:cNvSpPr>
          <p:nvPr/>
        </p:nvSpPr>
        <p:spPr bwMode="auto">
          <a:xfrm>
            <a:off x="1452679" y="4494294"/>
            <a:ext cx="542659" cy="54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Oval 374">
            <a:extLst>
              <a:ext uri="{FF2B5EF4-FFF2-40B4-BE49-F238E27FC236}">
                <a16:creationId xmlns:a16="http://schemas.microsoft.com/office/drawing/2014/main" id="{AB19D2BA-36C7-7EF6-2EEF-1655917D94B8}"/>
              </a:ext>
            </a:extLst>
          </p:cNvPr>
          <p:cNvSpPr/>
          <p:nvPr/>
        </p:nvSpPr>
        <p:spPr>
          <a:xfrm>
            <a:off x="1320481" y="1918043"/>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F5E324AC-7EB0-48CE-1847-FAD9F9B32C3C}"/>
              </a:ext>
            </a:extLst>
          </p:cNvPr>
          <p:cNvSpPr/>
          <p:nvPr/>
        </p:nvSpPr>
        <p:spPr>
          <a:xfrm>
            <a:off x="1276857" y="3656545"/>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1" name="Group 390">
            <a:extLst>
              <a:ext uri="{FF2B5EF4-FFF2-40B4-BE49-F238E27FC236}">
                <a16:creationId xmlns:a16="http://schemas.microsoft.com/office/drawing/2014/main" id="{1779CDCD-CC93-42EE-6F18-340DCD247807}"/>
              </a:ext>
            </a:extLst>
          </p:cNvPr>
          <p:cNvGrpSpPr/>
          <p:nvPr/>
        </p:nvGrpSpPr>
        <p:grpSpPr>
          <a:xfrm>
            <a:off x="1433947" y="2098563"/>
            <a:ext cx="510206" cy="420082"/>
            <a:chOff x="4433930" y="2740313"/>
            <a:chExt cx="557213" cy="458788"/>
          </a:xfrm>
          <a:solidFill>
            <a:schemeClr val="tx2"/>
          </a:solidFill>
        </p:grpSpPr>
        <p:sp>
          <p:nvSpPr>
            <p:cNvPr id="392" name="Freeform 78">
              <a:extLst>
                <a:ext uri="{FF2B5EF4-FFF2-40B4-BE49-F238E27FC236}">
                  <a16:creationId xmlns:a16="http://schemas.microsoft.com/office/drawing/2014/main" id="{75D46351-0EBB-5572-FA1E-24F02D131306}"/>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3" name="Freeform 79">
              <a:extLst>
                <a:ext uri="{FF2B5EF4-FFF2-40B4-BE49-F238E27FC236}">
                  <a16:creationId xmlns:a16="http://schemas.microsoft.com/office/drawing/2014/main" id="{2756E5DE-DA76-F2AC-8CE8-89C319506406}"/>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394" name="Freeform 80">
              <a:extLst>
                <a:ext uri="{FF2B5EF4-FFF2-40B4-BE49-F238E27FC236}">
                  <a16:creationId xmlns:a16="http://schemas.microsoft.com/office/drawing/2014/main" id="{B7910C30-9547-076D-7A05-BBC1A5F76848}"/>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443" name="Oval 442">
            <a:extLst>
              <a:ext uri="{FF2B5EF4-FFF2-40B4-BE49-F238E27FC236}">
                <a16:creationId xmlns:a16="http://schemas.microsoft.com/office/drawing/2014/main" id="{0A194BF9-CDD4-BACA-AF11-1ADE93BFAC10}"/>
              </a:ext>
            </a:extLst>
          </p:cNvPr>
          <p:cNvSpPr/>
          <p:nvPr/>
        </p:nvSpPr>
        <p:spPr>
          <a:xfrm>
            <a:off x="1276857" y="4529793"/>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4" name="Group 443">
            <a:extLst>
              <a:ext uri="{FF2B5EF4-FFF2-40B4-BE49-F238E27FC236}">
                <a16:creationId xmlns:a16="http://schemas.microsoft.com/office/drawing/2014/main" id="{23F6A728-CB50-A9EC-7344-56F7DEDEB67D}"/>
              </a:ext>
            </a:extLst>
          </p:cNvPr>
          <p:cNvGrpSpPr/>
          <p:nvPr/>
        </p:nvGrpSpPr>
        <p:grpSpPr>
          <a:xfrm>
            <a:off x="1408188" y="4768955"/>
            <a:ext cx="487651" cy="348322"/>
            <a:chOff x="8312887" y="4482834"/>
            <a:chExt cx="522288" cy="373062"/>
          </a:xfrm>
          <a:solidFill>
            <a:schemeClr val="tx2"/>
          </a:solidFill>
        </p:grpSpPr>
        <p:sp>
          <p:nvSpPr>
            <p:cNvPr id="445" name="Freeform 51">
              <a:extLst>
                <a:ext uri="{FF2B5EF4-FFF2-40B4-BE49-F238E27FC236}">
                  <a16:creationId xmlns:a16="http://schemas.microsoft.com/office/drawing/2014/main" id="{74DB3AAF-BC5A-1E74-D8A7-4FE087171A60}"/>
                </a:ext>
              </a:extLst>
            </p:cNvPr>
            <p:cNvSpPr>
              <a:spLocks noEditPoints="1"/>
            </p:cNvSpPr>
            <p:nvPr/>
          </p:nvSpPr>
          <p:spPr bwMode="auto">
            <a:xfrm>
              <a:off x="8381150" y="4724134"/>
              <a:ext cx="130175" cy="131762"/>
            </a:xfrm>
            <a:custGeom>
              <a:avLst/>
              <a:gdLst>
                <a:gd name="T0" fmla="*/ 10 w 19"/>
                <a:gd name="T1" fmla="*/ 5 h 19"/>
                <a:gd name="T2" fmla="*/ 5 w 19"/>
                <a:gd name="T3" fmla="*/ 10 h 19"/>
                <a:gd name="T4" fmla="*/ 10 w 19"/>
                <a:gd name="T5" fmla="*/ 15 h 19"/>
                <a:gd name="T6" fmla="*/ 15 w 19"/>
                <a:gd name="T7" fmla="*/ 10 h 19"/>
                <a:gd name="T8" fmla="*/ 10 w 19"/>
                <a:gd name="T9" fmla="*/ 5 h 19"/>
                <a:gd name="T10" fmla="*/ 10 w 19"/>
                <a:gd name="T11" fmla="*/ 19 h 19"/>
                <a:gd name="T12" fmla="*/ 0 w 19"/>
                <a:gd name="T13" fmla="*/ 10 h 19"/>
                <a:gd name="T14" fmla="*/ 10 w 19"/>
                <a:gd name="T15" fmla="*/ 0 h 19"/>
                <a:gd name="T16" fmla="*/ 19 w 19"/>
                <a:gd name="T17" fmla="*/ 10 h 19"/>
                <a:gd name="T18" fmla="*/ 10 w 19"/>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0" y="5"/>
                  </a:moveTo>
                  <a:cubicBezTo>
                    <a:pt x="7" y="5"/>
                    <a:pt x="5" y="7"/>
                    <a:pt x="5" y="10"/>
                  </a:cubicBezTo>
                  <a:cubicBezTo>
                    <a:pt x="5" y="12"/>
                    <a:pt x="7" y="15"/>
                    <a:pt x="10" y="15"/>
                  </a:cubicBezTo>
                  <a:cubicBezTo>
                    <a:pt x="12" y="15"/>
                    <a:pt x="15" y="12"/>
                    <a:pt x="15" y="10"/>
                  </a:cubicBezTo>
                  <a:cubicBezTo>
                    <a:pt x="15" y="7"/>
                    <a:pt x="12" y="5"/>
                    <a:pt x="10" y="5"/>
                  </a:cubicBezTo>
                  <a:moveTo>
                    <a:pt x="10" y="19"/>
                  </a:moveTo>
                  <a:cubicBezTo>
                    <a:pt x="4" y="19"/>
                    <a:pt x="0" y="15"/>
                    <a:pt x="0" y="10"/>
                  </a:cubicBezTo>
                  <a:cubicBezTo>
                    <a:pt x="0" y="4"/>
                    <a:pt x="4" y="0"/>
                    <a:pt x="10" y="0"/>
                  </a:cubicBezTo>
                  <a:cubicBezTo>
                    <a:pt x="15" y="0"/>
                    <a:pt x="19" y="4"/>
                    <a:pt x="19" y="10"/>
                  </a:cubicBezTo>
                  <a:cubicBezTo>
                    <a:pt x="19" y="15"/>
                    <a:pt x="15" y="19"/>
                    <a:pt x="10" y="19"/>
                  </a:cubicBezTo>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6" name="Freeform 53">
              <a:extLst>
                <a:ext uri="{FF2B5EF4-FFF2-40B4-BE49-F238E27FC236}">
                  <a16:creationId xmlns:a16="http://schemas.microsoft.com/office/drawing/2014/main" id="{94490E95-D244-853F-630A-7F596F7F3FC5}"/>
                </a:ext>
              </a:extLst>
            </p:cNvPr>
            <p:cNvSpPr>
              <a:spLocks noEditPoints="1"/>
            </p:cNvSpPr>
            <p:nvPr/>
          </p:nvSpPr>
          <p:spPr bwMode="auto">
            <a:xfrm>
              <a:off x="8676425" y="4724134"/>
              <a:ext cx="130175" cy="131762"/>
            </a:xfrm>
            <a:custGeom>
              <a:avLst/>
              <a:gdLst>
                <a:gd name="T0" fmla="*/ 9 w 19"/>
                <a:gd name="T1" fmla="*/ 5 h 19"/>
                <a:gd name="T2" fmla="*/ 4 w 19"/>
                <a:gd name="T3" fmla="*/ 10 h 19"/>
                <a:gd name="T4" fmla="*/ 9 w 19"/>
                <a:gd name="T5" fmla="*/ 15 h 19"/>
                <a:gd name="T6" fmla="*/ 14 w 19"/>
                <a:gd name="T7" fmla="*/ 10 h 19"/>
                <a:gd name="T8" fmla="*/ 9 w 19"/>
                <a:gd name="T9" fmla="*/ 5 h 19"/>
                <a:gd name="T10" fmla="*/ 9 w 19"/>
                <a:gd name="T11" fmla="*/ 19 h 19"/>
                <a:gd name="T12" fmla="*/ 0 w 19"/>
                <a:gd name="T13" fmla="*/ 10 h 19"/>
                <a:gd name="T14" fmla="*/ 9 w 19"/>
                <a:gd name="T15" fmla="*/ 0 h 19"/>
                <a:gd name="T16" fmla="*/ 19 w 19"/>
                <a:gd name="T17" fmla="*/ 10 h 19"/>
                <a:gd name="T18" fmla="*/ 9 w 19"/>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5"/>
                  </a:moveTo>
                  <a:cubicBezTo>
                    <a:pt x="7" y="5"/>
                    <a:pt x="4" y="7"/>
                    <a:pt x="4" y="10"/>
                  </a:cubicBezTo>
                  <a:cubicBezTo>
                    <a:pt x="4" y="12"/>
                    <a:pt x="7" y="15"/>
                    <a:pt x="9" y="15"/>
                  </a:cubicBezTo>
                  <a:cubicBezTo>
                    <a:pt x="12" y="15"/>
                    <a:pt x="14" y="12"/>
                    <a:pt x="14" y="10"/>
                  </a:cubicBezTo>
                  <a:cubicBezTo>
                    <a:pt x="14" y="7"/>
                    <a:pt x="12" y="5"/>
                    <a:pt x="9" y="5"/>
                  </a:cubicBezTo>
                  <a:moveTo>
                    <a:pt x="9" y="19"/>
                  </a:moveTo>
                  <a:cubicBezTo>
                    <a:pt x="4" y="19"/>
                    <a:pt x="0" y="15"/>
                    <a:pt x="0" y="10"/>
                  </a:cubicBezTo>
                  <a:cubicBezTo>
                    <a:pt x="0" y="4"/>
                    <a:pt x="4" y="0"/>
                    <a:pt x="9" y="0"/>
                  </a:cubicBezTo>
                  <a:cubicBezTo>
                    <a:pt x="15" y="0"/>
                    <a:pt x="19" y="4"/>
                    <a:pt x="19" y="10"/>
                  </a:cubicBezTo>
                  <a:cubicBezTo>
                    <a:pt x="19" y="15"/>
                    <a:pt x="15" y="19"/>
                    <a:pt x="9" y="19"/>
                  </a:cubicBezTo>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7" name="Rectangle 55">
              <a:extLst>
                <a:ext uri="{FF2B5EF4-FFF2-40B4-BE49-F238E27FC236}">
                  <a16:creationId xmlns:a16="http://schemas.microsoft.com/office/drawing/2014/main" id="{FC128FD6-F366-4115-02B0-7EB9F7986783}"/>
                </a:ext>
              </a:extLst>
            </p:cNvPr>
            <p:cNvSpPr>
              <a:spLocks noChangeArrowheads="1"/>
            </p:cNvSpPr>
            <p:nvPr/>
          </p:nvSpPr>
          <p:spPr bwMode="auto">
            <a:xfrm>
              <a:off x="8546250" y="4482834"/>
              <a:ext cx="288925" cy="207962"/>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sp>
          <p:nvSpPr>
            <p:cNvPr id="448" name="Freeform 57">
              <a:extLst>
                <a:ext uri="{FF2B5EF4-FFF2-40B4-BE49-F238E27FC236}">
                  <a16:creationId xmlns:a16="http://schemas.microsoft.com/office/drawing/2014/main" id="{CEF74295-08DC-FEA4-4A81-162F9D5474C8}"/>
                </a:ext>
              </a:extLst>
            </p:cNvPr>
            <p:cNvSpPr>
              <a:spLocks noEditPoints="1"/>
            </p:cNvSpPr>
            <p:nvPr/>
          </p:nvSpPr>
          <p:spPr bwMode="auto">
            <a:xfrm>
              <a:off x="8312887" y="4517759"/>
              <a:ext cx="522288" cy="227012"/>
            </a:xfrm>
            <a:custGeom>
              <a:avLst/>
              <a:gdLst>
                <a:gd name="T0" fmla="*/ 27 w 76"/>
                <a:gd name="T1" fmla="*/ 14 h 33"/>
                <a:gd name="T2" fmla="*/ 7 w 76"/>
                <a:gd name="T3" fmla="*/ 14 h 33"/>
                <a:gd name="T4" fmla="*/ 10 w 76"/>
                <a:gd name="T5" fmla="*/ 6 h 33"/>
                <a:gd name="T6" fmla="*/ 27 w 76"/>
                <a:gd name="T7" fmla="*/ 6 h 33"/>
                <a:gd name="T8" fmla="*/ 27 w 76"/>
                <a:gd name="T9" fmla="*/ 14 h 33"/>
                <a:gd name="T10" fmla="*/ 33 w 76"/>
                <a:gd name="T11" fmla="*/ 27 h 33"/>
                <a:gd name="T12" fmla="*/ 33 w 76"/>
                <a:gd name="T13" fmla="*/ 2 h 33"/>
                <a:gd name="T14" fmla="*/ 13 w 76"/>
                <a:gd name="T15" fmla="*/ 1 h 33"/>
                <a:gd name="T16" fmla="*/ 6 w 76"/>
                <a:gd name="T17" fmla="*/ 6 h 33"/>
                <a:gd name="T18" fmla="*/ 3 w 76"/>
                <a:gd name="T19" fmla="*/ 11 h 33"/>
                <a:gd name="T20" fmla="*/ 0 w 76"/>
                <a:gd name="T21" fmla="*/ 17 h 33"/>
                <a:gd name="T22" fmla="*/ 0 w 76"/>
                <a:gd name="T23" fmla="*/ 28 h 33"/>
                <a:gd name="T24" fmla="*/ 1 w 76"/>
                <a:gd name="T25" fmla="*/ 28 h 33"/>
                <a:gd name="T26" fmla="*/ 0 w 76"/>
                <a:gd name="T27" fmla="*/ 31 h 33"/>
                <a:gd name="T28" fmla="*/ 2 w 76"/>
                <a:gd name="T29" fmla="*/ 33 h 33"/>
                <a:gd name="T30" fmla="*/ 10 w 76"/>
                <a:gd name="T31" fmla="*/ 33 h 33"/>
                <a:gd name="T32" fmla="*/ 10 w 76"/>
                <a:gd name="T33" fmla="*/ 33 h 33"/>
                <a:gd name="T34" fmla="*/ 11 w 76"/>
                <a:gd name="T35" fmla="*/ 33 h 33"/>
                <a:gd name="T36" fmla="*/ 11 w 76"/>
                <a:gd name="T37" fmla="*/ 33 h 33"/>
                <a:gd name="T38" fmla="*/ 12 w 76"/>
                <a:gd name="T39" fmla="*/ 32 h 33"/>
                <a:gd name="T40" fmla="*/ 20 w 76"/>
                <a:gd name="T41" fmla="*/ 29 h 33"/>
                <a:gd name="T42" fmla="*/ 29 w 76"/>
                <a:gd name="T43" fmla="*/ 33 h 33"/>
                <a:gd name="T44" fmla="*/ 54 w 76"/>
                <a:gd name="T45" fmla="*/ 33 h 33"/>
                <a:gd name="T46" fmla="*/ 62 w 76"/>
                <a:gd name="T47" fmla="*/ 29 h 33"/>
                <a:gd name="T48" fmla="*/ 71 w 76"/>
                <a:gd name="T49" fmla="*/ 33 h 33"/>
                <a:gd name="T50" fmla="*/ 76 w 76"/>
                <a:gd name="T51" fmla="*/ 33 h 33"/>
                <a:gd name="T52" fmla="*/ 76 w 76"/>
                <a:gd name="T53" fmla="*/ 27 h 33"/>
                <a:gd name="T54" fmla="*/ 33 w 76"/>
                <a:gd name="T55"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33">
                  <a:moveTo>
                    <a:pt x="27" y="14"/>
                  </a:moveTo>
                  <a:cubicBezTo>
                    <a:pt x="7" y="14"/>
                    <a:pt x="7" y="14"/>
                    <a:pt x="7" y="14"/>
                  </a:cubicBezTo>
                  <a:cubicBezTo>
                    <a:pt x="10" y="6"/>
                    <a:pt x="10" y="6"/>
                    <a:pt x="10" y="6"/>
                  </a:cubicBezTo>
                  <a:cubicBezTo>
                    <a:pt x="27" y="6"/>
                    <a:pt x="27" y="6"/>
                    <a:pt x="27" y="6"/>
                  </a:cubicBezTo>
                  <a:lnTo>
                    <a:pt x="27" y="14"/>
                  </a:lnTo>
                  <a:close/>
                  <a:moveTo>
                    <a:pt x="33" y="27"/>
                  </a:moveTo>
                  <a:cubicBezTo>
                    <a:pt x="33" y="2"/>
                    <a:pt x="33" y="2"/>
                    <a:pt x="33" y="2"/>
                  </a:cubicBezTo>
                  <a:cubicBezTo>
                    <a:pt x="26" y="2"/>
                    <a:pt x="20" y="0"/>
                    <a:pt x="13" y="1"/>
                  </a:cubicBezTo>
                  <a:cubicBezTo>
                    <a:pt x="9" y="2"/>
                    <a:pt x="8" y="3"/>
                    <a:pt x="6" y="6"/>
                  </a:cubicBezTo>
                  <a:cubicBezTo>
                    <a:pt x="6" y="7"/>
                    <a:pt x="4" y="9"/>
                    <a:pt x="3" y="11"/>
                  </a:cubicBezTo>
                  <a:cubicBezTo>
                    <a:pt x="0" y="17"/>
                    <a:pt x="0" y="17"/>
                    <a:pt x="0" y="17"/>
                  </a:cubicBezTo>
                  <a:cubicBezTo>
                    <a:pt x="0" y="28"/>
                    <a:pt x="0" y="28"/>
                    <a:pt x="0" y="28"/>
                  </a:cubicBezTo>
                  <a:cubicBezTo>
                    <a:pt x="1" y="28"/>
                    <a:pt x="1" y="28"/>
                    <a:pt x="1" y="28"/>
                  </a:cubicBezTo>
                  <a:cubicBezTo>
                    <a:pt x="0" y="29"/>
                    <a:pt x="0" y="30"/>
                    <a:pt x="0" y="31"/>
                  </a:cubicBezTo>
                  <a:cubicBezTo>
                    <a:pt x="0" y="32"/>
                    <a:pt x="1" y="33"/>
                    <a:pt x="2" y="33"/>
                  </a:cubicBezTo>
                  <a:cubicBezTo>
                    <a:pt x="10" y="33"/>
                    <a:pt x="10" y="33"/>
                    <a:pt x="10" y="33"/>
                  </a:cubicBezTo>
                  <a:cubicBezTo>
                    <a:pt x="10" y="33"/>
                    <a:pt x="10" y="33"/>
                    <a:pt x="10" y="33"/>
                  </a:cubicBezTo>
                  <a:cubicBezTo>
                    <a:pt x="11" y="33"/>
                    <a:pt x="11" y="33"/>
                    <a:pt x="11" y="33"/>
                  </a:cubicBezTo>
                  <a:cubicBezTo>
                    <a:pt x="11" y="33"/>
                    <a:pt x="11" y="33"/>
                    <a:pt x="11" y="33"/>
                  </a:cubicBezTo>
                  <a:cubicBezTo>
                    <a:pt x="11" y="33"/>
                    <a:pt x="12" y="33"/>
                    <a:pt x="12" y="32"/>
                  </a:cubicBezTo>
                  <a:cubicBezTo>
                    <a:pt x="14" y="30"/>
                    <a:pt x="17" y="29"/>
                    <a:pt x="20" y="29"/>
                  </a:cubicBezTo>
                  <a:cubicBezTo>
                    <a:pt x="23" y="29"/>
                    <a:pt x="27" y="31"/>
                    <a:pt x="29" y="33"/>
                  </a:cubicBezTo>
                  <a:cubicBezTo>
                    <a:pt x="54" y="33"/>
                    <a:pt x="54" y="33"/>
                    <a:pt x="54" y="33"/>
                  </a:cubicBezTo>
                  <a:cubicBezTo>
                    <a:pt x="56" y="31"/>
                    <a:pt x="59" y="29"/>
                    <a:pt x="62" y="29"/>
                  </a:cubicBezTo>
                  <a:cubicBezTo>
                    <a:pt x="66" y="29"/>
                    <a:pt x="69" y="31"/>
                    <a:pt x="71" y="33"/>
                  </a:cubicBezTo>
                  <a:cubicBezTo>
                    <a:pt x="76" y="33"/>
                    <a:pt x="76" y="33"/>
                    <a:pt x="76" y="33"/>
                  </a:cubicBezTo>
                  <a:cubicBezTo>
                    <a:pt x="76" y="27"/>
                    <a:pt x="76" y="27"/>
                    <a:pt x="76" y="27"/>
                  </a:cubicBezTo>
                  <a:lnTo>
                    <a:pt x="33"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endParaRPr>
            </a:p>
          </p:txBody>
        </p:sp>
      </p:grpSp>
      <p:sp>
        <p:nvSpPr>
          <p:cNvPr id="106" name="Oval 105">
            <a:extLst>
              <a:ext uri="{FF2B5EF4-FFF2-40B4-BE49-F238E27FC236}">
                <a16:creationId xmlns:a16="http://schemas.microsoft.com/office/drawing/2014/main" id="{CBE9751C-0E2C-4476-B34A-955A06E401B9}"/>
              </a:ext>
            </a:extLst>
          </p:cNvPr>
          <p:cNvSpPr/>
          <p:nvPr/>
        </p:nvSpPr>
        <p:spPr>
          <a:xfrm>
            <a:off x="1322031" y="2772589"/>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98A537FF-7AA0-4B02-856F-6CE03AF609EC}"/>
              </a:ext>
            </a:extLst>
          </p:cNvPr>
          <p:cNvGrpSpPr/>
          <p:nvPr/>
        </p:nvGrpSpPr>
        <p:grpSpPr>
          <a:xfrm>
            <a:off x="1464609" y="2889207"/>
            <a:ext cx="491049" cy="527336"/>
            <a:chOff x="4878388" y="1382713"/>
            <a:chExt cx="322263" cy="346076"/>
          </a:xfrm>
          <a:solidFill>
            <a:schemeClr val="tx2"/>
          </a:solidFill>
        </p:grpSpPr>
        <p:sp>
          <p:nvSpPr>
            <p:cNvPr id="108" name="Freeform 32">
              <a:extLst>
                <a:ext uri="{FF2B5EF4-FFF2-40B4-BE49-F238E27FC236}">
                  <a16:creationId xmlns:a16="http://schemas.microsoft.com/office/drawing/2014/main" id="{B1C70309-E156-484C-B5EF-EA0047E7EC96}"/>
                </a:ext>
              </a:extLst>
            </p:cNvPr>
            <p:cNvSpPr>
              <a:spLocks/>
            </p:cNvSpPr>
            <p:nvPr/>
          </p:nvSpPr>
          <p:spPr bwMode="auto">
            <a:xfrm>
              <a:off x="4968876" y="1382713"/>
              <a:ext cx="231775" cy="334963"/>
            </a:xfrm>
            <a:custGeom>
              <a:avLst/>
              <a:gdLst>
                <a:gd name="T0" fmla="*/ 2296 w 2320"/>
                <a:gd name="T1" fmla="*/ 1724 h 3344"/>
                <a:gd name="T2" fmla="*/ 1512 w 2320"/>
                <a:gd name="T3" fmla="*/ 405 h 3344"/>
                <a:gd name="T4" fmla="*/ 1551 w 2320"/>
                <a:gd name="T5" fmla="*/ 462 h 3344"/>
                <a:gd name="T6" fmla="*/ 1719 w 2320"/>
                <a:gd name="T7" fmla="*/ 789 h 3344"/>
                <a:gd name="T8" fmla="*/ 2118 w 2320"/>
                <a:gd name="T9" fmla="*/ 1730 h 3344"/>
                <a:gd name="T10" fmla="*/ 951 w 2320"/>
                <a:gd name="T11" fmla="*/ 3156 h 3344"/>
                <a:gd name="T12" fmla="*/ 711 w 2320"/>
                <a:gd name="T13" fmla="*/ 3123 h 3344"/>
                <a:gd name="T14" fmla="*/ 737 w 2320"/>
                <a:gd name="T15" fmla="*/ 2809 h 3344"/>
                <a:gd name="T16" fmla="*/ 792 w 2320"/>
                <a:gd name="T17" fmla="*/ 2506 h 3344"/>
                <a:gd name="T18" fmla="*/ 1638 w 2320"/>
                <a:gd name="T19" fmla="*/ 1555 h 3344"/>
                <a:gd name="T20" fmla="*/ 926 w 2320"/>
                <a:gd name="T21" fmla="*/ 12 h 3344"/>
                <a:gd name="T22" fmla="*/ 889 w 2320"/>
                <a:gd name="T23" fmla="*/ 28 h 3344"/>
                <a:gd name="T24" fmla="*/ 552 w 2320"/>
                <a:gd name="T25" fmla="*/ 832 h 3344"/>
                <a:gd name="T26" fmla="*/ 70 w 2320"/>
                <a:gd name="T27" fmla="*/ 1827 h 3344"/>
                <a:gd name="T28" fmla="*/ 570 w 2320"/>
                <a:gd name="T29" fmla="*/ 2580 h 3344"/>
                <a:gd name="T30" fmla="*/ 575 w 2320"/>
                <a:gd name="T31" fmla="*/ 2517 h 3344"/>
                <a:gd name="T32" fmla="*/ 625 w 2320"/>
                <a:gd name="T33" fmla="*/ 2173 h 3344"/>
                <a:gd name="T34" fmla="*/ 665 w 2320"/>
                <a:gd name="T35" fmla="*/ 2004 h 3344"/>
                <a:gd name="T36" fmla="*/ 718 w 2320"/>
                <a:gd name="T37" fmla="*/ 1839 h 3344"/>
                <a:gd name="T38" fmla="*/ 677 w 2320"/>
                <a:gd name="T39" fmla="*/ 2007 h 3344"/>
                <a:gd name="T40" fmla="*/ 649 w 2320"/>
                <a:gd name="T41" fmla="*/ 2177 h 3344"/>
                <a:gd name="T42" fmla="*/ 642 w 2320"/>
                <a:gd name="T43" fmla="*/ 2239 h 3344"/>
                <a:gd name="T44" fmla="*/ 600 w 2320"/>
                <a:gd name="T45" fmla="*/ 2538 h 3344"/>
                <a:gd name="T46" fmla="*/ 596 w 2320"/>
                <a:gd name="T47" fmla="*/ 2588 h 3344"/>
                <a:gd name="T48" fmla="*/ 562 w 2320"/>
                <a:gd name="T49" fmla="*/ 2779 h 3344"/>
                <a:gd name="T50" fmla="*/ 537 w 2320"/>
                <a:gd name="T51" fmla="*/ 3161 h 3344"/>
                <a:gd name="T52" fmla="*/ 835 w 2320"/>
                <a:gd name="T53" fmla="*/ 3344 h 3344"/>
                <a:gd name="T54" fmla="*/ 978 w 2320"/>
                <a:gd name="T55" fmla="*/ 3332 h 3344"/>
                <a:gd name="T56" fmla="*/ 2296 w 2320"/>
                <a:gd name="T57" fmla="*/ 1724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0" h="3344">
                  <a:moveTo>
                    <a:pt x="2296" y="1724"/>
                  </a:moveTo>
                  <a:cubicBezTo>
                    <a:pt x="2280" y="1175"/>
                    <a:pt x="1987" y="682"/>
                    <a:pt x="1512" y="405"/>
                  </a:cubicBezTo>
                  <a:cubicBezTo>
                    <a:pt x="1525" y="423"/>
                    <a:pt x="1538" y="442"/>
                    <a:pt x="1551" y="462"/>
                  </a:cubicBezTo>
                  <a:cubicBezTo>
                    <a:pt x="1620" y="570"/>
                    <a:pt x="1677" y="679"/>
                    <a:pt x="1719" y="789"/>
                  </a:cubicBezTo>
                  <a:cubicBezTo>
                    <a:pt x="1963" y="1038"/>
                    <a:pt x="2108" y="1370"/>
                    <a:pt x="2118" y="1730"/>
                  </a:cubicBezTo>
                  <a:cubicBezTo>
                    <a:pt x="2139" y="2436"/>
                    <a:pt x="1637" y="3050"/>
                    <a:pt x="951" y="3156"/>
                  </a:cubicBezTo>
                  <a:cubicBezTo>
                    <a:pt x="842" y="3173"/>
                    <a:pt x="721" y="3174"/>
                    <a:pt x="711" y="3123"/>
                  </a:cubicBezTo>
                  <a:cubicBezTo>
                    <a:pt x="707" y="3107"/>
                    <a:pt x="698" y="3036"/>
                    <a:pt x="737" y="2809"/>
                  </a:cubicBezTo>
                  <a:cubicBezTo>
                    <a:pt x="748" y="2746"/>
                    <a:pt x="773" y="2611"/>
                    <a:pt x="792" y="2506"/>
                  </a:cubicBezTo>
                  <a:cubicBezTo>
                    <a:pt x="1214" y="2278"/>
                    <a:pt x="1552" y="2037"/>
                    <a:pt x="1638" y="1555"/>
                  </a:cubicBezTo>
                  <a:cubicBezTo>
                    <a:pt x="1783" y="746"/>
                    <a:pt x="1121" y="182"/>
                    <a:pt x="926" y="12"/>
                  </a:cubicBezTo>
                  <a:cubicBezTo>
                    <a:pt x="912" y="0"/>
                    <a:pt x="890" y="9"/>
                    <a:pt x="889" y="28"/>
                  </a:cubicBezTo>
                  <a:cubicBezTo>
                    <a:pt x="875" y="332"/>
                    <a:pt x="800" y="582"/>
                    <a:pt x="552" y="832"/>
                  </a:cubicBezTo>
                  <a:cubicBezTo>
                    <a:pt x="255" y="1132"/>
                    <a:pt x="0" y="1360"/>
                    <a:pt x="70" y="1827"/>
                  </a:cubicBezTo>
                  <a:cubicBezTo>
                    <a:pt x="117" y="2139"/>
                    <a:pt x="466" y="2483"/>
                    <a:pt x="570" y="2580"/>
                  </a:cubicBezTo>
                  <a:cubicBezTo>
                    <a:pt x="572" y="2559"/>
                    <a:pt x="573" y="2538"/>
                    <a:pt x="575" y="2517"/>
                  </a:cubicBezTo>
                  <a:cubicBezTo>
                    <a:pt x="585" y="2401"/>
                    <a:pt x="602" y="2286"/>
                    <a:pt x="625" y="2173"/>
                  </a:cubicBezTo>
                  <a:cubicBezTo>
                    <a:pt x="637" y="2116"/>
                    <a:pt x="650" y="2060"/>
                    <a:pt x="665" y="2004"/>
                  </a:cubicBezTo>
                  <a:cubicBezTo>
                    <a:pt x="681" y="1948"/>
                    <a:pt x="698" y="1893"/>
                    <a:pt x="718" y="1839"/>
                  </a:cubicBezTo>
                  <a:cubicBezTo>
                    <a:pt x="701" y="1894"/>
                    <a:pt x="688" y="1950"/>
                    <a:pt x="677" y="2007"/>
                  </a:cubicBezTo>
                  <a:cubicBezTo>
                    <a:pt x="666" y="2063"/>
                    <a:pt x="657" y="2120"/>
                    <a:pt x="649" y="2177"/>
                  </a:cubicBezTo>
                  <a:cubicBezTo>
                    <a:pt x="646" y="2198"/>
                    <a:pt x="644" y="2218"/>
                    <a:pt x="642" y="2239"/>
                  </a:cubicBezTo>
                  <a:cubicBezTo>
                    <a:pt x="623" y="2338"/>
                    <a:pt x="609" y="2437"/>
                    <a:pt x="600" y="2538"/>
                  </a:cubicBezTo>
                  <a:cubicBezTo>
                    <a:pt x="599" y="2554"/>
                    <a:pt x="597" y="2571"/>
                    <a:pt x="596" y="2588"/>
                  </a:cubicBezTo>
                  <a:cubicBezTo>
                    <a:pt x="583" y="2663"/>
                    <a:pt x="569" y="2737"/>
                    <a:pt x="562" y="2779"/>
                  </a:cubicBezTo>
                  <a:cubicBezTo>
                    <a:pt x="514" y="3058"/>
                    <a:pt x="531" y="3136"/>
                    <a:pt x="537" y="3161"/>
                  </a:cubicBezTo>
                  <a:cubicBezTo>
                    <a:pt x="556" y="3249"/>
                    <a:pt x="625" y="3344"/>
                    <a:pt x="835" y="3344"/>
                  </a:cubicBezTo>
                  <a:cubicBezTo>
                    <a:pt x="877" y="3344"/>
                    <a:pt x="924" y="3341"/>
                    <a:pt x="978" y="3332"/>
                  </a:cubicBezTo>
                  <a:cubicBezTo>
                    <a:pt x="1753" y="3212"/>
                    <a:pt x="2320" y="2520"/>
                    <a:pt x="2296" y="17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33">
              <a:extLst>
                <a:ext uri="{FF2B5EF4-FFF2-40B4-BE49-F238E27FC236}">
                  <a16:creationId xmlns:a16="http://schemas.microsoft.com/office/drawing/2014/main" id="{D57D76CD-966D-45B3-9F58-580A08A25335}"/>
                </a:ext>
              </a:extLst>
            </p:cNvPr>
            <p:cNvSpPr>
              <a:spLocks/>
            </p:cNvSpPr>
            <p:nvPr/>
          </p:nvSpPr>
          <p:spPr bwMode="auto">
            <a:xfrm>
              <a:off x="4878388" y="1400176"/>
              <a:ext cx="161925" cy="328613"/>
            </a:xfrm>
            <a:custGeom>
              <a:avLst/>
              <a:gdLst>
                <a:gd name="T0" fmla="*/ 949 w 1604"/>
                <a:gd name="T1" fmla="*/ 2801 h 3278"/>
                <a:gd name="T2" fmla="*/ 997 w 1604"/>
                <a:gd name="T3" fmla="*/ 2759 h 3278"/>
                <a:gd name="T4" fmla="*/ 1003 w 1604"/>
                <a:gd name="T5" fmla="*/ 2667 h 3278"/>
                <a:gd name="T6" fmla="*/ 764 w 1604"/>
                <a:gd name="T7" fmla="*/ 2397 h 3278"/>
                <a:gd name="T8" fmla="*/ 731 w 1604"/>
                <a:gd name="T9" fmla="*/ 2377 h 3278"/>
                <a:gd name="T10" fmla="*/ 600 w 1604"/>
                <a:gd name="T11" fmla="*/ 2345 h 3278"/>
                <a:gd name="T12" fmla="*/ 541 w 1604"/>
                <a:gd name="T13" fmla="*/ 2359 h 3278"/>
                <a:gd name="T14" fmla="*/ 519 w 1604"/>
                <a:gd name="T15" fmla="*/ 2379 h 3278"/>
                <a:gd name="T16" fmla="*/ 480 w 1604"/>
                <a:gd name="T17" fmla="*/ 2414 h 3278"/>
                <a:gd name="T18" fmla="*/ 477 w 1604"/>
                <a:gd name="T19" fmla="*/ 2416 h 3278"/>
                <a:gd name="T20" fmla="*/ 204 w 1604"/>
                <a:gd name="T21" fmla="*/ 1624 h 3278"/>
                <a:gd name="T22" fmla="*/ 586 w 1604"/>
                <a:gd name="T23" fmla="*/ 619 h 3278"/>
                <a:gd name="T24" fmla="*/ 1559 w 1604"/>
                <a:gd name="T25" fmla="*/ 178 h 3278"/>
                <a:gd name="T26" fmla="*/ 1604 w 1604"/>
                <a:gd name="T27" fmla="*/ 0 h 3278"/>
                <a:gd name="T28" fmla="*/ 1561 w 1604"/>
                <a:gd name="T29" fmla="*/ 0 h 3278"/>
                <a:gd name="T30" fmla="*/ 26 w 1604"/>
                <a:gd name="T31" fmla="*/ 1629 h 3278"/>
                <a:gd name="T32" fmla="*/ 344 w 1604"/>
                <a:gd name="T33" fmla="*/ 2534 h 3278"/>
                <a:gd name="T34" fmla="*/ 341 w 1604"/>
                <a:gd name="T35" fmla="*/ 2536 h 3278"/>
                <a:gd name="T36" fmla="*/ 302 w 1604"/>
                <a:gd name="T37" fmla="*/ 2571 h 3278"/>
                <a:gd name="T38" fmla="*/ 280 w 1604"/>
                <a:gd name="T39" fmla="*/ 2591 h 3278"/>
                <a:gd name="T40" fmla="*/ 258 w 1604"/>
                <a:gd name="T41" fmla="*/ 2647 h 3278"/>
                <a:gd name="T42" fmla="*/ 274 w 1604"/>
                <a:gd name="T43" fmla="*/ 2781 h 3278"/>
                <a:gd name="T44" fmla="*/ 290 w 1604"/>
                <a:gd name="T45" fmla="*/ 2817 h 3278"/>
                <a:gd name="T46" fmla="*/ 529 w 1604"/>
                <a:gd name="T47" fmla="*/ 3086 h 3278"/>
                <a:gd name="T48" fmla="*/ 620 w 1604"/>
                <a:gd name="T49" fmla="*/ 3092 h 3278"/>
                <a:gd name="T50" fmla="*/ 669 w 1604"/>
                <a:gd name="T51" fmla="*/ 3049 h 3278"/>
                <a:gd name="T52" fmla="*/ 852 w 1604"/>
                <a:gd name="T53" fmla="*/ 3257 h 3278"/>
                <a:gd name="T54" fmla="*/ 917 w 1604"/>
                <a:gd name="T55" fmla="*/ 3261 h 3278"/>
                <a:gd name="T56" fmla="*/ 921 w 1604"/>
                <a:gd name="T57" fmla="*/ 3195 h 3278"/>
                <a:gd name="T58" fmla="*/ 738 w 1604"/>
                <a:gd name="T59" fmla="*/ 2988 h 3278"/>
                <a:gd name="T60" fmla="*/ 880 w 1604"/>
                <a:gd name="T61" fmla="*/ 2862 h 3278"/>
                <a:gd name="T62" fmla="*/ 1063 w 1604"/>
                <a:gd name="T63" fmla="*/ 3070 h 3278"/>
                <a:gd name="T64" fmla="*/ 1128 w 1604"/>
                <a:gd name="T65" fmla="*/ 3074 h 3278"/>
                <a:gd name="T66" fmla="*/ 1132 w 1604"/>
                <a:gd name="T67" fmla="*/ 3009 h 3278"/>
                <a:gd name="T68" fmla="*/ 949 w 1604"/>
                <a:gd name="T69" fmla="*/ 2801 h 3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3278">
                  <a:moveTo>
                    <a:pt x="949" y="2801"/>
                  </a:moveTo>
                  <a:cubicBezTo>
                    <a:pt x="997" y="2759"/>
                    <a:pt x="997" y="2759"/>
                    <a:pt x="997" y="2759"/>
                  </a:cubicBezTo>
                  <a:cubicBezTo>
                    <a:pt x="1024" y="2735"/>
                    <a:pt x="1027" y="2694"/>
                    <a:pt x="1003" y="2667"/>
                  </a:cubicBezTo>
                  <a:cubicBezTo>
                    <a:pt x="764" y="2397"/>
                    <a:pt x="764" y="2397"/>
                    <a:pt x="764" y="2397"/>
                  </a:cubicBezTo>
                  <a:cubicBezTo>
                    <a:pt x="756" y="2387"/>
                    <a:pt x="744" y="2380"/>
                    <a:pt x="731" y="2377"/>
                  </a:cubicBezTo>
                  <a:cubicBezTo>
                    <a:pt x="600" y="2345"/>
                    <a:pt x="600" y="2345"/>
                    <a:pt x="600" y="2345"/>
                  </a:cubicBezTo>
                  <a:cubicBezTo>
                    <a:pt x="579" y="2340"/>
                    <a:pt x="557" y="2345"/>
                    <a:pt x="541" y="2359"/>
                  </a:cubicBezTo>
                  <a:cubicBezTo>
                    <a:pt x="519" y="2379"/>
                    <a:pt x="519" y="2379"/>
                    <a:pt x="519" y="2379"/>
                  </a:cubicBezTo>
                  <a:cubicBezTo>
                    <a:pt x="480" y="2414"/>
                    <a:pt x="480" y="2414"/>
                    <a:pt x="480" y="2414"/>
                  </a:cubicBezTo>
                  <a:cubicBezTo>
                    <a:pt x="477" y="2416"/>
                    <a:pt x="477" y="2416"/>
                    <a:pt x="477" y="2416"/>
                  </a:cubicBezTo>
                  <a:cubicBezTo>
                    <a:pt x="309" y="2188"/>
                    <a:pt x="212" y="1913"/>
                    <a:pt x="204" y="1624"/>
                  </a:cubicBezTo>
                  <a:cubicBezTo>
                    <a:pt x="193" y="1249"/>
                    <a:pt x="328" y="892"/>
                    <a:pt x="586" y="619"/>
                  </a:cubicBezTo>
                  <a:cubicBezTo>
                    <a:pt x="841" y="348"/>
                    <a:pt x="1187" y="191"/>
                    <a:pt x="1559" y="178"/>
                  </a:cubicBezTo>
                  <a:cubicBezTo>
                    <a:pt x="1580" y="120"/>
                    <a:pt x="1595" y="61"/>
                    <a:pt x="1604" y="0"/>
                  </a:cubicBezTo>
                  <a:cubicBezTo>
                    <a:pt x="1590" y="0"/>
                    <a:pt x="1575" y="0"/>
                    <a:pt x="1561" y="0"/>
                  </a:cubicBezTo>
                  <a:cubicBezTo>
                    <a:pt x="689" y="26"/>
                    <a:pt x="0" y="757"/>
                    <a:pt x="26" y="1629"/>
                  </a:cubicBezTo>
                  <a:cubicBezTo>
                    <a:pt x="36" y="1960"/>
                    <a:pt x="148" y="2275"/>
                    <a:pt x="344" y="2534"/>
                  </a:cubicBezTo>
                  <a:cubicBezTo>
                    <a:pt x="341" y="2536"/>
                    <a:pt x="341" y="2536"/>
                    <a:pt x="341" y="2536"/>
                  </a:cubicBezTo>
                  <a:cubicBezTo>
                    <a:pt x="302" y="2571"/>
                    <a:pt x="302" y="2571"/>
                    <a:pt x="302" y="2571"/>
                  </a:cubicBezTo>
                  <a:cubicBezTo>
                    <a:pt x="280" y="2591"/>
                    <a:pt x="280" y="2591"/>
                    <a:pt x="280" y="2591"/>
                  </a:cubicBezTo>
                  <a:cubicBezTo>
                    <a:pt x="264" y="2605"/>
                    <a:pt x="256" y="2626"/>
                    <a:pt x="258" y="2647"/>
                  </a:cubicBezTo>
                  <a:cubicBezTo>
                    <a:pt x="274" y="2781"/>
                    <a:pt x="274" y="2781"/>
                    <a:pt x="274" y="2781"/>
                  </a:cubicBezTo>
                  <a:cubicBezTo>
                    <a:pt x="276" y="2795"/>
                    <a:pt x="281" y="2807"/>
                    <a:pt x="290" y="2817"/>
                  </a:cubicBezTo>
                  <a:cubicBezTo>
                    <a:pt x="529" y="3086"/>
                    <a:pt x="529" y="3086"/>
                    <a:pt x="529" y="3086"/>
                  </a:cubicBezTo>
                  <a:cubicBezTo>
                    <a:pt x="552" y="3113"/>
                    <a:pt x="593" y="3116"/>
                    <a:pt x="620" y="3092"/>
                  </a:cubicBezTo>
                  <a:cubicBezTo>
                    <a:pt x="669" y="3049"/>
                    <a:pt x="669" y="3049"/>
                    <a:pt x="669" y="3049"/>
                  </a:cubicBezTo>
                  <a:cubicBezTo>
                    <a:pt x="852" y="3257"/>
                    <a:pt x="852" y="3257"/>
                    <a:pt x="852" y="3257"/>
                  </a:cubicBezTo>
                  <a:cubicBezTo>
                    <a:pt x="869" y="3276"/>
                    <a:pt x="898" y="3278"/>
                    <a:pt x="917" y="3261"/>
                  </a:cubicBezTo>
                  <a:cubicBezTo>
                    <a:pt x="937" y="3244"/>
                    <a:pt x="938" y="3215"/>
                    <a:pt x="921" y="3195"/>
                  </a:cubicBezTo>
                  <a:cubicBezTo>
                    <a:pt x="738" y="2988"/>
                    <a:pt x="738" y="2988"/>
                    <a:pt x="738" y="2988"/>
                  </a:cubicBezTo>
                  <a:cubicBezTo>
                    <a:pt x="880" y="2862"/>
                    <a:pt x="880" y="2862"/>
                    <a:pt x="880" y="2862"/>
                  </a:cubicBezTo>
                  <a:cubicBezTo>
                    <a:pt x="1063" y="3070"/>
                    <a:pt x="1063" y="3070"/>
                    <a:pt x="1063" y="3070"/>
                  </a:cubicBezTo>
                  <a:cubicBezTo>
                    <a:pt x="1080" y="3089"/>
                    <a:pt x="1109" y="3091"/>
                    <a:pt x="1128" y="3074"/>
                  </a:cubicBezTo>
                  <a:cubicBezTo>
                    <a:pt x="1148" y="3057"/>
                    <a:pt x="1149" y="3028"/>
                    <a:pt x="1132" y="3009"/>
                  </a:cubicBezTo>
                  <a:lnTo>
                    <a:pt x="949" y="28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nvGrpSpPr>
          <p:cNvPr id="111" name="Group 110">
            <a:extLst>
              <a:ext uri="{FF2B5EF4-FFF2-40B4-BE49-F238E27FC236}">
                <a16:creationId xmlns:a16="http://schemas.microsoft.com/office/drawing/2014/main" id="{A1C7D3D1-4E3C-4E66-81C1-8FDEF2AD409A}"/>
              </a:ext>
            </a:extLst>
          </p:cNvPr>
          <p:cNvGrpSpPr/>
          <p:nvPr/>
        </p:nvGrpSpPr>
        <p:grpSpPr>
          <a:xfrm>
            <a:off x="1452679" y="3800883"/>
            <a:ext cx="401765" cy="462288"/>
            <a:chOff x="5726670" y="5031161"/>
            <a:chExt cx="401765" cy="462288"/>
          </a:xfrm>
          <a:solidFill>
            <a:srgbClr val="44546A"/>
          </a:solidFill>
        </p:grpSpPr>
        <p:sp>
          <p:nvSpPr>
            <p:cNvPr id="112" name="Freeform 49">
              <a:extLst>
                <a:ext uri="{FF2B5EF4-FFF2-40B4-BE49-F238E27FC236}">
                  <a16:creationId xmlns:a16="http://schemas.microsoft.com/office/drawing/2014/main" id="{5AC11567-1EB0-4D3F-AF1D-30FBFF77DD97}"/>
                </a:ext>
              </a:extLst>
            </p:cNvPr>
            <p:cNvSpPr>
              <a:spLocks noEditPoints="1"/>
            </p:cNvSpPr>
            <p:nvPr/>
          </p:nvSpPr>
          <p:spPr bwMode="auto">
            <a:xfrm>
              <a:off x="5881195" y="5161220"/>
              <a:ext cx="247240" cy="332229"/>
            </a:xfrm>
            <a:custGeom>
              <a:avLst/>
              <a:gdLst>
                <a:gd name="T0" fmla="*/ 192 w 192"/>
                <a:gd name="T1" fmla="*/ 26 h 258"/>
                <a:gd name="T2" fmla="*/ 192 w 192"/>
                <a:gd name="T3" fmla="*/ 258 h 258"/>
                <a:gd name="T4" fmla="*/ 0 w 192"/>
                <a:gd name="T5" fmla="*/ 258 h 258"/>
                <a:gd name="T6" fmla="*/ 0 w 192"/>
                <a:gd name="T7" fmla="*/ 52 h 258"/>
                <a:gd name="T8" fmla="*/ 102 w 192"/>
                <a:gd name="T9" fmla="*/ 0 h 258"/>
                <a:gd name="T10" fmla="*/ 192 w 192"/>
                <a:gd name="T11" fmla="*/ 26 h 258"/>
                <a:gd name="T12" fmla="*/ 109 w 192"/>
                <a:gd name="T13" fmla="*/ 247 h 258"/>
                <a:gd name="T14" fmla="*/ 109 w 192"/>
                <a:gd name="T15" fmla="*/ 19 h 258"/>
                <a:gd name="T16" fmla="*/ 98 w 192"/>
                <a:gd name="T17" fmla="*/ 15 h 258"/>
                <a:gd name="T18" fmla="*/ 15 w 192"/>
                <a:gd name="T19" fmla="*/ 60 h 258"/>
                <a:gd name="T20" fmla="*/ 15 w 192"/>
                <a:gd name="T21" fmla="*/ 247 h 258"/>
                <a:gd name="T22" fmla="*/ 109 w 192"/>
                <a:gd name="T23" fmla="*/ 24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258">
                  <a:moveTo>
                    <a:pt x="192" y="26"/>
                  </a:moveTo>
                  <a:lnTo>
                    <a:pt x="192" y="258"/>
                  </a:lnTo>
                  <a:lnTo>
                    <a:pt x="0" y="258"/>
                  </a:lnTo>
                  <a:lnTo>
                    <a:pt x="0" y="52"/>
                  </a:lnTo>
                  <a:lnTo>
                    <a:pt x="102" y="0"/>
                  </a:lnTo>
                  <a:lnTo>
                    <a:pt x="192" y="26"/>
                  </a:lnTo>
                  <a:close/>
                  <a:moveTo>
                    <a:pt x="109" y="247"/>
                  </a:moveTo>
                  <a:lnTo>
                    <a:pt x="109" y="19"/>
                  </a:lnTo>
                  <a:lnTo>
                    <a:pt x="98" y="15"/>
                  </a:lnTo>
                  <a:lnTo>
                    <a:pt x="15" y="60"/>
                  </a:lnTo>
                  <a:lnTo>
                    <a:pt x="15" y="247"/>
                  </a:lnTo>
                  <a:lnTo>
                    <a:pt x="109" y="247"/>
                  </a:lnTo>
                  <a:close/>
                </a:path>
              </a:pathLst>
            </a:custGeom>
            <a:grpFill/>
            <a:ln>
              <a:noFill/>
            </a:ln>
          </p:spPr>
          <p:txBody>
            <a:bodyPr vert="horz" wrap="square" lIns="80682" tIns="40341" rIns="80682" bIns="40341"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sp>
          <p:nvSpPr>
            <p:cNvPr id="113" name="Freeform 50">
              <a:extLst>
                <a:ext uri="{FF2B5EF4-FFF2-40B4-BE49-F238E27FC236}">
                  <a16:creationId xmlns:a16="http://schemas.microsoft.com/office/drawing/2014/main" id="{037AD378-0CBA-4349-B5BD-A1B7FACC3F1C}"/>
                </a:ext>
              </a:extLst>
            </p:cNvPr>
            <p:cNvSpPr>
              <a:spLocks noEditPoints="1"/>
            </p:cNvSpPr>
            <p:nvPr/>
          </p:nvSpPr>
          <p:spPr bwMode="auto">
            <a:xfrm>
              <a:off x="5726670" y="5031161"/>
              <a:ext cx="236938" cy="462288"/>
            </a:xfrm>
            <a:custGeom>
              <a:avLst/>
              <a:gdLst>
                <a:gd name="T0" fmla="*/ 105 w 184"/>
                <a:gd name="T1" fmla="*/ 15 h 359"/>
                <a:gd name="T2" fmla="*/ 11 w 184"/>
                <a:gd name="T3" fmla="*/ 64 h 359"/>
                <a:gd name="T4" fmla="*/ 11 w 184"/>
                <a:gd name="T5" fmla="*/ 348 h 359"/>
                <a:gd name="T6" fmla="*/ 90 w 184"/>
                <a:gd name="T7" fmla="*/ 348 h 359"/>
                <a:gd name="T8" fmla="*/ 90 w 184"/>
                <a:gd name="T9" fmla="*/ 146 h 359"/>
                <a:gd name="T10" fmla="*/ 105 w 184"/>
                <a:gd name="T11" fmla="*/ 135 h 359"/>
                <a:gd name="T12" fmla="*/ 105 w 184"/>
                <a:gd name="T13" fmla="*/ 15 h 359"/>
                <a:gd name="T14" fmla="*/ 184 w 184"/>
                <a:gd name="T15" fmla="*/ 26 h 359"/>
                <a:gd name="T16" fmla="*/ 184 w 184"/>
                <a:gd name="T17" fmla="*/ 105 h 359"/>
                <a:gd name="T18" fmla="*/ 105 w 184"/>
                <a:gd name="T19" fmla="*/ 150 h 359"/>
                <a:gd name="T20" fmla="*/ 105 w 184"/>
                <a:gd name="T21" fmla="*/ 359 h 359"/>
                <a:gd name="T22" fmla="*/ 0 w 184"/>
                <a:gd name="T23" fmla="*/ 359 h 359"/>
                <a:gd name="T24" fmla="*/ 0 w 184"/>
                <a:gd name="T25" fmla="*/ 56 h 359"/>
                <a:gd name="T26" fmla="*/ 105 w 184"/>
                <a:gd name="T27" fmla="*/ 0 h 359"/>
                <a:gd name="T28" fmla="*/ 184 w 184"/>
                <a:gd name="T29" fmla="*/ 2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359">
                  <a:moveTo>
                    <a:pt x="105" y="15"/>
                  </a:moveTo>
                  <a:lnTo>
                    <a:pt x="11" y="64"/>
                  </a:lnTo>
                  <a:lnTo>
                    <a:pt x="11" y="348"/>
                  </a:lnTo>
                  <a:lnTo>
                    <a:pt x="90" y="348"/>
                  </a:lnTo>
                  <a:lnTo>
                    <a:pt x="90" y="146"/>
                  </a:lnTo>
                  <a:lnTo>
                    <a:pt x="105" y="135"/>
                  </a:lnTo>
                  <a:lnTo>
                    <a:pt x="105" y="15"/>
                  </a:lnTo>
                  <a:close/>
                  <a:moveTo>
                    <a:pt x="184" y="26"/>
                  </a:moveTo>
                  <a:lnTo>
                    <a:pt x="184" y="105"/>
                  </a:lnTo>
                  <a:lnTo>
                    <a:pt x="105" y="150"/>
                  </a:lnTo>
                  <a:lnTo>
                    <a:pt x="105" y="359"/>
                  </a:lnTo>
                  <a:lnTo>
                    <a:pt x="0" y="359"/>
                  </a:lnTo>
                  <a:lnTo>
                    <a:pt x="0" y="56"/>
                  </a:lnTo>
                  <a:lnTo>
                    <a:pt x="105" y="0"/>
                  </a:lnTo>
                  <a:lnTo>
                    <a:pt x="184" y="26"/>
                  </a:lnTo>
                  <a:close/>
                </a:path>
              </a:pathLst>
            </a:custGeom>
            <a:grpFill/>
            <a:ln>
              <a:noFill/>
            </a:ln>
          </p:spPr>
          <p:txBody>
            <a:bodyPr vert="horz" wrap="square" lIns="80682" tIns="40341" rIns="80682" bIns="40341" numCol="1" anchor="t" anchorCtr="0" compatLnSpc="1">
              <a:prstTxWarp prst="textNoShape">
                <a:avLst/>
              </a:prstTxWarp>
            </a:bodyPr>
            <a:lstStyle/>
            <a:p>
              <a:endParaRPr lang="en-US" sz="2000">
                <a:latin typeface="Arial" panose="020B0604020202020204" pitchFamily="34" charset="0"/>
                <a:cs typeface="Arial" panose="020B0604020202020204" pitchFamily="34" charset="0"/>
              </a:endParaRPr>
            </a:p>
          </p:txBody>
        </p:sp>
      </p:grpSp>
      <p:sp>
        <p:nvSpPr>
          <p:cNvPr id="6" name="Title 1">
            <a:extLst>
              <a:ext uri="{FF2B5EF4-FFF2-40B4-BE49-F238E27FC236}">
                <a16:creationId xmlns:a16="http://schemas.microsoft.com/office/drawing/2014/main" id="{BA9965EE-D827-947C-DB3A-95AA32442680}"/>
              </a:ext>
            </a:extLst>
          </p:cNvPr>
          <p:cNvSpPr txBox="1">
            <a:spLocks/>
          </p:cNvSpPr>
          <p:nvPr/>
        </p:nvSpPr>
        <p:spPr>
          <a:xfrm>
            <a:off x="2010104" y="5811726"/>
            <a:ext cx="3247595" cy="390114"/>
          </a:xfrm>
          <a:prstGeom prst="rect">
            <a:avLst/>
          </a:prstGeom>
        </p:spPr>
        <p:txBody>
          <a:bodyPr lIns="91440" anchor="ctr">
            <a:normAutofit fontScale="92500" lnSpcReduction="10000"/>
          </a:bodyPr>
          <a:lstStyle>
            <a:lvl1pPr algn="l" defTabSz="914400" rtl="0" eaLnBrk="1" latinLnBrk="0" hangingPunct="1">
              <a:lnSpc>
                <a:spcPct val="90000"/>
              </a:lnSpc>
              <a:spcBef>
                <a:spcPct val="0"/>
              </a:spcBef>
              <a:buNone/>
              <a:defRPr sz="2400" kern="1200">
                <a:solidFill>
                  <a:srgbClr val="595959"/>
                </a:solidFill>
                <a:latin typeface="Arial Black" panose="020B0A04020102020204" pitchFamily="34" charset="0"/>
                <a:ea typeface="+mj-ea"/>
                <a:cs typeface="+mj-cs"/>
              </a:defRPr>
            </a:lvl1pPr>
          </a:lstStyle>
          <a:p>
            <a:r>
              <a:rPr lang="en-US"/>
              <a:t>National Services </a:t>
            </a:r>
          </a:p>
        </p:txBody>
      </p:sp>
      <p:sp>
        <p:nvSpPr>
          <p:cNvPr id="11" name="Rectangle: Rounded Corners 10">
            <a:extLst>
              <a:ext uri="{FF2B5EF4-FFF2-40B4-BE49-F238E27FC236}">
                <a16:creationId xmlns:a16="http://schemas.microsoft.com/office/drawing/2014/main" id="{D98E3B1B-BE7B-B646-6B64-B74F3FB0C02E}"/>
              </a:ext>
            </a:extLst>
          </p:cNvPr>
          <p:cNvSpPr/>
          <p:nvPr/>
        </p:nvSpPr>
        <p:spPr>
          <a:xfrm>
            <a:off x="1276857" y="1506001"/>
            <a:ext cx="4954873" cy="329017"/>
          </a:xfrm>
          <a:prstGeom prst="roundRect">
            <a:avLst>
              <a:gd name="adj" fmla="val 340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97ABAB-4A5B-BA8F-72BD-F24266DEEBAE}"/>
              </a:ext>
            </a:extLst>
          </p:cNvPr>
          <p:cNvSpPr txBox="1"/>
          <p:nvPr/>
        </p:nvSpPr>
        <p:spPr>
          <a:xfrm>
            <a:off x="1375498" y="1531953"/>
            <a:ext cx="4720502" cy="313932"/>
          </a:xfrm>
          <a:prstGeom prst="rect">
            <a:avLst/>
          </a:prstGeom>
          <a:noFill/>
        </p:spPr>
        <p:txBody>
          <a:bodyPr wrap="square" lIns="91440" tIns="45720" rIns="91440" bIns="45720" rtlCol="0" anchor="ctr">
            <a:spAutoFit/>
          </a:bodyPr>
          <a:lstStyle/>
          <a:p>
            <a:pPr algn="ctr">
              <a:lnSpc>
                <a:spcPct val="90000"/>
              </a:lnSpc>
              <a:spcBef>
                <a:spcPct val="0"/>
              </a:spcBef>
              <a:tabLst>
                <a:tab pos="1376363" algn="l"/>
              </a:tabLst>
            </a:pPr>
            <a:r>
              <a:rPr lang="en-US" sz="1600">
                <a:solidFill>
                  <a:schemeClr val="bg1"/>
                </a:solidFill>
                <a:latin typeface="Arial Black" panose="020B0A04020102020204" pitchFamily="34" charset="0"/>
                <a:ea typeface="+mj-ea"/>
                <a:cs typeface="+mj-cs"/>
              </a:rPr>
              <a:t>Industry Verticals</a:t>
            </a:r>
          </a:p>
        </p:txBody>
      </p:sp>
      <p:sp>
        <p:nvSpPr>
          <p:cNvPr id="12" name="Rectangle: Rounded Corners 11">
            <a:extLst>
              <a:ext uri="{FF2B5EF4-FFF2-40B4-BE49-F238E27FC236}">
                <a16:creationId xmlns:a16="http://schemas.microsoft.com/office/drawing/2014/main" id="{8E96AA67-2DC6-F956-6DF4-1757681E0BB2}"/>
              </a:ext>
            </a:extLst>
          </p:cNvPr>
          <p:cNvSpPr/>
          <p:nvPr/>
        </p:nvSpPr>
        <p:spPr>
          <a:xfrm>
            <a:off x="6490175" y="1506001"/>
            <a:ext cx="4911250" cy="329017"/>
          </a:xfrm>
          <a:prstGeom prst="roundRect">
            <a:avLst>
              <a:gd name="adj" fmla="val 3403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FD4B59-96A7-8961-0B0B-46C956DFB28A}"/>
              </a:ext>
            </a:extLst>
          </p:cNvPr>
          <p:cNvSpPr txBox="1"/>
          <p:nvPr/>
        </p:nvSpPr>
        <p:spPr>
          <a:xfrm>
            <a:off x="6588815" y="1531953"/>
            <a:ext cx="4720501" cy="313932"/>
          </a:xfrm>
          <a:prstGeom prst="rect">
            <a:avLst/>
          </a:prstGeom>
          <a:noFill/>
        </p:spPr>
        <p:txBody>
          <a:bodyPr wrap="square" lIns="91440" tIns="45720" rIns="91440" bIns="45720" rtlCol="0" anchor="ctr">
            <a:spAutoFit/>
          </a:bodyPr>
          <a:lstStyle/>
          <a:p>
            <a:pPr algn="ctr">
              <a:lnSpc>
                <a:spcPct val="90000"/>
              </a:lnSpc>
              <a:spcBef>
                <a:spcPct val="0"/>
              </a:spcBef>
              <a:tabLst>
                <a:tab pos="1376363" algn="l"/>
              </a:tabLst>
            </a:pPr>
            <a:r>
              <a:rPr lang="en-US" sz="1600">
                <a:solidFill>
                  <a:schemeClr val="bg1"/>
                </a:solidFill>
                <a:latin typeface="Arial Black" panose="020B0A04020102020204" pitchFamily="34" charset="0"/>
                <a:ea typeface="+mj-ea"/>
                <a:cs typeface="+mj-cs"/>
              </a:rPr>
              <a:t>Product Specialists</a:t>
            </a:r>
          </a:p>
        </p:txBody>
      </p:sp>
      <p:sp>
        <p:nvSpPr>
          <p:cNvPr id="14" name="Rectangle 13">
            <a:extLst>
              <a:ext uri="{FF2B5EF4-FFF2-40B4-BE49-F238E27FC236}">
                <a16:creationId xmlns:a16="http://schemas.microsoft.com/office/drawing/2014/main" id="{E2FBEE1D-B571-EBFD-B1BD-E96A7A8B13AA}"/>
              </a:ext>
            </a:extLst>
          </p:cNvPr>
          <p:cNvSpPr/>
          <p:nvPr/>
        </p:nvSpPr>
        <p:spPr>
          <a:xfrm>
            <a:off x="6894829" y="1916239"/>
            <a:ext cx="4506596" cy="785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DB9134A-EF02-355D-1796-3E49DD65396B}"/>
              </a:ext>
            </a:extLst>
          </p:cNvPr>
          <p:cNvSpPr txBox="1"/>
          <p:nvPr/>
        </p:nvSpPr>
        <p:spPr>
          <a:xfrm>
            <a:off x="7375161" y="2172559"/>
            <a:ext cx="3275680" cy="276999"/>
          </a:xfrm>
          <a:prstGeom prst="rect">
            <a:avLst/>
          </a:prstGeom>
          <a:noFill/>
        </p:spPr>
        <p:txBody>
          <a:bodyPr wrap="square" rtlCol="0" anchor="ctr">
            <a:spAutoFit/>
          </a:bodyPr>
          <a:lstStyle/>
          <a:p>
            <a:r>
              <a:rPr lang="en-US" sz="1200" b="1">
                <a:latin typeface="Arial" panose="020B0604020202020204" pitchFamily="34" charset="0"/>
                <a:cs typeface="Arial" panose="020B0604020202020204" pitchFamily="34" charset="0"/>
              </a:rPr>
              <a:t>Environmental Liability</a:t>
            </a:r>
          </a:p>
        </p:txBody>
      </p:sp>
      <p:grpSp>
        <p:nvGrpSpPr>
          <p:cNvPr id="16" name="Group 15">
            <a:extLst>
              <a:ext uri="{FF2B5EF4-FFF2-40B4-BE49-F238E27FC236}">
                <a16:creationId xmlns:a16="http://schemas.microsoft.com/office/drawing/2014/main" id="{2ECE8DAD-65F8-04D2-FABC-23E20C920FDA}"/>
              </a:ext>
            </a:extLst>
          </p:cNvPr>
          <p:cNvGrpSpPr/>
          <p:nvPr/>
        </p:nvGrpSpPr>
        <p:grpSpPr>
          <a:xfrm>
            <a:off x="6601288" y="2062441"/>
            <a:ext cx="534455" cy="440047"/>
            <a:chOff x="4433930" y="2740313"/>
            <a:chExt cx="557213" cy="458788"/>
          </a:xfrm>
          <a:solidFill>
            <a:srgbClr val="46712B"/>
          </a:solidFill>
        </p:grpSpPr>
        <p:sp>
          <p:nvSpPr>
            <p:cNvPr id="17" name="Freeform 78">
              <a:extLst>
                <a:ext uri="{FF2B5EF4-FFF2-40B4-BE49-F238E27FC236}">
                  <a16:creationId xmlns:a16="http://schemas.microsoft.com/office/drawing/2014/main" id="{A51647F1-E8B7-4827-04D2-62900E3D79F7}"/>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9">
              <a:extLst>
                <a:ext uri="{FF2B5EF4-FFF2-40B4-BE49-F238E27FC236}">
                  <a16:creationId xmlns:a16="http://schemas.microsoft.com/office/drawing/2014/main" id="{6367A041-C34A-4DD5-D38A-982BD2C2F8BE}"/>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0">
              <a:extLst>
                <a:ext uri="{FF2B5EF4-FFF2-40B4-BE49-F238E27FC236}">
                  <a16:creationId xmlns:a16="http://schemas.microsoft.com/office/drawing/2014/main" id="{5B891BAD-91A1-56FC-F842-E3B85D1764E5}"/>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Oval 19">
            <a:extLst>
              <a:ext uri="{FF2B5EF4-FFF2-40B4-BE49-F238E27FC236}">
                <a16:creationId xmlns:a16="http://schemas.microsoft.com/office/drawing/2014/main" id="{A6A903C2-F237-0279-D4D0-C9B009BB902E}"/>
              </a:ext>
            </a:extLst>
          </p:cNvPr>
          <p:cNvSpPr/>
          <p:nvPr/>
        </p:nvSpPr>
        <p:spPr>
          <a:xfrm>
            <a:off x="6490175" y="1918043"/>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BCFCDE-04C7-A44C-2F8C-229639F60EBE}"/>
              </a:ext>
            </a:extLst>
          </p:cNvPr>
          <p:cNvSpPr/>
          <p:nvPr/>
        </p:nvSpPr>
        <p:spPr>
          <a:xfrm>
            <a:off x="6894829" y="2774400"/>
            <a:ext cx="4506596" cy="10024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8ABC458-F384-53E7-EF1F-5BE0D63E747F}"/>
              </a:ext>
            </a:extLst>
          </p:cNvPr>
          <p:cNvSpPr txBox="1"/>
          <p:nvPr/>
        </p:nvSpPr>
        <p:spPr>
          <a:xfrm>
            <a:off x="7375161" y="2816227"/>
            <a:ext cx="4026264" cy="1046440"/>
          </a:xfrm>
          <a:prstGeom prst="rect">
            <a:avLst/>
          </a:prstGeom>
          <a:noFill/>
        </p:spPr>
        <p:txBody>
          <a:bodyPr wrap="square" rtlCol="0" anchor="ctr">
            <a:spAutoFit/>
          </a:bodyPr>
          <a:lstStyle/>
          <a:p>
            <a:r>
              <a:rPr lang="en-US" sz="1200" b="1">
                <a:latin typeface="Arial" panose="020B0604020202020204" pitchFamily="34" charset="0"/>
                <a:cs typeface="Arial" panose="020B0604020202020204" pitchFamily="34" charset="0"/>
              </a:rPr>
              <a:t>Management &amp; Professional Liability</a:t>
            </a:r>
          </a:p>
          <a:p>
            <a:pPr marL="114300" marR="0" lvl="0" indent="-114300" algn="l" defTabSz="914400" rtl="0" eaLnBrk="1" fontAlgn="auto" latinLnBrk="0" hangingPunct="1">
              <a:lnSpc>
                <a:spcPct val="100000"/>
              </a:lnSpc>
              <a:spcBef>
                <a:spcPts val="0"/>
              </a:spcBef>
              <a:spcAft>
                <a:spcPts val="0"/>
              </a:spcAft>
              <a:buClrTx/>
              <a:buSzTx/>
              <a:buFontTx/>
              <a:buNone/>
              <a:tabLst>
                <a:tab pos="1143000" algn="l"/>
              </a:tabLst>
              <a:defRPr/>
            </a:pP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Cyber Liability </a:t>
            </a: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Directors &amp; Officers Liability</a:t>
            </a:r>
          </a:p>
          <a:p>
            <a:pPr marL="114300" marR="0" lvl="0" indent="-114300" algn="l" defTabSz="914400" rtl="0" eaLnBrk="1" fontAlgn="auto" latinLnBrk="0" hangingPunct="1">
              <a:lnSpc>
                <a:spcPct val="100000"/>
              </a:lnSpc>
              <a:spcBef>
                <a:spcPts val="0"/>
              </a:spcBef>
              <a:spcAft>
                <a:spcPts val="0"/>
              </a:spcAft>
              <a:buClrTx/>
              <a:buSzTx/>
              <a:buFontTx/>
              <a:buNone/>
              <a:tabLst>
                <a:tab pos="1143000" algn="l"/>
              </a:tabLst>
              <a:defRPr/>
            </a:pP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Employment Practices Liability </a:t>
            </a:r>
          </a:p>
          <a:p>
            <a:pPr marL="114300" marR="0" lvl="0" indent="-114300" algn="l" defTabSz="914400" rtl="0" eaLnBrk="1" fontAlgn="auto" latinLnBrk="0" hangingPunct="1">
              <a:lnSpc>
                <a:spcPct val="100000"/>
              </a:lnSpc>
              <a:spcBef>
                <a:spcPts val="0"/>
              </a:spcBef>
              <a:spcAft>
                <a:spcPts val="0"/>
              </a:spcAft>
              <a:buClrTx/>
              <a:buSzTx/>
              <a:buFontTx/>
              <a:buNone/>
              <a:tabLst>
                <a:tab pos="1143000" algn="l"/>
              </a:tabLst>
              <a:defRPr/>
            </a:pP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Fidelity &amp; Crime Liability </a:t>
            </a: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Fiduciary Liability</a:t>
            </a:r>
          </a:p>
          <a:p>
            <a:pPr marL="114300" marR="0" lvl="0" indent="-114300" algn="l" defTabSz="914400" rtl="0" eaLnBrk="1" fontAlgn="auto" latinLnBrk="0" hangingPunct="1">
              <a:lnSpc>
                <a:spcPct val="100000"/>
              </a:lnSpc>
              <a:spcBef>
                <a:spcPts val="0"/>
              </a:spcBef>
              <a:spcAft>
                <a:spcPts val="0"/>
              </a:spcAft>
              <a:buClrTx/>
              <a:buSzTx/>
              <a:buFontTx/>
              <a:buNone/>
              <a:tabLst>
                <a:tab pos="1143000" algn="l"/>
              </a:tabLst>
              <a:defRPr/>
            </a:pP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Errors &amp; Omissions </a:t>
            </a:r>
            <a:r>
              <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rPr>
              <a:t>Representations &amp; Warranties  Insurance </a:t>
            </a:r>
          </a:p>
          <a:p>
            <a:pPr marL="0" marR="0" lvl="0" indent="0" algn="l" defTabSz="914400" rtl="0" eaLnBrk="1" fontAlgn="auto" latinLnBrk="0" hangingPunct="1">
              <a:lnSpc>
                <a:spcPct val="100000"/>
              </a:lnSpc>
              <a:spcBef>
                <a:spcPts val="0"/>
              </a:spcBef>
              <a:spcAft>
                <a:spcPts val="0"/>
              </a:spcAft>
              <a:buClrTx/>
              <a:buSzTx/>
              <a:buFontTx/>
              <a:buNone/>
              <a:tabLst>
                <a:tab pos="1143000" algn="l"/>
              </a:tabLst>
              <a:defRPr/>
            </a:pPr>
            <a:endParaRPr kumimoji="0" lang="en-CA" sz="1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grpSp>
        <p:nvGrpSpPr>
          <p:cNvPr id="27" name="Group 26">
            <a:extLst>
              <a:ext uri="{FF2B5EF4-FFF2-40B4-BE49-F238E27FC236}">
                <a16:creationId xmlns:a16="http://schemas.microsoft.com/office/drawing/2014/main" id="{C260F648-E662-E497-AAF4-837DADB07F16}"/>
              </a:ext>
            </a:extLst>
          </p:cNvPr>
          <p:cNvGrpSpPr/>
          <p:nvPr/>
        </p:nvGrpSpPr>
        <p:grpSpPr>
          <a:xfrm>
            <a:off x="6601288" y="2920603"/>
            <a:ext cx="534455" cy="440047"/>
            <a:chOff x="4433930" y="2740313"/>
            <a:chExt cx="557213" cy="458788"/>
          </a:xfrm>
          <a:solidFill>
            <a:srgbClr val="46712B"/>
          </a:solidFill>
        </p:grpSpPr>
        <p:sp>
          <p:nvSpPr>
            <p:cNvPr id="28" name="Freeform 78">
              <a:extLst>
                <a:ext uri="{FF2B5EF4-FFF2-40B4-BE49-F238E27FC236}">
                  <a16:creationId xmlns:a16="http://schemas.microsoft.com/office/drawing/2014/main" id="{335BA372-0B58-8FB7-7927-3E735AC4A798}"/>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9">
              <a:extLst>
                <a:ext uri="{FF2B5EF4-FFF2-40B4-BE49-F238E27FC236}">
                  <a16:creationId xmlns:a16="http://schemas.microsoft.com/office/drawing/2014/main" id="{D12C5111-7841-4607-33CF-B7F9DD2A7FA1}"/>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0">
              <a:extLst>
                <a:ext uri="{FF2B5EF4-FFF2-40B4-BE49-F238E27FC236}">
                  <a16:creationId xmlns:a16="http://schemas.microsoft.com/office/drawing/2014/main" id="{FE1E6AF0-12C5-A8B7-BF4B-36DE7C276D24}"/>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1" name="Oval 30">
            <a:extLst>
              <a:ext uri="{FF2B5EF4-FFF2-40B4-BE49-F238E27FC236}">
                <a16:creationId xmlns:a16="http://schemas.microsoft.com/office/drawing/2014/main" id="{3A6C5277-4E34-A047-7D03-3BEC79E7D673}"/>
              </a:ext>
            </a:extLst>
          </p:cNvPr>
          <p:cNvSpPr/>
          <p:nvPr/>
        </p:nvSpPr>
        <p:spPr>
          <a:xfrm>
            <a:off x="6490175" y="2776205"/>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538BEA6-3677-269D-E8E6-6E1386A2CE58}"/>
              </a:ext>
            </a:extLst>
          </p:cNvPr>
          <p:cNvSpPr/>
          <p:nvPr/>
        </p:nvSpPr>
        <p:spPr>
          <a:xfrm>
            <a:off x="6894829" y="3888950"/>
            <a:ext cx="4506596" cy="7855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4355340-08E6-79C8-4E67-71B6B9244E05}"/>
              </a:ext>
            </a:extLst>
          </p:cNvPr>
          <p:cNvSpPr txBox="1"/>
          <p:nvPr/>
        </p:nvSpPr>
        <p:spPr>
          <a:xfrm>
            <a:off x="7375161" y="4145270"/>
            <a:ext cx="3275680" cy="276999"/>
          </a:xfrm>
          <a:prstGeom prst="rect">
            <a:avLst/>
          </a:prstGeom>
          <a:noFill/>
        </p:spPr>
        <p:txBody>
          <a:bodyPr wrap="square" rtlCol="0" anchor="ctr">
            <a:spAutoFit/>
          </a:bodyPr>
          <a:lstStyle/>
          <a:p>
            <a:r>
              <a:rPr lang="en-US" sz="1200" b="1">
                <a:latin typeface="Arial" panose="020B0604020202020204" pitchFamily="34" charset="0"/>
                <a:cs typeface="Arial" panose="020B0604020202020204" pitchFamily="34" charset="0"/>
              </a:rPr>
              <a:t>Trade Credit</a:t>
            </a:r>
          </a:p>
        </p:txBody>
      </p:sp>
      <p:grpSp>
        <p:nvGrpSpPr>
          <p:cNvPr id="34" name="Group 33">
            <a:extLst>
              <a:ext uri="{FF2B5EF4-FFF2-40B4-BE49-F238E27FC236}">
                <a16:creationId xmlns:a16="http://schemas.microsoft.com/office/drawing/2014/main" id="{8462EE78-2CC6-833C-DABC-1E858D978FBA}"/>
              </a:ext>
            </a:extLst>
          </p:cNvPr>
          <p:cNvGrpSpPr/>
          <p:nvPr/>
        </p:nvGrpSpPr>
        <p:grpSpPr>
          <a:xfrm>
            <a:off x="6601288" y="4035152"/>
            <a:ext cx="534455" cy="440047"/>
            <a:chOff x="4433930" y="2740313"/>
            <a:chExt cx="557213" cy="458788"/>
          </a:xfrm>
          <a:solidFill>
            <a:srgbClr val="46712B"/>
          </a:solidFill>
        </p:grpSpPr>
        <p:sp>
          <p:nvSpPr>
            <p:cNvPr id="35" name="Freeform 78">
              <a:extLst>
                <a:ext uri="{FF2B5EF4-FFF2-40B4-BE49-F238E27FC236}">
                  <a16:creationId xmlns:a16="http://schemas.microsoft.com/office/drawing/2014/main" id="{D2F89DDE-4095-4034-407F-CB41E3B93F41}"/>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id="{F255D1B6-DEB5-AB1D-1D88-DA73F90720CA}"/>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0">
              <a:extLst>
                <a:ext uri="{FF2B5EF4-FFF2-40B4-BE49-F238E27FC236}">
                  <a16:creationId xmlns:a16="http://schemas.microsoft.com/office/drawing/2014/main" id="{198DAF9E-5AD3-8EE8-3670-ACB20FF31A8C}"/>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8" name="Oval 37">
            <a:extLst>
              <a:ext uri="{FF2B5EF4-FFF2-40B4-BE49-F238E27FC236}">
                <a16:creationId xmlns:a16="http://schemas.microsoft.com/office/drawing/2014/main" id="{85061160-3895-F868-4F2E-1985BE93545A}"/>
              </a:ext>
            </a:extLst>
          </p:cNvPr>
          <p:cNvSpPr/>
          <p:nvPr/>
        </p:nvSpPr>
        <p:spPr>
          <a:xfrm>
            <a:off x="6490175" y="3890754"/>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C22BEA0D-A820-A3D2-1E84-E251887A52C5}"/>
              </a:ext>
            </a:extLst>
          </p:cNvPr>
          <p:cNvSpPr/>
          <p:nvPr/>
        </p:nvSpPr>
        <p:spPr>
          <a:xfrm>
            <a:off x="6894829" y="4790892"/>
            <a:ext cx="4506596" cy="7855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C47D49E-2E5D-A246-7569-DAFD03A772C1}"/>
              </a:ext>
            </a:extLst>
          </p:cNvPr>
          <p:cNvSpPr txBox="1"/>
          <p:nvPr/>
        </p:nvSpPr>
        <p:spPr>
          <a:xfrm>
            <a:off x="7375161" y="5047212"/>
            <a:ext cx="3275680" cy="276999"/>
          </a:xfrm>
          <a:prstGeom prst="rect">
            <a:avLst/>
          </a:prstGeom>
          <a:noFill/>
        </p:spPr>
        <p:txBody>
          <a:bodyPr wrap="square" rtlCol="0" anchor="ctr">
            <a:spAutoFit/>
          </a:bodyPr>
          <a:lstStyle/>
          <a:p>
            <a:r>
              <a:rPr lang="en-US" sz="1200" b="1">
                <a:latin typeface="Arial" panose="020B0604020202020204" pitchFamily="34" charset="0"/>
                <a:cs typeface="Arial" panose="020B0604020202020204" pitchFamily="34" charset="0"/>
              </a:rPr>
              <a:t>Contract and Commercial Surety</a:t>
            </a:r>
          </a:p>
        </p:txBody>
      </p:sp>
      <p:grpSp>
        <p:nvGrpSpPr>
          <p:cNvPr id="41" name="Group 40">
            <a:extLst>
              <a:ext uri="{FF2B5EF4-FFF2-40B4-BE49-F238E27FC236}">
                <a16:creationId xmlns:a16="http://schemas.microsoft.com/office/drawing/2014/main" id="{6B652989-B710-F68D-5E6D-C0A0E2EE093C}"/>
              </a:ext>
            </a:extLst>
          </p:cNvPr>
          <p:cNvGrpSpPr/>
          <p:nvPr/>
        </p:nvGrpSpPr>
        <p:grpSpPr>
          <a:xfrm>
            <a:off x="6601288" y="4937094"/>
            <a:ext cx="534455" cy="440047"/>
            <a:chOff x="4433930" y="2740313"/>
            <a:chExt cx="557213" cy="458788"/>
          </a:xfrm>
          <a:solidFill>
            <a:srgbClr val="46712B"/>
          </a:solidFill>
        </p:grpSpPr>
        <p:sp>
          <p:nvSpPr>
            <p:cNvPr id="42" name="Freeform 78">
              <a:extLst>
                <a:ext uri="{FF2B5EF4-FFF2-40B4-BE49-F238E27FC236}">
                  <a16:creationId xmlns:a16="http://schemas.microsoft.com/office/drawing/2014/main" id="{9E96D427-1E4C-CC79-578C-60DAC2DE6248}"/>
                </a:ext>
              </a:extLst>
            </p:cNvPr>
            <p:cNvSpPr>
              <a:spLocks/>
            </p:cNvSpPr>
            <p:nvPr/>
          </p:nvSpPr>
          <p:spPr bwMode="auto">
            <a:xfrm>
              <a:off x="4743493" y="3021300"/>
              <a:ext cx="185738" cy="177800"/>
            </a:xfrm>
            <a:custGeom>
              <a:avLst/>
              <a:gdLst>
                <a:gd name="T0" fmla="*/ 11 w 27"/>
                <a:gd name="T1" fmla="*/ 0 h 26"/>
                <a:gd name="T2" fmla="*/ 0 w 27"/>
                <a:gd name="T3" fmla="*/ 11 h 26"/>
                <a:gd name="T4" fmla="*/ 13 w 27"/>
                <a:gd name="T5" fmla="*/ 23 h 26"/>
                <a:gd name="T6" fmla="*/ 24 w 27"/>
                <a:gd name="T7" fmla="*/ 23 h 26"/>
                <a:gd name="T8" fmla="*/ 24 w 27"/>
                <a:gd name="T9" fmla="*/ 13 h 26"/>
                <a:gd name="T10" fmla="*/ 11 w 27"/>
                <a:gd name="T11" fmla="*/ 0 h 26"/>
              </a:gdLst>
              <a:ahLst/>
              <a:cxnLst>
                <a:cxn ang="0">
                  <a:pos x="T0" y="T1"/>
                </a:cxn>
                <a:cxn ang="0">
                  <a:pos x="T2" y="T3"/>
                </a:cxn>
                <a:cxn ang="0">
                  <a:pos x="T4" y="T5"/>
                </a:cxn>
                <a:cxn ang="0">
                  <a:pos x="T6" y="T7"/>
                </a:cxn>
                <a:cxn ang="0">
                  <a:pos x="T8" y="T9"/>
                </a:cxn>
                <a:cxn ang="0">
                  <a:pos x="T10" y="T11"/>
                </a:cxn>
              </a:cxnLst>
              <a:rect l="0" t="0" r="r" b="b"/>
              <a:pathLst>
                <a:path w="27" h="26">
                  <a:moveTo>
                    <a:pt x="11" y="0"/>
                  </a:moveTo>
                  <a:cubicBezTo>
                    <a:pt x="0" y="11"/>
                    <a:pt x="0" y="11"/>
                    <a:pt x="0" y="11"/>
                  </a:cubicBezTo>
                  <a:cubicBezTo>
                    <a:pt x="13" y="23"/>
                    <a:pt x="13" y="23"/>
                    <a:pt x="13" y="23"/>
                  </a:cubicBezTo>
                  <a:cubicBezTo>
                    <a:pt x="16" y="26"/>
                    <a:pt x="21" y="26"/>
                    <a:pt x="24" y="23"/>
                  </a:cubicBezTo>
                  <a:cubicBezTo>
                    <a:pt x="27" y="21"/>
                    <a:pt x="27" y="16"/>
                    <a:pt x="24" y="13"/>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9">
              <a:extLst>
                <a:ext uri="{FF2B5EF4-FFF2-40B4-BE49-F238E27FC236}">
                  <a16:creationId xmlns:a16="http://schemas.microsoft.com/office/drawing/2014/main" id="{4B7207E8-7A39-F510-29BC-97AB60B66CFD}"/>
                </a:ext>
              </a:extLst>
            </p:cNvPr>
            <p:cNvSpPr>
              <a:spLocks/>
            </p:cNvSpPr>
            <p:nvPr/>
          </p:nvSpPr>
          <p:spPr bwMode="auto">
            <a:xfrm>
              <a:off x="4433930" y="2746663"/>
              <a:ext cx="295275" cy="239713"/>
            </a:xfrm>
            <a:custGeom>
              <a:avLst/>
              <a:gdLst>
                <a:gd name="T0" fmla="*/ 22 w 43"/>
                <a:gd name="T1" fmla="*/ 27 h 35"/>
                <a:gd name="T2" fmla="*/ 29 w 43"/>
                <a:gd name="T3" fmla="*/ 35 h 35"/>
                <a:gd name="T4" fmla="*/ 40 w 43"/>
                <a:gd name="T5" fmla="*/ 24 h 35"/>
                <a:gd name="T6" fmla="*/ 32 w 43"/>
                <a:gd name="T7" fmla="*/ 17 h 35"/>
                <a:gd name="T8" fmla="*/ 43 w 43"/>
                <a:gd name="T9" fmla="*/ 6 h 35"/>
                <a:gd name="T10" fmla="*/ 43 w 43"/>
                <a:gd name="T11" fmla="*/ 3 h 35"/>
                <a:gd name="T12" fmla="*/ 41 w 43"/>
                <a:gd name="T13" fmla="*/ 2 h 35"/>
                <a:gd name="T14" fmla="*/ 37 w 43"/>
                <a:gd name="T15" fmla="*/ 0 h 35"/>
                <a:gd name="T16" fmla="*/ 20 w 43"/>
                <a:gd name="T17" fmla="*/ 3 h 35"/>
                <a:gd name="T18" fmla="*/ 18 w 43"/>
                <a:gd name="T19" fmla="*/ 4 h 35"/>
                <a:gd name="T20" fmla="*/ 17 w 43"/>
                <a:gd name="T21" fmla="*/ 5 h 35"/>
                <a:gd name="T22" fmla="*/ 17 w 43"/>
                <a:gd name="T23" fmla="*/ 4 h 35"/>
                <a:gd name="T24" fmla="*/ 14 w 43"/>
                <a:gd name="T25" fmla="*/ 4 h 35"/>
                <a:gd name="T26" fmla="*/ 9 w 43"/>
                <a:gd name="T27" fmla="*/ 9 h 35"/>
                <a:gd name="T28" fmla="*/ 9 w 43"/>
                <a:gd name="T29" fmla="*/ 12 h 35"/>
                <a:gd name="T30" fmla="*/ 10 w 43"/>
                <a:gd name="T31" fmla="*/ 12 h 35"/>
                <a:gd name="T32" fmla="*/ 1 w 43"/>
                <a:gd name="T33" fmla="*/ 21 h 35"/>
                <a:gd name="T34" fmla="*/ 1 w 43"/>
                <a:gd name="T35" fmla="*/ 24 h 35"/>
                <a:gd name="T36" fmla="*/ 12 w 43"/>
                <a:gd name="T37" fmla="*/ 34 h 35"/>
                <a:gd name="T38" fmla="*/ 15 w 43"/>
                <a:gd name="T39" fmla="*/ 34 h 35"/>
                <a:gd name="T40" fmla="*/ 22 w 43"/>
                <a:gd name="T41"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35">
                  <a:moveTo>
                    <a:pt x="22" y="27"/>
                  </a:moveTo>
                  <a:cubicBezTo>
                    <a:pt x="29" y="35"/>
                    <a:pt x="29" y="35"/>
                    <a:pt x="29" y="35"/>
                  </a:cubicBezTo>
                  <a:cubicBezTo>
                    <a:pt x="40" y="24"/>
                    <a:pt x="40" y="24"/>
                    <a:pt x="40" y="24"/>
                  </a:cubicBezTo>
                  <a:cubicBezTo>
                    <a:pt x="32" y="17"/>
                    <a:pt x="32" y="17"/>
                    <a:pt x="32" y="17"/>
                  </a:cubicBezTo>
                  <a:cubicBezTo>
                    <a:pt x="43" y="6"/>
                    <a:pt x="43" y="6"/>
                    <a:pt x="43" y="6"/>
                  </a:cubicBezTo>
                  <a:cubicBezTo>
                    <a:pt x="43" y="6"/>
                    <a:pt x="43" y="4"/>
                    <a:pt x="43" y="3"/>
                  </a:cubicBezTo>
                  <a:cubicBezTo>
                    <a:pt x="41" y="2"/>
                    <a:pt x="41" y="2"/>
                    <a:pt x="41" y="2"/>
                  </a:cubicBezTo>
                  <a:cubicBezTo>
                    <a:pt x="40" y="1"/>
                    <a:pt x="38" y="0"/>
                    <a:pt x="37" y="0"/>
                  </a:cubicBezTo>
                  <a:cubicBezTo>
                    <a:pt x="20" y="3"/>
                    <a:pt x="20" y="3"/>
                    <a:pt x="20" y="3"/>
                  </a:cubicBezTo>
                  <a:cubicBezTo>
                    <a:pt x="20" y="3"/>
                    <a:pt x="19" y="4"/>
                    <a:pt x="18" y="4"/>
                  </a:cubicBezTo>
                  <a:cubicBezTo>
                    <a:pt x="17" y="5"/>
                    <a:pt x="17" y="5"/>
                    <a:pt x="17" y="5"/>
                  </a:cubicBezTo>
                  <a:cubicBezTo>
                    <a:pt x="17" y="4"/>
                    <a:pt x="17" y="4"/>
                    <a:pt x="17" y="4"/>
                  </a:cubicBezTo>
                  <a:cubicBezTo>
                    <a:pt x="16" y="4"/>
                    <a:pt x="14" y="4"/>
                    <a:pt x="14" y="4"/>
                  </a:cubicBezTo>
                  <a:cubicBezTo>
                    <a:pt x="9" y="9"/>
                    <a:pt x="9" y="9"/>
                    <a:pt x="9" y="9"/>
                  </a:cubicBezTo>
                  <a:cubicBezTo>
                    <a:pt x="8" y="10"/>
                    <a:pt x="8" y="11"/>
                    <a:pt x="9" y="12"/>
                  </a:cubicBezTo>
                  <a:cubicBezTo>
                    <a:pt x="10" y="12"/>
                    <a:pt x="10" y="12"/>
                    <a:pt x="10" y="12"/>
                  </a:cubicBezTo>
                  <a:cubicBezTo>
                    <a:pt x="1" y="21"/>
                    <a:pt x="1" y="21"/>
                    <a:pt x="1" y="21"/>
                  </a:cubicBezTo>
                  <a:cubicBezTo>
                    <a:pt x="0" y="22"/>
                    <a:pt x="0" y="23"/>
                    <a:pt x="1" y="24"/>
                  </a:cubicBezTo>
                  <a:cubicBezTo>
                    <a:pt x="12" y="34"/>
                    <a:pt x="12" y="34"/>
                    <a:pt x="12" y="34"/>
                  </a:cubicBezTo>
                  <a:cubicBezTo>
                    <a:pt x="13" y="35"/>
                    <a:pt x="14" y="35"/>
                    <a:pt x="15" y="34"/>
                  </a:cubicBezTo>
                  <a:lnTo>
                    <a:pt x="22" y="2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0">
              <a:extLst>
                <a:ext uri="{FF2B5EF4-FFF2-40B4-BE49-F238E27FC236}">
                  <a16:creationId xmlns:a16="http://schemas.microsoft.com/office/drawing/2014/main" id="{9F209B32-63D3-C752-0949-1740C59ACA54}"/>
                </a:ext>
              </a:extLst>
            </p:cNvPr>
            <p:cNvSpPr>
              <a:spLocks/>
            </p:cNvSpPr>
            <p:nvPr/>
          </p:nvSpPr>
          <p:spPr bwMode="auto">
            <a:xfrm>
              <a:off x="4522830" y="2740313"/>
              <a:ext cx="468313" cy="458788"/>
            </a:xfrm>
            <a:custGeom>
              <a:avLst/>
              <a:gdLst>
                <a:gd name="T0" fmla="*/ 65 w 68"/>
                <a:gd name="T1" fmla="*/ 13 h 67"/>
                <a:gd name="T2" fmla="*/ 64 w 68"/>
                <a:gd name="T3" fmla="*/ 12 h 67"/>
                <a:gd name="T4" fmla="*/ 63 w 68"/>
                <a:gd name="T5" fmla="*/ 13 h 67"/>
                <a:gd name="T6" fmla="*/ 57 w 68"/>
                <a:gd name="T7" fmla="*/ 19 h 67"/>
                <a:gd name="T8" fmla="*/ 55 w 68"/>
                <a:gd name="T9" fmla="*/ 20 h 67"/>
                <a:gd name="T10" fmla="*/ 53 w 68"/>
                <a:gd name="T11" fmla="*/ 19 h 67"/>
                <a:gd name="T12" fmla="*/ 49 w 68"/>
                <a:gd name="T13" fmla="*/ 14 h 67"/>
                <a:gd name="T14" fmla="*/ 48 w 68"/>
                <a:gd name="T15" fmla="*/ 12 h 67"/>
                <a:gd name="T16" fmla="*/ 49 w 68"/>
                <a:gd name="T17" fmla="*/ 11 h 67"/>
                <a:gd name="T18" fmla="*/ 55 w 68"/>
                <a:gd name="T19" fmla="*/ 5 h 67"/>
                <a:gd name="T20" fmla="*/ 55 w 68"/>
                <a:gd name="T21" fmla="*/ 2 h 67"/>
                <a:gd name="T22" fmla="*/ 50 w 68"/>
                <a:gd name="T23" fmla="*/ 0 h 67"/>
                <a:gd name="T24" fmla="*/ 46 w 68"/>
                <a:gd name="T25" fmla="*/ 2 h 67"/>
                <a:gd name="T26" fmla="*/ 43 w 68"/>
                <a:gd name="T27" fmla="*/ 4 h 67"/>
                <a:gd name="T28" fmla="*/ 37 w 68"/>
                <a:gd name="T29" fmla="*/ 13 h 67"/>
                <a:gd name="T30" fmla="*/ 37 w 68"/>
                <a:gd name="T31" fmla="*/ 21 h 67"/>
                <a:gd name="T32" fmla="*/ 3 w 68"/>
                <a:gd name="T33" fmla="*/ 55 h 67"/>
                <a:gd name="T34" fmla="*/ 3 w 68"/>
                <a:gd name="T35" fmla="*/ 65 h 67"/>
                <a:gd name="T36" fmla="*/ 8 w 68"/>
                <a:gd name="T37" fmla="*/ 67 h 67"/>
                <a:gd name="T38" fmla="*/ 13 w 68"/>
                <a:gd name="T39" fmla="*/ 65 h 67"/>
                <a:gd name="T40" fmla="*/ 47 w 68"/>
                <a:gd name="T41" fmla="*/ 31 h 67"/>
                <a:gd name="T42" fmla="*/ 54 w 68"/>
                <a:gd name="T43" fmla="*/ 30 h 67"/>
                <a:gd name="T44" fmla="*/ 64 w 68"/>
                <a:gd name="T45" fmla="*/ 25 h 67"/>
                <a:gd name="T46" fmla="*/ 66 w 68"/>
                <a:gd name="T47" fmla="*/ 22 h 67"/>
                <a:gd name="T48" fmla="*/ 65 w 68"/>
                <a:gd name="T49" fmla="*/ 1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 h="67">
                  <a:moveTo>
                    <a:pt x="65" y="13"/>
                  </a:moveTo>
                  <a:cubicBezTo>
                    <a:pt x="65" y="12"/>
                    <a:pt x="65" y="12"/>
                    <a:pt x="64" y="12"/>
                  </a:cubicBezTo>
                  <a:cubicBezTo>
                    <a:pt x="64" y="12"/>
                    <a:pt x="63" y="12"/>
                    <a:pt x="63" y="13"/>
                  </a:cubicBezTo>
                  <a:cubicBezTo>
                    <a:pt x="57" y="19"/>
                    <a:pt x="57" y="19"/>
                    <a:pt x="57" y="19"/>
                  </a:cubicBezTo>
                  <a:cubicBezTo>
                    <a:pt x="57" y="19"/>
                    <a:pt x="56" y="20"/>
                    <a:pt x="55" y="20"/>
                  </a:cubicBezTo>
                  <a:cubicBezTo>
                    <a:pt x="55" y="20"/>
                    <a:pt x="54" y="19"/>
                    <a:pt x="53" y="19"/>
                  </a:cubicBezTo>
                  <a:cubicBezTo>
                    <a:pt x="49" y="14"/>
                    <a:pt x="49" y="14"/>
                    <a:pt x="49" y="14"/>
                  </a:cubicBezTo>
                  <a:cubicBezTo>
                    <a:pt x="48" y="14"/>
                    <a:pt x="48" y="13"/>
                    <a:pt x="48" y="12"/>
                  </a:cubicBezTo>
                  <a:cubicBezTo>
                    <a:pt x="48" y="12"/>
                    <a:pt x="48" y="11"/>
                    <a:pt x="49" y="11"/>
                  </a:cubicBezTo>
                  <a:cubicBezTo>
                    <a:pt x="55" y="5"/>
                    <a:pt x="55" y="5"/>
                    <a:pt x="55" y="5"/>
                  </a:cubicBezTo>
                  <a:cubicBezTo>
                    <a:pt x="56" y="4"/>
                    <a:pt x="56" y="3"/>
                    <a:pt x="55" y="2"/>
                  </a:cubicBezTo>
                  <a:cubicBezTo>
                    <a:pt x="54" y="1"/>
                    <a:pt x="52" y="0"/>
                    <a:pt x="50" y="0"/>
                  </a:cubicBezTo>
                  <a:cubicBezTo>
                    <a:pt x="49" y="0"/>
                    <a:pt x="47" y="1"/>
                    <a:pt x="46" y="2"/>
                  </a:cubicBezTo>
                  <a:cubicBezTo>
                    <a:pt x="43" y="4"/>
                    <a:pt x="43" y="4"/>
                    <a:pt x="43" y="4"/>
                  </a:cubicBezTo>
                  <a:cubicBezTo>
                    <a:pt x="39" y="6"/>
                    <a:pt x="38" y="10"/>
                    <a:pt x="37" y="13"/>
                  </a:cubicBezTo>
                  <a:cubicBezTo>
                    <a:pt x="37" y="21"/>
                    <a:pt x="37" y="21"/>
                    <a:pt x="37" y="21"/>
                  </a:cubicBezTo>
                  <a:cubicBezTo>
                    <a:pt x="3" y="55"/>
                    <a:pt x="3" y="55"/>
                    <a:pt x="3" y="55"/>
                  </a:cubicBezTo>
                  <a:cubicBezTo>
                    <a:pt x="0" y="57"/>
                    <a:pt x="0" y="62"/>
                    <a:pt x="3" y="65"/>
                  </a:cubicBezTo>
                  <a:cubicBezTo>
                    <a:pt x="4" y="66"/>
                    <a:pt x="6" y="67"/>
                    <a:pt x="8" y="67"/>
                  </a:cubicBezTo>
                  <a:cubicBezTo>
                    <a:pt x="10" y="67"/>
                    <a:pt x="11" y="66"/>
                    <a:pt x="13" y="65"/>
                  </a:cubicBezTo>
                  <a:cubicBezTo>
                    <a:pt x="47" y="31"/>
                    <a:pt x="47" y="31"/>
                    <a:pt x="47" y="31"/>
                  </a:cubicBezTo>
                  <a:cubicBezTo>
                    <a:pt x="54" y="30"/>
                    <a:pt x="54" y="30"/>
                    <a:pt x="54" y="30"/>
                  </a:cubicBezTo>
                  <a:cubicBezTo>
                    <a:pt x="58" y="30"/>
                    <a:pt x="62" y="28"/>
                    <a:pt x="64" y="25"/>
                  </a:cubicBezTo>
                  <a:cubicBezTo>
                    <a:pt x="66" y="22"/>
                    <a:pt x="66" y="22"/>
                    <a:pt x="66" y="22"/>
                  </a:cubicBezTo>
                  <a:cubicBezTo>
                    <a:pt x="68" y="19"/>
                    <a:pt x="68" y="15"/>
                    <a:pt x="65" y="13"/>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5" name="Oval 44">
            <a:extLst>
              <a:ext uri="{FF2B5EF4-FFF2-40B4-BE49-F238E27FC236}">
                <a16:creationId xmlns:a16="http://schemas.microsoft.com/office/drawing/2014/main" id="{B8C3C5AB-EF7F-33E9-81FB-B22BBB437554}"/>
              </a:ext>
            </a:extLst>
          </p:cNvPr>
          <p:cNvSpPr/>
          <p:nvPr/>
        </p:nvSpPr>
        <p:spPr>
          <a:xfrm>
            <a:off x="6490175" y="4792696"/>
            <a:ext cx="785506" cy="785506"/>
          </a:xfrm>
          <a:prstGeom prst="ellipse">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E443064E-661F-5AFC-2CE2-E53B394B91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8078" y="2063760"/>
            <a:ext cx="489700" cy="489700"/>
          </a:xfrm>
          <a:prstGeom prst="rect">
            <a:avLst/>
          </a:prstGeom>
        </p:spPr>
      </p:pic>
      <p:pic>
        <p:nvPicPr>
          <p:cNvPr id="51" name="Graphic 50">
            <a:extLst>
              <a:ext uri="{FF2B5EF4-FFF2-40B4-BE49-F238E27FC236}">
                <a16:creationId xmlns:a16="http://schemas.microsoft.com/office/drawing/2014/main" id="{477ECF8D-40B3-8C17-84AE-067E1498EF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8772" y="2926051"/>
            <a:ext cx="479006" cy="528135"/>
          </a:xfrm>
          <a:prstGeom prst="rect">
            <a:avLst/>
          </a:prstGeom>
        </p:spPr>
      </p:pic>
      <p:pic>
        <p:nvPicPr>
          <p:cNvPr id="53" name="Graphic 52">
            <a:extLst>
              <a:ext uri="{FF2B5EF4-FFF2-40B4-BE49-F238E27FC236}">
                <a16:creationId xmlns:a16="http://schemas.microsoft.com/office/drawing/2014/main" id="{76D39631-AA6A-55CB-A804-2AF12653AB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0356" y="4055139"/>
            <a:ext cx="480702" cy="480702"/>
          </a:xfrm>
          <a:prstGeom prst="rect">
            <a:avLst/>
          </a:prstGeom>
        </p:spPr>
      </p:pic>
      <p:pic>
        <p:nvPicPr>
          <p:cNvPr id="59" name="Graphic 58">
            <a:extLst>
              <a:ext uri="{FF2B5EF4-FFF2-40B4-BE49-F238E27FC236}">
                <a16:creationId xmlns:a16="http://schemas.microsoft.com/office/drawing/2014/main" id="{9C168F72-8F6C-B01E-F420-52BF1543E7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0356" y="4876961"/>
            <a:ext cx="487780" cy="592304"/>
          </a:xfrm>
          <a:prstGeom prst="rect">
            <a:avLst/>
          </a:prstGeom>
        </p:spPr>
      </p:pic>
      <p:pic>
        <p:nvPicPr>
          <p:cNvPr id="61" name="Graphic 60">
            <a:extLst>
              <a:ext uri="{FF2B5EF4-FFF2-40B4-BE49-F238E27FC236}">
                <a16:creationId xmlns:a16="http://schemas.microsoft.com/office/drawing/2014/main" id="{09E7656F-B5E6-DE18-9E3D-D9DBEA198BB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1140" y="5691030"/>
            <a:ext cx="574675" cy="574675"/>
          </a:xfrm>
          <a:prstGeom prst="rect">
            <a:avLst/>
          </a:prstGeom>
        </p:spPr>
      </p:pic>
      <p:cxnSp>
        <p:nvCxnSpPr>
          <p:cNvPr id="63" name="Straight Connector 62">
            <a:extLst>
              <a:ext uri="{FF2B5EF4-FFF2-40B4-BE49-F238E27FC236}">
                <a16:creationId xmlns:a16="http://schemas.microsoft.com/office/drawing/2014/main" id="{9FFF0126-1D04-A1B1-A279-74D1299EABC9}"/>
              </a:ext>
            </a:extLst>
          </p:cNvPr>
          <p:cNvCxnSpPr/>
          <p:nvPr/>
        </p:nvCxnSpPr>
        <p:spPr>
          <a:xfrm>
            <a:off x="5053976" y="5691030"/>
            <a:ext cx="0" cy="574675"/>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2" name="TextBox 451">
            <a:extLst>
              <a:ext uri="{FF2B5EF4-FFF2-40B4-BE49-F238E27FC236}">
                <a16:creationId xmlns:a16="http://schemas.microsoft.com/office/drawing/2014/main" id="{92ACF532-2DCC-EF6E-6BE7-CC9EBF4323BA}"/>
              </a:ext>
            </a:extLst>
          </p:cNvPr>
          <p:cNvSpPr txBox="1"/>
          <p:nvPr/>
        </p:nvSpPr>
        <p:spPr>
          <a:xfrm>
            <a:off x="5151276" y="5793701"/>
            <a:ext cx="589314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accent1"/>
                </a:solidFill>
                <a:effectLst/>
                <a:uLnTx/>
                <a:uFillTx/>
                <a:latin typeface="Arial" panose="020B0604020202020204"/>
                <a:ea typeface="+mn-ea"/>
                <a:cs typeface="+mn-cs"/>
              </a:rPr>
              <a:t> </a:t>
            </a:r>
            <a:r>
              <a:rPr lang="en-US" b="1">
                <a:solidFill>
                  <a:schemeClr val="accent1"/>
                </a:solidFill>
                <a:latin typeface="Arial" panose="020B0604020202020204"/>
              </a:rPr>
              <a:t>Loss Prevention </a:t>
            </a:r>
            <a:r>
              <a:rPr lang="en-US" b="1">
                <a:solidFill>
                  <a:schemeClr val="bg1">
                    <a:lumMod val="75000"/>
                  </a:schemeClr>
                </a:solidFill>
                <a:latin typeface="Arial" panose="020B0604020202020204"/>
              </a:rPr>
              <a:t>•</a:t>
            </a:r>
            <a:r>
              <a:rPr lang="en-US" b="1">
                <a:solidFill>
                  <a:schemeClr val="accent1"/>
                </a:solidFill>
                <a:latin typeface="Arial" panose="020B0604020202020204"/>
              </a:rPr>
              <a:t> </a:t>
            </a:r>
            <a:r>
              <a:rPr lang="en-US" b="1">
                <a:solidFill>
                  <a:srgbClr val="5A8041"/>
                </a:solidFill>
                <a:latin typeface="Arial" panose="020B0604020202020204"/>
              </a:rPr>
              <a:t>Claims Management</a:t>
            </a:r>
            <a:r>
              <a:rPr lang="en-US" b="1">
                <a:solidFill>
                  <a:schemeClr val="accent1"/>
                </a:solidFill>
                <a:latin typeface="Arial" panose="020B0604020202020204"/>
              </a:rPr>
              <a:t> </a:t>
            </a:r>
            <a:r>
              <a:rPr lang="en-US" b="1">
                <a:solidFill>
                  <a:schemeClr val="bg1">
                    <a:lumMod val="75000"/>
                  </a:schemeClr>
                </a:solidFill>
                <a:latin typeface="Arial" panose="020B0604020202020204"/>
              </a:rPr>
              <a:t>•</a:t>
            </a:r>
            <a:r>
              <a:rPr lang="en-CA" sz="1800">
                <a:solidFill>
                  <a:prstClr val="black"/>
                </a:solidFill>
                <a:latin typeface="Arial" panose="020B0604020202020204"/>
                <a:cs typeface="Arial" panose="020B0604020202020204" pitchFamily="34" charset="0"/>
              </a:rPr>
              <a:t> </a:t>
            </a:r>
            <a:r>
              <a:rPr lang="en-US" b="1">
                <a:solidFill>
                  <a:schemeClr val="accent3"/>
                </a:solidFill>
                <a:latin typeface="Arial" panose="020B0604020202020204"/>
              </a:rPr>
              <a:t>Analytics</a:t>
            </a:r>
            <a:endParaRPr kumimoji="0" lang="en-US" b="1" i="0" u="none" strike="noStrike" kern="1200" cap="none" spc="0" normalizeH="0" baseline="0" noProof="0">
              <a:ln>
                <a:noFill/>
              </a:ln>
              <a:solidFill>
                <a:schemeClr val="accent3"/>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592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89CE-B876-4552-8EDC-D64A6D5BAB7C}"/>
              </a:ext>
            </a:extLst>
          </p:cNvPr>
          <p:cNvSpPr>
            <a:spLocks noGrp="1"/>
          </p:cNvSpPr>
          <p:nvPr>
            <p:ph type="title"/>
          </p:nvPr>
        </p:nvSpPr>
        <p:spPr/>
        <p:txBody>
          <a:bodyPr/>
          <a:lstStyle/>
          <a:p>
            <a:r>
              <a:rPr lang="en-US"/>
              <a:t>National Services </a:t>
            </a:r>
          </a:p>
        </p:txBody>
      </p:sp>
      <p:sp>
        <p:nvSpPr>
          <p:cNvPr id="5" name="TextBox 4"/>
          <p:cNvSpPr txBox="1"/>
          <p:nvPr/>
        </p:nvSpPr>
        <p:spPr>
          <a:xfrm>
            <a:off x="616687" y="2052084"/>
            <a:ext cx="3689499" cy="43088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a:t>
            </a:r>
            <a:r>
              <a:rPr lang="en-US" sz="2200" b="1">
                <a:solidFill>
                  <a:prstClr val="white"/>
                </a:solidFill>
                <a:latin typeface="Arial" panose="020B0604020202020204"/>
              </a:rPr>
              <a:t>Loss Prevention</a:t>
            </a:r>
            <a:endParaRPr kumimoji="0" lang="en-US" sz="22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p:cNvSpPr txBox="1"/>
          <p:nvPr/>
        </p:nvSpPr>
        <p:spPr>
          <a:xfrm>
            <a:off x="712379" y="2638806"/>
            <a:ext cx="3593807" cy="984885"/>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ts val="0"/>
              </a:spcBef>
              <a:spcAft>
                <a:spcPts val="600"/>
              </a:spcAft>
              <a:buClr>
                <a:schemeClr val="accent1"/>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Actuarial services</a:t>
            </a:r>
          </a:p>
          <a:p>
            <a:pPr marL="285750" marR="0" lvl="0" indent="-285750" algn="l" defTabSz="914400" rtl="0" eaLnBrk="1" fontAlgn="base" latinLnBrk="0" hangingPunct="1">
              <a:lnSpc>
                <a:spcPct val="100000"/>
              </a:lnSpc>
              <a:spcBef>
                <a:spcPts val="0"/>
              </a:spcBef>
              <a:spcAft>
                <a:spcPts val="600"/>
              </a:spcAft>
              <a:buClr>
                <a:schemeClr val="accent1"/>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Captives and alternative risk</a:t>
            </a:r>
          </a:p>
          <a:p>
            <a:pPr marL="285750" indent="-285750">
              <a:spcAft>
                <a:spcPts val="600"/>
              </a:spcAft>
              <a:buClr>
                <a:schemeClr val="accent1"/>
              </a:buClr>
              <a:buFont typeface="Symbol" panose="05050102010706020507" pitchFamily="18" charset="2"/>
              <a:buChar char="·"/>
              <a:defRPr/>
            </a:pPr>
            <a:r>
              <a:rPr lang="en-US" sz="1600">
                <a:latin typeface="Arial" panose="020B0604020202020204"/>
                <a:cs typeface="Arial"/>
              </a:rPr>
              <a:t>Loss prevention </a:t>
            </a:r>
          </a:p>
        </p:txBody>
      </p:sp>
      <p:sp>
        <p:nvSpPr>
          <p:cNvPr id="7" name="TextBox 6"/>
          <p:cNvSpPr txBox="1"/>
          <p:nvPr/>
        </p:nvSpPr>
        <p:spPr>
          <a:xfrm>
            <a:off x="4131829" y="2052781"/>
            <a:ext cx="4023343" cy="430887"/>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Claims Management</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p:cNvSpPr txBox="1"/>
          <p:nvPr/>
        </p:nvSpPr>
        <p:spPr>
          <a:xfrm>
            <a:off x="4302340" y="2638806"/>
            <a:ext cx="3732028" cy="1631216"/>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600"/>
              </a:spcAft>
              <a:buClr>
                <a:schemeClr val="accent4"/>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Claim submittal</a:t>
            </a:r>
          </a:p>
          <a:p>
            <a:pPr marL="285750" marR="0" lvl="0" indent="-285750" algn="l" defTabSz="914400" rtl="0" eaLnBrk="1" fontAlgn="base" latinLnBrk="0" hangingPunct="1">
              <a:lnSpc>
                <a:spcPct val="100000"/>
              </a:lnSpc>
              <a:spcBef>
                <a:spcPts val="0"/>
              </a:spcBef>
              <a:spcAft>
                <a:spcPts val="600"/>
              </a:spcAft>
              <a:buClr>
                <a:schemeClr val="accent4"/>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Coverage analysis</a:t>
            </a:r>
          </a:p>
          <a:p>
            <a:pPr marL="285750" marR="0" lvl="0" indent="-285750" algn="l" defTabSz="914400" rtl="0" eaLnBrk="1" fontAlgn="base" latinLnBrk="0" hangingPunct="1">
              <a:lnSpc>
                <a:spcPct val="100000"/>
              </a:lnSpc>
              <a:spcBef>
                <a:spcPts val="0"/>
              </a:spcBef>
              <a:spcAft>
                <a:spcPts val="600"/>
              </a:spcAft>
              <a:buClr>
                <a:schemeClr val="accent4"/>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Claims advocacy</a:t>
            </a:r>
          </a:p>
          <a:p>
            <a:pPr marL="285750" marR="0" lvl="0" indent="-285750" algn="l" defTabSz="914400" rtl="0" eaLnBrk="1" fontAlgn="base" latinLnBrk="0" hangingPunct="1">
              <a:lnSpc>
                <a:spcPct val="100000"/>
              </a:lnSpc>
              <a:spcBef>
                <a:spcPts val="0"/>
              </a:spcBef>
              <a:spcAft>
                <a:spcPts val="600"/>
              </a:spcAft>
              <a:buClr>
                <a:schemeClr val="accent4"/>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Reserve and settlement evaluation</a:t>
            </a:r>
          </a:p>
          <a:p>
            <a:pPr marL="285750" marR="0" lvl="0" indent="-285750" algn="l" defTabSz="914400" rtl="0" eaLnBrk="1" fontAlgn="base" latinLnBrk="0" hangingPunct="1">
              <a:lnSpc>
                <a:spcPct val="100000"/>
              </a:lnSpc>
              <a:spcBef>
                <a:spcPts val="0"/>
              </a:spcBef>
              <a:spcAft>
                <a:spcPts val="600"/>
              </a:spcAft>
              <a:buClr>
                <a:schemeClr val="accent4"/>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Claim reviews</a:t>
            </a:r>
          </a:p>
        </p:txBody>
      </p:sp>
      <p:sp>
        <p:nvSpPr>
          <p:cNvPr id="9" name="TextBox 8"/>
          <p:cNvSpPr txBox="1"/>
          <p:nvPr/>
        </p:nvSpPr>
        <p:spPr>
          <a:xfrm>
            <a:off x="8155172" y="2052084"/>
            <a:ext cx="3763926" cy="430887"/>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Analytics</a:t>
            </a:r>
          </a:p>
        </p:txBody>
      </p:sp>
      <p:sp>
        <p:nvSpPr>
          <p:cNvPr id="10" name="TextBox 9"/>
          <p:cNvSpPr txBox="1"/>
          <p:nvPr/>
        </p:nvSpPr>
        <p:spPr>
          <a:xfrm>
            <a:off x="8321748" y="2638806"/>
            <a:ext cx="3689499" cy="341632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Best-in-class technology </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Benchmarking</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Private data lake </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AI-supported data enrichment </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Customized and dynamic </a:t>
            </a:r>
            <a:b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claims data </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Secure and private </a:t>
            </a:r>
            <a:b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document exchange </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Digital content delivery </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24/7/365 access</a:t>
            </a:r>
          </a:p>
          <a:p>
            <a:pPr marL="285750" marR="0" lvl="0" indent="-285750" algn="l" defTabSz="914400" rtl="0" eaLnBrk="1" fontAlgn="base" latinLnBrk="0" hangingPunct="1">
              <a:lnSpc>
                <a:spcPct val="100000"/>
              </a:lnSpc>
              <a:spcBef>
                <a:spcPts val="0"/>
              </a:spcBef>
              <a:spcAft>
                <a:spcPts val="600"/>
              </a:spcAft>
              <a:buClr>
                <a:schemeClr val="accent3"/>
              </a:buClr>
              <a:buSzTx/>
              <a:buFont typeface="Symbol" panose="05050102010706020507" pitchFamily="18" charset="2"/>
              <a:buChar char="·"/>
              <a:tabLst/>
              <a:defRPr/>
            </a:pPr>
            <a:r>
              <a:rPr lang="en-US" sz="1600">
                <a:solidFill>
                  <a:prstClr val="black"/>
                </a:solidFill>
                <a:latin typeface="Arial" panose="020B0604020202020204"/>
              </a:rPr>
              <a:t>Propriety Loss Modeling </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38730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91440" tIns="45720" rIns="91440" bIns="45720" anchor="ctr">
            <a:normAutofit/>
          </a:bodyPr>
          <a:lstStyle/>
          <a:p>
            <a:r>
              <a:rPr lang="en-US">
                <a:latin typeface="Arial Black"/>
              </a:rPr>
              <a:t>NFP Client Service Model</a:t>
            </a:r>
            <a:endParaRPr lang="en-US" sz="2400"/>
          </a:p>
        </p:txBody>
      </p:sp>
      <p:sp>
        <p:nvSpPr>
          <p:cNvPr id="4" name="Content Placeholder 3"/>
          <p:cNvSpPr>
            <a:spLocks noGrp="1"/>
          </p:cNvSpPr>
          <p:nvPr>
            <p:ph sz="half" idx="2"/>
          </p:nvPr>
        </p:nvSpPr>
        <p:spPr/>
        <p:txBody>
          <a:bodyPr>
            <a:noAutofit/>
          </a:bodyPr>
          <a:lstStyle/>
          <a:p>
            <a:pPr fontAlgn="base"/>
            <a:r>
              <a:rPr lang="en-US" sz="1600" b="1"/>
              <a:t>NFP </a:t>
            </a:r>
            <a:r>
              <a:rPr lang="en-US" sz="1600"/>
              <a:t>reviews every aspect of a client’s operation and identifies factors and plan solutions to mitigate risks that could seriously damage their company and reputation. </a:t>
            </a:r>
          </a:p>
          <a:p>
            <a:pPr fontAlgn="base"/>
            <a:r>
              <a:rPr lang="en-US" sz="1600"/>
              <a:t>Through interviews with key individuals, site inspections, document analysis and market assessments, we translate complex challenges and key objectives to a tailored strategy. </a:t>
            </a:r>
          </a:p>
        </p:txBody>
      </p:sp>
      <p:sp>
        <p:nvSpPr>
          <p:cNvPr id="11" name="TextBox 10">
            <a:extLst>
              <a:ext uri="{FF2B5EF4-FFF2-40B4-BE49-F238E27FC236}">
                <a16:creationId xmlns:a16="http://schemas.microsoft.com/office/drawing/2014/main" id="{700F5AF6-7C3F-4F94-830E-9150CD4658D6}"/>
              </a:ext>
            </a:extLst>
          </p:cNvPr>
          <p:cNvSpPr txBox="1"/>
          <p:nvPr/>
        </p:nvSpPr>
        <p:spPr>
          <a:xfrm>
            <a:off x="3912136" y="723477"/>
            <a:ext cx="2692168"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lumMod val="75000"/>
                  </a:schemeClr>
                </a:solidFill>
                <a:effectLst/>
                <a:uLnTx/>
                <a:uFillTx/>
                <a:latin typeface="Arial" panose="020B0604020202020204"/>
                <a:ea typeface="+mn-ea"/>
                <a:cs typeface="+mn-cs"/>
              </a:rPr>
              <a:t>Prepare</a:t>
            </a:r>
            <a:endParaRPr lang="en-US" sz="2400" b="1" i="0" u="none" strike="noStrike" kern="1200" cap="none" spc="0" normalizeH="0" baseline="0" noProof="0">
              <a:ln>
                <a:noFill/>
              </a:ln>
              <a:solidFill>
                <a:schemeClr val="accent2">
                  <a:lumMod val="75000"/>
                </a:schemeClr>
              </a:solidFill>
              <a:effectLst/>
              <a:uLnTx/>
              <a:uFillTx/>
              <a:latin typeface="Arial" panose="020B0604020202020204"/>
              <a:cs typeface="Arial"/>
            </a:endParaRPr>
          </a:p>
          <a:p>
            <a:pPr algn="ctr">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Gather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a:t>
            </a:r>
            <a:r>
              <a:rPr lang="en-US" sz="1400">
                <a:solidFill>
                  <a:prstClr val="black"/>
                </a:solidFill>
                <a:latin typeface="Arial" panose="020B0604020202020204"/>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Analyze</a:t>
            </a:r>
            <a:r>
              <a:rPr lang="en-US" sz="1400">
                <a:solidFill>
                  <a:prstClr val="black"/>
                </a:solidFill>
                <a:latin typeface="Arial" panose="020B0604020202020204"/>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a:t>
            </a:r>
            <a:r>
              <a:rPr lang="en-US" sz="1400">
                <a:solidFill>
                  <a:prstClr val="black"/>
                </a:solidFill>
                <a:latin typeface="Arial" panose="020B0604020202020204"/>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Develop</a:t>
            </a:r>
            <a:endParaRPr lang="en-US" sz="1400" b="0" i="0" u="none" strike="noStrike" kern="1200" cap="none" spc="0" normalizeH="0" baseline="0" noProof="0">
              <a:ln>
                <a:noFill/>
              </a:ln>
              <a:solidFill>
                <a:prstClr val="black"/>
              </a:solidFill>
              <a:effectLst/>
              <a:uLnTx/>
              <a:uFillTx/>
              <a:latin typeface="Arial" panose="020B0604020202020204"/>
              <a:cs typeface="Arial"/>
            </a:endParaRPr>
          </a:p>
        </p:txBody>
      </p:sp>
      <p:sp>
        <p:nvSpPr>
          <p:cNvPr id="12" name="TextBox 11">
            <a:extLst>
              <a:ext uri="{FF2B5EF4-FFF2-40B4-BE49-F238E27FC236}">
                <a16:creationId xmlns:a16="http://schemas.microsoft.com/office/drawing/2014/main" id="{7D676E35-F8FD-4A4D-BDA1-41747C518B94}"/>
              </a:ext>
            </a:extLst>
          </p:cNvPr>
          <p:cNvSpPr txBox="1"/>
          <p:nvPr/>
        </p:nvSpPr>
        <p:spPr>
          <a:xfrm>
            <a:off x="3912136" y="5113949"/>
            <a:ext cx="3320327" cy="677108"/>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Arial" panose="020B0604020202020204"/>
                <a:ea typeface="+mn-ea"/>
                <a:cs typeface="+mn-cs"/>
              </a:rPr>
              <a:t>Promote</a:t>
            </a:r>
            <a:endParaRPr lang="en-US" sz="2400" b="1" i="0" u="none" strike="noStrike" kern="1200" cap="none" spc="0" normalizeH="0" baseline="0" noProof="0">
              <a:ln>
                <a:noFill/>
              </a:ln>
              <a:solidFill>
                <a:schemeClr val="accent5">
                  <a:lumMod val="75000"/>
                </a:schemeClr>
              </a:solidFill>
              <a:effectLst/>
              <a:uLnTx/>
              <a:uFillTx/>
              <a:latin typeface="Arial" panose="020B0604020202020204"/>
              <a:cs typeface="Arial"/>
            </a:endParaRPr>
          </a:p>
          <a:p>
            <a:pPr algn="ctr">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Negotiate</a:t>
            </a:r>
            <a:r>
              <a:rPr lang="en-US" sz="1400">
                <a:solidFill>
                  <a:prstClr val="black"/>
                </a:solidFill>
                <a:latin typeface="Arial" panose="020B0604020202020204"/>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a:t>
            </a:r>
            <a:r>
              <a:rPr lang="en-US" sz="1400">
                <a:solidFill>
                  <a:srgbClr val="44546A"/>
                </a:solidFill>
                <a:latin typeface="Arial" panose="020B0604020202020204"/>
              </a:rPr>
              <a:t>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Compare</a:t>
            </a:r>
            <a:r>
              <a:rPr lang="en-US" sz="1400">
                <a:solidFill>
                  <a:prstClr val="black"/>
                </a:solidFill>
                <a:latin typeface="Arial" panose="020B0604020202020204"/>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a:t>
            </a:r>
            <a:r>
              <a:rPr lang="en-US" sz="1400">
                <a:solidFill>
                  <a:srgbClr val="44546A"/>
                </a:solidFill>
                <a:latin typeface="Arial" panose="020B0604020202020204"/>
              </a:rPr>
              <a:t>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Recommend</a:t>
            </a:r>
            <a:endParaRPr lang="en-US" sz="1400" b="0" i="0" u="none" strike="noStrike" kern="1200" cap="none" spc="0" normalizeH="0" baseline="0" noProof="0">
              <a:ln>
                <a:noFill/>
              </a:ln>
              <a:solidFill>
                <a:prstClr val="black"/>
              </a:solidFill>
              <a:effectLst/>
              <a:uLnTx/>
              <a:uFillTx/>
              <a:latin typeface="Arial" panose="020B0604020202020204"/>
              <a:cs typeface="Arial"/>
            </a:endParaRPr>
          </a:p>
        </p:txBody>
      </p:sp>
      <p:sp>
        <p:nvSpPr>
          <p:cNvPr id="13" name="TextBox 12">
            <a:extLst>
              <a:ext uri="{FF2B5EF4-FFF2-40B4-BE49-F238E27FC236}">
                <a16:creationId xmlns:a16="http://schemas.microsoft.com/office/drawing/2014/main" id="{722B30D1-4EA0-4A9B-8B92-7C6FCFCC4125}"/>
              </a:ext>
            </a:extLst>
          </p:cNvPr>
          <p:cNvSpPr txBox="1"/>
          <p:nvPr/>
        </p:nvSpPr>
        <p:spPr>
          <a:xfrm>
            <a:off x="8683656" y="5113949"/>
            <a:ext cx="276891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A327E"/>
                </a:solidFill>
                <a:effectLst/>
                <a:uLnTx/>
                <a:uFillTx/>
                <a:latin typeface="Arial" panose="020B0604020202020204"/>
                <a:ea typeface="+mn-ea"/>
                <a:cs typeface="+mn-cs"/>
              </a:rPr>
              <a:t>Place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Execute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Review</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Deliver</a:t>
            </a:r>
          </a:p>
        </p:txBody>
      </p:sp>
      <p:sp>
        <p:nvSpPr>
          <p:cNvPr id="14" name="TextBox 13">
            <a:extLst>
              <a:ext uri="{FF2B5EF4-FFF2-40B4-BE49-F238E27FC236}">
                <a16:creationId xmlns:a16="http://schemas.microsoft.com/office/drawing/2014/main" id="{05C2414D-521A-42E2-A607-43EA5D0407A6}"/>
              </a:ext>
            </a:extLst>
          </p:cNvPr>
          <p:cNvSpPr txBox="1"/>
          <p:nvPr/>
        </p:nvSpPr>
        <p:spPr>
          <a:xfrm>
            <a:off x="8938439" y="723477"/>
            <a:ext cx="292076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D91"/>
                </a:solidFill>
                <a:effectLst/>
                <a:uLnTx/>
                <a:uFillTx/>
                <a:latin typeface="Arial" panose="020B0604020202020204"/>
                <a:ea typeface="+mn-ea"/>
                <a:cs typeface="+mn-cs"/>
              </a:rPr>
              <a:t>Perform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Evaluate  </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Service</a:t>
            </a:r>
            <a:r>
              <a:rPr kumimoji="0" lang="en-US" sz="1400" b="0" i="0" u="none" strike="noStrike" kern="1200" cap="none" spc="0" normalizeH="0" baseline="0" noProof="0">
                <a:ln>
                  <a:noFill/>
                </a:ln>
                <a:solidFill>
                  <a:srgbClr val="44546A"/>
                </a:solidFill>
                <a:effectLst/>
                <a:uLnTx/>
                <a:uFillTx/>
                <a:latin typeface="Arial" panose="020B0604020202020204"/>
                <a:ea typeface="+mn-ea"/>
                <a:cs typeface="+mn-cs"/>
              </a:rPr>
              <a:t>  •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Collaborate</a:t>
            </a:r>
          </a:p>
        </p:txBody>
      </p:sp>
      <p:grpSp>
        <p:nvGrpSpPr>
          <p:cNvPr id="3" name="Group 2">
            <a:extLst>
              <a:ext uri="{FF2B5EF4-FFF2-40B4-BE49-F238E27FC236}">
                <a16:creationId xmlns:a16="http://schemas.microsoft.com/office/drawing/2014/main" id="{7AA9DE26-4C74-AAA8-8EF1-7DD1EA2D70C5}"/>
              </a:ext>
            </a:extLst>
          </p:cNvPr>
          <p:cNvGrpSpPr/>
          <p:nvPr/>
        </p:nvGrpSpPr>
        <p:grpSpPr>
          <a:xfrm>
            <a:off x="5747683" y="1096296"/>
            <a:ext cx="4486781" cy="4474871"/>
            <a:chOff x="5054784" y="792383"/>
            <a:chExt cx="5383217" cy="5368928"/>
          </a:xfrm>
        </p:grpSpPr>
        <p:sp>
          <p:nvSpPr>
            <p:cNvPr id="8" name="Oval 7">
              <a:extLst>
                <a:ext uri="{FF2B5EF4-FFF2-40B4-BE49-F238E27FC236}">
                  <a16:creationId xmlns:a16="http://schemas.microsoft.com/office/drawing/2014/main" id="{32133568-84A8-4488-88A1-81A4A7944873}"/>
                </a:ext>
              </a:extLst>
            </p:cNvPr>
            <p:cNvSpPr/>
            <p:nvPr/>
          </p:nvSpPr>
          <p:spPr>
            <a:xfrm>
              <a:off x="5527861" y="1255934"/>
              <a:ext cx="4441826" cy="4441826"/>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28EE50A6-5F9C-47B7-BB5D-53265BAD1587}"/>
                </a:ext>
              </a:extLst>
            </p:cNvPr>
            <p:cNvSpPr/>
            <p:nvPr/>
          </p:nvSpPr>
          <p:spPr>
            <a:xfrm>
              <a:off x="7596374" y="792383"/>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B7D74DF-3CB8-43B3-8B52-7E9588A455DE}"/>
                </a:ext>
              </a:extLst>
            </p:cNvPr>
            <p:cNvSpPr txBox="1"/>
            <p:nvPr/>
          </p:nvSpPr>
          <p:spPr>
            <a:xfrm>
              <a:off x="6671326" y="2843256"/>
              <a:ext cx="2199966" cy="1440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546A"/>
                  </a:solidFill>
                  <a:effectLst/>
                  <a:uLnTx/>
                  <a:uFillTx/>
                  <a:latin typeface="Arial" panose="020B0604020202020204"/>
                  <a:ea typeface="+mn-ea"/>
                  <a:cs typeface="+mn-cs"/>
                </a:rPr>
                <a:t>NFP Placement Process</a:t>
              </a:r>
            </a:p>
          </p:txBody>
        </p:sp>
        <p:sp>
          <p:nvSpPr>
            <p:cNvPr id="15" name="Isosceles Triangle 14">
              <a:extLst>
                <a:ext uri="{FF2B5EF4-FFF2-40B4-BE49-F238E27FC236}">
                  <a16:creationId xmlns:a16="http://schemas.microsoft.com/office/drawing/2014/main" id="{012F237B-B437-4D21-9EBC-A3574BC59DD2}"/>
                </a:ext>
              </a:extLst>
            </p:cNvPr>
            <p:cNvSpPr/>
            <p:nvPr/>
          </p:nvSpPr>
          <p:spPr>
            <a:xfrm rot="10800000">
              <a:off x="7596374" y="5791425"/>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Isosceles Triangle 15">
              <a:extLst>
                <a:ext uri="{FF2B5EF4-FFF2-40B4-BE49-F238E27FC236}">
                  <a16:creationId xmlns:a16="http://schemas.microsoft.com/office/drawing/2014/main" id="{5657B57A-1931-42A3-98CD-E02085D68A6E}"/>
                </a:ext>
              </a:extLst>
            </p:cNvPr>
            <p:cNvSpPr/>
            <p:nvPr/>
          </p:nvSpPr>
          <p:spPr>
            <a:xfrm rot="5400000">
              <a:off x="10100658" y="3318194"/>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Isosceles Triangle 16">
              <a:extLst>
                <a:ext uri="{FF2B5EF4-FFF2-40B4-BE49-F238E27FC236}">
                  <a16:creationId xmlns:a16="http://schemas.microsoft.com/office/drawing/2014/main" id="{136132D8-D105-48FD-A8F1-C9643234889E}"/>
                </a:ext>
              </a:extLst>
            </p:cNvPr>
            <p:cNvSpPr/>
            <p:nvPr/>
          </p:nvSpPr>
          <p:spPr>
            <a:xfrm rot="16200000">
              <a:off x="5087327" y="3318194"/>
              <a:ext cx="304800" cy="369886"/>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8672D20C-D9FA-4CA7-AC1A-8E2252634C7E}"/>
                </a:ext>
              </a:extLst>
            </p:cNvPr>
            <p:cNvSpPr/>
            <p:nvPr/>
          </p:nvSpPr>
          <p:spPr>
            <a:xfrm>
              <a:off x="5527861" y="1255933"/>
              <a:ext cx="4441826" cy="4441826"/>
            </a:xfrm>
            <a:prstGeom prst="ellipse">
              <a:avLst/>
            </a:prstGeom>
            <a:noFill/>
            <a:ln w="203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AutoShape 3">
              <a:extLst>
                <a:ext uri="{FF2B5EF4-FFF2-40B4-BE49-F238E27FC236}">
                  <a16:creationId xmlns:a16="http://schemas.microsoft.com/office/drawing/2014/main" id="{7B900493-CF6A-47E8-A7BA-ED6569676505}"/>
                </a:ext>
              </a:extLst>
            </p:cNvPr>
            <p:cNvSpPr>
              <a:spLocks noChangeAspect="1" noChangeArrowheads="1" noTextEdit="1"/>
            </p:cNvSpPr>
            <p:nvPr/>
          </p:nvSpPr>
          <p:spPr bwMode="auto">
            <a:xfrm>
              <a:off x="6040624" y="1735360"/>
              <a:ext cx="3421063"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5">
              <a:extLst>
                <a:ext uri="{FF2B5EF4-FFF2-40B4-BE49-F238E27FC236}">
                  <a16:creationId xmlns:a16="http://schemas.microsoft.com/office/drawing/2014/main" id="{F2094ABA-5CD8-4506-BE7B-B01B8CB2B9AC}"/>
                </a:ext>
              </a:extLst>
            </p:cNvPr>
            <p:cNvSpPr>
              <a:spLocks/>
            </p:cNvSpPr>
            <p:nvPr/>
          </p:nvSpPr>
          <p:spPr bwMode="auto">
            <a:xfrm>
              <a:off x="6142224" y="1738535"/>
              <a:ext cx="1797050" cy="1450975"/>
            </a:xfrm>
            <a:custGeom>
              <a:avLst/>
              <a:gdLst>
                <a:gd name="T0" fmla="*/ 476 w 476"/>
                <a:gd name="T1" fmla="*/ 48 h 384"/>
                <a:gd name="T2" fmla="*/ 365 w 476"/>
                <a:gd name="T3" fmla="*/ 0 h 384"/>
                <a:gd name="T4" fmla="*/ 365 w 476"/>
                <a:gd name="T5" fmla="*/ 29 h 384"/>
                <a:gd name="T6" fmla="*/ 0 w 476"/>
                <a:gd name="T7" fmla="*/ 384 h 384"/>
                <a:gd name="T8" fmla="*/ 44 w 476"/>
                <a:gd name="T9" fmla="*/ 384 h 384"/>
                <a:gd name="T10" fmla="*/ 365 w 476"/>
                <a:gd name="T11" fmla="*/ 73 h 384"/>
                <a:gd name="T12" fmla="*/ 365 w 476"/>
                <a:gd name="T13" fmla="*/ 97 h 384"/>
                <a:gd name="T14" fmla="*/ 476 w 476"/>
                <a:gd name="T15" fmla="*/ 48 h 3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384">
                  <a:moveTo>
                    <a:pt x="476" y="48"/>
                  </a:moveTo>
                  <a:cubicBezTo>
                    <a:pt x="365" y="0"/>
                    <a:pt x="365" y="0"/>
                    <a:pt x="365" y="0"/>
                  </a:cubicBezTo>
                  <a:cubicBezTo>
                    <a:pt x="365" y="29"/>
                    <a:pt x="365" y="29"/>
                    <a:pt x="365" y="29"/>
                  </a:cubicBezTo>
                  <a:cubicBezTo>
                    <a:pt x="179" y="55"/>
                    <a:pt x="31" y="200"/>
                    <a:pt x="0" y="384"/>
                  </a:cubicBezTo>
                  <a:cubicBezTo>
                    <a:pt x="44" y="384"/>
                    <a:pt x="44" y="384"/>
                    <a:pt x="44" y="384"/>
                  </a:cubicBezTo>
                  <a:cubicBezTo>
                    <a:pt x="74" y="224"/>
                    <a:pt x="203" y="98"/>
                    <a:pt x="365" y="73"/>
                  </a:cubicBezTo>
                  <a:cubicBezTo>
                    <a:pt x="365" y="97"/>
                    <a:pt x="365" y="97"/>
                    <a:pt x="365" y="97"/>
                  </a:cubicBezTo>
                  <a:lnTo>
                    <a:pt x="476" y="48"/>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6">
              <a:extLst>
                <a:ext uri="{FF2B5EF4-FFF2-40B4-BE49-F238E27FC236}">
                  <a16:creationId xmlns:a16="http://schemas.microsoft.com/office/drawing/2014/main" id="{E988A6CA-716D-4E41-A580-5D14356F068D}"/>
                </a:ext>
              </a:extLst>
            </p:cNvPr>
            <p:cNvSpPr>
              <a:spLocks/>
            </p:cNvSpPr>
            <p:nvPr/>
          </p:nvSpPr>
          <p:spPr bwMode="auto">
            <a:xfrm>
              <a:off x="6040624" y="3291110"/>
              <a:ext cx="1443038" cy="1781175"/>
            </a:xfrm>
            <a:custGeom>
              <a:avLst/>
              <a:gdLst>
                <a:gd name="T0" fmla="*/ 70 w 382"/>
                <a:gd name="T1" fmla="*/ 110 h 472"/>
                <a:gd name="T2" fmla="*/ 97 w 382"/>
                <a:gd name="T3" fmla="*/ 110 h 472"/>
                <a:gd name="T4" fmla="*/ 48 w 382"/>
                <a:gd name="T5" fmla="*/ 0 h 472"/>
                <a:gd name="T6" fmla="*/ 0 w 382"/>
                <a:gd name="T7" fmla="*/ 110 h 472"/>
                <a:gd name="T8" fmla="*/ 26 w 382"/>
                <a:gd name="T9" fmla="*/ 110 h 472"/>
                <a:gd name="T10" fmla="*/ 382 w 382"/>
                <a:gd name="T11" fmla="*/ 472 h 472"/>
                <a:gd name="T12" fmla="*/ 382 w 382"/>
                <a:gd name="T13" fmla="*/ 428 h 472"/>
                <a:gd name="T14" fmla="*/ 70 w 382"/>
                <a:gd name="T15" fmla="*/ 110 h 4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72">
                  <a:moveTo>
                    <a:pt x="70" y="110"/>
                  </a:moveTo>
                  <a:cubicBezTo>
                    <a:pt x="97" y="110"/>
                    <a:pt x="97" y="110"/>
                    <a:pt x="97" y="110"/>
                  </a:cubicBezTo>
                  <a:cubicBezTo>
                    <a:pt x="48" y="0"/>
                    <a:pt x="48" y="0"/>
                    <a:pt x="48" y="0"/>
                  </a:cubicBezTo>
                  <a:cubicBezTo>
                    <a:pt x="0" y="110"/>
                    <a:pt x="0" y="110"/>
                    <a:pt x="0" y="110"/>
                  </a:cubicBezTo>
                  <a:cubicBezTo>
                    <a:pt x="26" y="110"/>
                    <a:pt x="26" y="110"/>
                    <a:pt x="26" y="110"/>
                  </a:cubicBezTo>
                  <a:cubicBezTo>
                    <a:pt x="54" y="295"/>
                    <a:pt x="198" y="441"/>
                    <a:pt x="382" y="472"/>
                  </a:cubicBezTo>
                  <a:cubicBezTo>
                    <a:pt x="382" y="428"/>
                    <a:pt x="382" y="428"/>
                    <a:pt x="382" y="428"/>
                  </a:cubicBezTo>
                  <a:cubicBezTo>
                    <a:pt x="222" y="398"/>
                    <a:pt x="97" y="271"/>
                    <a:pt x="70" y="110"/>
                  </a:cubicBezTo>
                  <a:close/>
                </a:path>
              </a:pathLst>
            </a:custGeom>
            <a:solidFill>
              <a:srgbClr val="007EC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7">
              <a:extLst>
                <a:ext uri="{FF2B5EF4-FFF2-40B4-BE49-F238E27FC236}">
                  <a16:creationId xmlns:a16="http://schemas.microsoft.com/office/drawing/2014/main" id="{1B8EABA0-D009-4F73-B695-78E277A00D8A}"/>
                </a:ext>
              </a:extLst>
            </p:cNvPr>
            <p:cNvSpPr>
              <a:spLocks/>
            </p:cNvSpPr>
            <p:nvPr/>
          </p:nvSpPr>
          <p:spPr bwMode="auto">
            <a:xfrm>
              <a:off x="7558274" y="3740372"/>
              <a:ext cx="1801813" cy="1438275"/>
            </a:xfrm>
            <a:custGeom>
              <a:avLst/>
              <a:gdLst>
                <a:gd name="T0" fmla="*/ 110 w 477"/>
                <a:gd name="T1" fmla="*/ 310 h 381"/>
                <a:gd name="T2" fmla="*/ 110 w 477"/>
                <a:gd name="T3" fmla="*/ 284 h 381"/>
                <a:gd name="T4" fmla="*/ 0 w 477"/>
                <a:gd name="T5" fmla="*/ 333 h 381"/>
                <a:gd name="T6" fmla="*/ 110 w 477"/>
                <a:gd name="T7" fmla="*/ 381 h 381"/>
                <a:gd name="T8" fmla="*/ 110 w 477"/>
                <a:gd name="T9" fmla="*/ 354 h 381"/>
                <a:gd name="T10" fmla="*/ 477 w 477"/>
                <a:gd name="T11" fmla="*/ 0 h 381"/>
                <a:gd name="T12" fmla="*/ 432 w 477"/>
                <a:gd name="T13" fmla="*/ 0 h 381"/>
                <a:gd name="T14" fmla="*/ 110 w 477"/>
                <a:gd name="T15" fmla="*/ 310 h 3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7" h="381">
                  <a:moveTo>
                    <a:pt x="110" y="310"/>
                  </a:moveTo>
                  <a:cubicBezTo>
                    <a:pt x="110" y="284"/>
                    <a:pt x="110" y="284"/>
                    <a:pt x="110" y="284"/>
                  </a:cubicBezTo>
                  <a:cubicBezTo>
                    <a:pt x="0" y="333"/>
                    <a:pt x="0" y="333"/>
                    <a:pt x="0" y="333"/>
                  </a:cubicBezTo>
                  <a:cubicBezTo>
                    <a:pt x="110" y="381"/>
                    <a:pt x="110" y="381"/>
                    <a:pt x="110" y="381"/>
                  </a:cubicBezTo>
                  <a:cubicBezTo>
                    <a:pt x="110" y="354"/>
                    <a:pt x="110" y="354"/>
                    <a:pt x="110" y="354"/>
                  </a:cubicBezTo>
                  <a:cubicBezTo>
                    <a:pt x="297" y="329"/>
                    <a:pt x="445" y="184"/>
                    <a:pt x="477" y="0"/>
                  </a:cubicBezTo>
                  <a:cubicBezTo>
                    <a:pt x="432" y="0"/>
                    <a:pt x="432" y="0"/>
                    <a:pt x="432" y="0"/>
                  </a:cubicBezTo>
                  <a:cubicBezTo>
                    <a:pt x="402" y="160"/>
                    <a:pt x="273" y="286"/>
                    <a:pt x="110" y="31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8">
              <a:extLst>
                <a:ext uri="{FF2B5EF4-FFF2-40B4-BE49-F238E27FC236}">
                  <a16:creationId xmlns:a16="http://schemas.microsoft.com/office/drawing/2014/main" id="{1BFF6129-2827-4709-85B7-53E77B7FC63A}"/>
                </a:ext>
              </a:extLst>
            </p:cNvPr>
            <p:cNvSpPr>
              <a:spLocks/>
            </p:cNvSpPr>
            <p:nvPr/>
          </p:nvSpPr>
          <p:spPr bwMode="auto">
            <a:xfrm>
              <a:off x="8015474" y="1852835"/>
              <a:ext cx="1443038" cy="1774825"/>
            </a:xfrm>
            <a:custGeom>
              <a:avLst/>
              <a:gdLst>
                <a:gd name="T0" fmla="*/ 313 w 382"/>
                <a:gd name="T1" fmla="*/ 359 h 470"/>
                <a:gd name="T2" fmla="*/ 285 w 382"/>
                <a:gd name="T3" fmla="*/ 359 h 470"/>
                <a:gd name="T4" fmla="*/ 334 w 382"/>
                <a:gd name="T5" fmla="*/ 470 h 470"/>
                <a:gd name="T6" fmla="*/ 382 w 382"/>
                <a:gd name="T7" fmla="*/ 359 h 470"/>
                <a:gd name="T8" fmla="*/ 357 w 382"/>
                <a:gd name="T9" fmla="*/ 359 h 470"/>
                <a:gd name="T10" fmla="*/ 0 w 382"/>
                <a:gd name="T11" fmla="*/ 0 h 470"/>
                <a:gd name="T12" fmla="*/ 0 w 382"/>
                <a:gd name="T13" fmla="*/ 44 h 470"/>
                <a:gd name="T14" fmla="*/ 313 w 382"/>
                <a:gd name="T15" fmla="*/ 359 h 4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2" h="470">
                  <a:moveTo>
                    <a:pt x="313" y="359"/>
                  </a:moveTo>
                  <a:cubicBezTo>
                    <a:pt x="285" y="359"/>
                    <a:pt x="285" y="359"/>
                    <a:pt x="285" y="359"/>
                  </a:cubicBezTo>
                  <a:cubicBezTo>
                    <a:pt x="334" y="470"/>
                    <a:pt x="334" y="470"/>
                    <a:pt x="334" y="470"/>
                  </a:cubicBezTo>
                  <a:cubicBezTo>
                    <a:pt x="382" y="359"/>
                    <a:pt x="382" y="359"/>
                    <a:pt x="382" y="359"/>
                  </a:cubicBezTo>
                  <a:cubicBezTo>
                    <a:pt x="357" y="359"/>
                    <a:pt x="357" y="359"/>
                    <a:pt x="357" y="359"/>
                  </a:cubicBezTo>
                  <a:cubicBezTo>
                    <a:pt x="328" y="175"/>
                    <a:pt x="183" y="30"/>
                    <a:pt x="0" y="0"/>
                  </a:cubicBezTo>
                  <a:cubicBezTo>
                    <a:pt x="0" y="44"/>
                    <a:pt x="0" y="44"/>
                    <a:pt x="0" y="44"/>
                  </a:cubicBezTo>
                  <a:cubicBezTo>
                    <a:pt x="159" y="73"/>
                    <a:pt x="285" y="199"/>
                    <a:pt x="313" y="35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673245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5D3C3F0-0770-47E8-BBA5-A6C68FCE3183}"/>
              </a:ext>
            </a:extLst>
          </p:cNvPr>
          <p:cNvSpPr>
            <a:spLocks noGrp="1"/>
          </p:cNvSpPr>
          <p:nvPr>
            <p:ph type="title"/>
          </p:nvPr>
        </p:nvSpPr>
        <p:spPr/>
        <p:txBody>
          <a:bodyPr/>
          <a:lstStyle/>
          <a:p>
            <a:r>
              <a:rPr lang="en-US"/>
              <a:t>Group Benefits and Retirement</a:t>
            </a:r>
          </a:p>
        </p:txBody>
      </p:sp>
      <p:sp>
        <p:nvSpPr>
          <p:cNvPr id="7" name="Text Placeholder 6">
            <a:extLst>
              <a:ext uri="{FF2B5EF4-FFF2-40B4-BE49-F238E27FC236}">
                <a16:creationId xmlns:a16="http://schemas.microsoft.com/office/drawing/2014/main" id="{DF759A69-BD9D-41C2-9A13-9E30FB6A82AC}"/>
              </a:ext>
            </a:extLst>
          </p:cNvPr>
          <p:cNvSpPr>
            <a:spLocks noGrp="1"/>
          </p:cNvSpPr>
          <p:nvPr>
            <p:ph type="body" idx="1"/>
          </p:nvPr>
        </p:nvSpPr>
        <p:spPr/>
        <p:txBody>
          <a:bodyPr/>
          <a:lstStyle/>
          <a:p>
            <a:r>
              <a:rPr lang="en-US"/>
              <a:t>EXPERTISE AND SOLUTIONS</a:t>
            </a:r>
          </a:p>
        </p:txBody>
      </p:sp>
    </p:spTree>
    <p:extLst>
      <p:ext uri="{BB962C8B-B14F-4D97-AF65-F5344CB8AC3E}">
        <p14:creationId xmlns:p14="http://schemas.microsoft.com/office/powerpoint/2010/main" val="574738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Group Benefits and Retirement</a:t>
            </a:r>
            <a:br>
              <a:rPr lang="en-US"/>
            </a:br>
            <a:r>
              <a:rPr lang="en-US"/>
              <a:t>Value Proposition</a:t>
            </a:r>
          </a:p>
        </p:txBody>
      </p:sp>
      <p:sp>
        <p:nvSpPr>
          <p:cNvPr id="3" name="Content Placeholder 2"/>
          <p:cNvSpPr>
            <a:spLocks noGrp="1"/>
          </p:cNvSpPr>
          <p:nvPr>
            <p:ph idx="1"/>
          </p:nvPr>
        </p:nvSpPr>
        <p:spPr>
          <a:xfrm>
            <a:off x="274320" y="2216012"/>
            <a:ext cx="5467732" cy="2353058"/>
          </a:xfrm>
        </p:spPr>
        <p:txBody>
          <a:bodyPr>
            <a:normAutofit/>
          </a:bodyPr>
          <a:lstStyle/>
          <a:p>
            <a:pPr marL="0" indent="0" fontAlgn="base">
              <a:lnSpc>
                <a:spcPct val="100000"/>
              </a:lnSpc>
              <a:buNone/>
            </a:pPr>
            <a:r>
              <a:rPr lang="en-US" sz="1800" b="1"/>
              <a:t>Our Group Benefits and Retirement team comprises passionate and seasoned professionals dedicated to supporting each other and our clients. </a:t>
            </a:r>
          </a:p>
          <a:p>
            <a:pPr marL="0" indent="0" fontAlgn="base">
              <a:lnSpc>
                <a:spcPct val="100000"/>
              </a:lnSpc>
              <a:buNone/>
            </a:pPr>
            <a:r>
              <a:rPr lang="en-US" sz="1800" b="1"/>
              <a:t>We balance experience and savvy with agility and innovation to support our clients as they support their workforces.  </a:t>
            </a:r>
          </a:p>
          <a:p>
            <a:pPr marL="0" indent="0" fontAlgn="base">
              <a:lnSpc>
                <a:spcPct val="150000"/>
              </a:lnSpc>
              <a:buNone/>
            </a:pPr>
            <a:endParaRPr lang="en-US">
              <a:solidFill>
                <a:schemeClr val="bg1"/>
              </a:solidFill>
            </a:endParaRPr>
          </a:p>
        </p:txBody>
      </p:sp>
      <p:sp>
        <p:nvSpPr>
          <p:cNvPr id="4" name="Content Placeholder 3"/>
          <p:cNvSpPr>
            <a:spLocks noGrp="1"/>
          </p:cNvSpPr>
          <p:nvPr>
            <p:ph idx="13"/>
          </p:nvPr>
        </p:nvSpPr>
        <p:spPr>
          <a:xfrm>
            <a:off x="6243782" y="3666836"/>
            <a:ext cx="5688087" cy="2717531"/>
          </a:xfrm>
        </p:spPr>
        <p:txBody>
          <a:bodyPr>
            <a:normAutofit fontScale="92500" lnSpcReduction="10000"/>
          </a:bodyPr>
          <a:lstStyle/>
          <a:p>
            <a:pPr marL="0" indent="0" fontAlgn="base">
              <a:lnSpc>
                <a:spcPct val="120000"/>
              </a:lnSpc>
              <a:buNone/>
            </a:pPr>
            <a:r>
              <a:rPr lang="en-US" b="1"/>
              <a:t>We deliver </a:t>
            </a:r>
            <a:r>
              <a:rPr lang="en-US"/>
              <a:t>the expertise, solutions and service that employers – of all sizes and across industries – need to attract and retain talent, support the diverse needs of employees and their families, and thrive.</a:t>
            </a:r>
          </a:p>
          <a:p>
            <a:pPr fontAlgn="base">
              <a:lnSpc>
                <a:spcPct val="120000"/>
              </a:lnSpc>
              <a:buClr>
                <a:schemeClr val="accent1"/>
              </a:buClr>
              <a:buSzPct val="100000"/>
            </a:pPr>
            <a:r>
              <a:rPr lang="en-US" b="1"/>
              <a:t>Employee Benefits</a:t>
            </a:r>
          </a:p>
          <a:p>
            <a:pPr fontAlgn="base">
              <a:lnSpc>
                <a:spcPct val="120000"/>
              </a:lnSpc>
              <a:buClr>
                <a:schemeClr val="accent1"/>
              </a:buClr>
            </a:pPr>
            <a:r>
              <a:rPr lang="en-US" b="1"/>
              <a:t>Retirement</a:t>
            </a:r>
          </a:p>
          <a:p>
            <a:pPr lvl="0" fontAlgn="base">
              <a:lnSpc>
                <a:spcPct val="120000"/>
              </a:lnSpc>
              <a:buClr>
                <a:schemeClr val="accent1"/>
              </a:buClr>
              <a:buSzPct val="100000"/>
            </a:pPr>
            <a:r>
              <a:rPr lang="en-US" b="1"/>
              <a:t>Actuarial Services – </a:t>
            </a:r>
            <a:r>
              <a:rPr lang="en-US"/>
              <a:t>Pension Plan Funding and Accounting valuations, Post Retirement Life and Health valuations,  flex plan pricing</a:t>
            </a:r>
            <a:endParaRPr lang="en-US" b="1"/>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6158" r="1049"/>
          <a:stretch/>
        </p:blipFill>
        <p:spPr>
          <a:xfrm>
            <a:off x="6022109" y="-1"/>
            <a:ext cx="6162803" cy="3444949"/>
          </a:xfrm>
          <a:prstGeom prst="rect">
            <a:avLst/>
          </a:prstGeom>
        </p:spPr>
      </p:pic>
      <p:sp>
        <p:nvSpPr>
          <p:cNvPr id="5" name="TextBox 4">
            <a:extLst>
              <a:ext uri="{FF2B5EF4-FFF2-40B4-BE49-F238E27FC236}">
                <a16:creationId xmlns:a16="http://schemas.microsoft.com/office/drawing/2014/main" id="{7DD87378-715F-4399-B592-ECB0653330B6}"/>
              </a:ext>
            </a:extLst>
          </p:cNvPr>
          <p:cNvSpPr txBox="1"/>
          <p:nvPr/>
        </p:nvSpPr>
        <p:spPr>
          <a:xfrm>
            <a:off x="260131" y="5342689"/>
            <a:ext cx="5041232" cy="923330"/>
          </a:xfrm>
          <a:prstGeom prst="rect">
            <a:avLst/>
          </a:prstGeom>
          <a:noFill/>
        </p:spPr>
        <p:txBody>
          <a:bodyPr wrap="square" rtlCol="0">
            <a:spAutoFit/>
          </a:bodyPr>
          <a:lstStyle/>
          <a:p>
            <a:r>
              <a:rPr lang="en-CA" b="1"/>
              <a:t>NFP can provide a second opinion on your benefit and retirement programs at no cost or obligation to the client.</a:t>
            </a:r>
          </a:p>
        </p:txBody>
      </p:sp>
    </p:spTree>
    <p:extLst>
      <p:ext uri="{BB962C8B-B14F-4D97-AF65-F5344CB8AC3E}">
        <p14:creationId xmlns:p14="http://schemas.microsoft.com/office/powerpoint/2010/main" val="220887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688" y="244031"/>
            <a:ext cx="3136605" cy="1325563"/>
          </a:xfrm>
        </p:spPr>
        <p:txBody>
          <a:bodyPr>
            <a:normAutofit/>
          </a:bodyPr>
          <a:lstStyle/>
          <a:p>
            <a:r>
              <a:rPr lang="en-US" sz="2400"/>
              <a:t>Our Employee Benefits Solutions</a:t>
            </a:r>
          </a:p>
        </p:txBody>
      </p:sp>
      <p:sp>
        <p:nvSpPr>
          <p:cNvPr id="4" name="Content Placeholder 3"/>
          <p:cNvSpPr>
            <a:spLocks noGrp="1"/>
          </p:cNvSpPr>
          <p:nvPr>
            <p:ph sz="half" idx="2"/>
          </p:nvPr>
        </p:nvSpPr>
        <p:spPr>
          <a:xfrm>
            <a:off x="616688" y="1711842"/>
            <a:ext cx="2923954" cy="4474571"/>
          </a:xfrm>
        </p:spPr>
        <p:txBody>
          <a:bodyPr>
            <a:noAutofit/>
          </a:bodyPr>
          <a:lstStyle/>
          <a:p>
            <a:pPr fontAlgn="base"/>
            <a:r>
              <a:rPr lang="en-US" sz="1600" b="1"/>
              <a:t>With a holistic, consultative approach </a:t>
            </a:r>
            <a:r>
              <a:rPr lang="en-US" sz="1600"/>
              <a:t>to employee benefits, we start by assessing an employer’s unique goals and objectives, along with the expectations of their employees, and continue with the development and execution of a customized strategy designed to meet those specific needs.</a:t>
            </a:r>
          </a:p>
          <a:p>
            <a:pPr fontAlgn="base"/>
            <a:r>
              <a:rPr lang="en-US" sz="1600" b="1"/>
              <a:t>Whether</a:t>
            </a:r>
            <a:r>
              <a:rPr lang="en-US" sz="1600"/>
              <a:t> it’s a one-year or multi-year strategy, we’re there for our clients every step of the way with the breadth of solutions, depth of knowledge and excellence in execution that enhance outcomes. </a:t>
            </a:r>
          </a:p>
        </p:txBody>
      </p:sp>
      <p:sp>
        <p:nvSpPr>
          <p:cNvPr id="5" name="Content Placeholder 4"/>
          <p:cNvSpPr>
            <a:spLocks noGrp="1"/>
          </p:cNvSpPr>
          <p:nvPr>
            <p:ph sz="quarter" idx="4"/>
          </p:nvPr>
        </p:nvSpPr>
        <p:spPr>
          <a:xfrm>
            <a:off x="4274288" y="4069988"/>
            <a:ext cx="7305040" cy="1950668"/>
          </a:xfrm>
        </p:spPr>
        <p:txBody>
          <a:bodyPr numCol="2">
            <a:noAutofit/>
          </a:bodyPr>
          <a:lstStyle/>
          <a:p>
            <a:pPr>
              <a:lnSpc>
                <a:spcPct val="100000"/>
              </a:lnSpc>
              <a:spcBef>
                <a:spcPts val="600"/>
              </a:spcBef>
              <a:buClr>
                <a:schemeClr val="accent1"/>
              </a:buClr>
              <a:buSzPct val="100000"/>
              <a:buFont typeface="Symbol" panose="05050102010706020507" pitchFamily="18" charset="2"/>
              <a:buChar char="·"/>
            </a:pPr>
            <a:r>
              <a:rPr lang="en-US" sz="1600"/>
              <a:t>Employee benefits consulting</a:t>
            </a:r>
          </a:p>
          <a:p>
            <a:pPr>
              <a:lnSpc>
                <a:spcPct val="100000"/>
              </a:lnSpc>
              <a:spcBef>
                <a:spcPts val="600"/>
              </a:spcBef>
              <a:buClr>
                <a:schemeClr val="accent1"/>
              </a:buClr>
            </a:pPr>
            <a:r>
              <a:rPr lang="en-US" sz="1600">
                <a:effectLst/>
                <a:latin typeface="+mn-lt"/>
              </a:rPr>
              <a:t>Benchmarking </a:t>
            </a:r>
            <a:r>
              <a:rPr lang="en-US" sz="1600">
                <a:latin typeface="+mn-lt"/>
              </a:rPr>
              <a:t>and t</a:t>
            </a:r>
            <a:r>
              <a:rPr lang="en-US" sz="1600">
                <a:effectLst/>
                <a:latin typeface="+mn-lt"/>
              </a:rPr>
              <a:t>rend analysis</a:t>
            </a:r>
            <a:endParaRPr lang="en-US" sz="1800">
              <a:effectLst/>
              <a:latin typeface="Arial" panose="020B0604020202020204" pitchFamily="34" charset="0"/>
            </a:endParaRPr>
          </a:p>
          <a:p>
            <a:pPr lvl="0">
              <a:lnSpc>
                <a:spcPct val="100000"/>
              </a:lnSpc>
              <a:spcBef>
                <a:spcPts val="600"/>
              </a:spcBef>
              <a:buClr>
                <a:schemeClr val="accent1"/>
              </a:buClr>
              <a:buSzPct val="100000"/>
              <a:buFont typeface="Symbol" panose="05050102010706020507" pitchFamily="18" charset="2"/>
              <a:buChar char="·"/>
            </a:pPr>
            <a:r>
              <a:rPr lang="en-US" sz="1600"/>
              <a:t>Benefits compliance</a:t>
            </a:r>
          </a:p>
          <a:p>
            <a:pPr lvl="0">
              <a:lnSpc>
                <a:spcPct val="100000"/>
              </a:lnSpc>
              <a:spcBef>
                <a:spcPts val="600"/>
              </a:spcBef>
              <a:buClr>
                <a:schemeClr val="accent1"/>
              </a:buClr>
              <a:buSzPct val="100000"/>
              <a:buFont typeface="Symbol" panose="05050102010706020507" pitchFamily="18" charset="2"/>
              <a:buChar char="·"/>
            </a:pPr>
            <a:r>
              <a:rPr lang="en-US" sz="1600"/>
              <a:t>Well-being and engagement </a:t>
            </a:r>
          </a:p>
          <a:p>
            <a:pPr lvl="0">
              <a:lnSpc>
                <a:spcPct val="100000"/>
              </a:lnSpc>
              <a:spcBef>
                <a:spcPts val="600"/>
              </a:spcBef>
              <a:buClr>
                <a:schemeClr val="accent1"/>
              </a:buClr>
              <a:buSzPct val="100000"/>
              <a:buFont typeface="Symbol" panose="05050102010706020507" pitchFamily="18" charset="2"/>
              <a:buChar char="·"/>
            </a:pPr>
            <a:r>
              <a:rPr lang="en-US" sz="1600"/>
              <a:t>Employee communications</a:t>
            </a:r>
          </a:p>
          <a:p>
            <a:pPr lvl="0">
              <a:lnSpc>
                <a:spcPct val="100000"/>
              </a:lnSpc>
              <a:spcBef>
                <a:spcPts val="600"/>
              </a:spcBef>
              <a:buClr>
                <a:schemeClr val="accent1"/>
              </a:buClr>
              <a:buSzPct val="100000"/>
              <a:buFont typeface="Symbol" panose="05050102010706020507" pitchFamily="18" charset="2"/>
              <a:buChar char="·"/>
            </a:pPr>
            <a:r>
              <a:rPr lang="en-US" sz="1600"/>
              <a:t>International benefits</a:t>
            </a:r>
          </a:p>
          <a:p>
            <a:pPr lvl="0">
              <a:lnSpc>
                <a:spcPct val="100000"/>
              </a:lnSpc>
              <a:spcBef>
                <a:spcPts val="600"/>
              </a:spcBef>
              <a:buClr>
                <a:schemeClr val="accent1"/>
              </a:buClr>
              <a:buSzPct val="100000"/>
              <a:buFont typeface="Symbol" panose="05050102010706020507" pitchFamily="18" charset="2"/>
              <a:buChar char="·"/>
            </a:pPr>
            <a:r>
              <a:rPr lang="en-US" sz="1600"/>
              <a:t>Voluntary and ancillary benefits</a:t>
            </a:r>
          </a:p>
          <a:p>
            <a:pPr>
              <a:lnSpc>
                <a:spcPct val="100000"/>
              </a:lnSpc>
              <a:spcBef>
                <a:spcPts val="600"/>
              </a:spcBef>
              <a:buClr>
                <a:schemeClr val="accent1"/>
              </a:buClr>
              <a:buSzPct val="100000"/>
              <a:buFont typeface="Symbol" panose="05050102010706020507" pitchFamily="18" charset="2"/>
              <a:buChar char="·"/>
            </a:pPr>
            <a:r>
              <a:rPr lang="en-US" sz="1600">
                <a:effectLst/>
                <a:latin typeface="+mn-lt"/>
              </a:rPr>
              <a:t>Actuarial </a:t>
            </a:r>
            <a:r>
              <a:rPr lang="en-US" sz="1600">
                <a:latin typeface="+mn-lt"/>
              </a:rPr>
              <a:t>and f</a:t>
            </a:r>
            <a:r>
              <a:rPr lang="en-US" sz="1600">
                <a:effectLst/>
                <a:latin typeface="+mn-lt"/>
              </a:rPr>
              <a:t>inancial </a:t>
            </a:r>
            <a:r>
              <a:rPr lang="en-US" sz="1600">
                <a:latin typeface="+mn-lt"/>
              </a:rPr>
              <a:t>a</a:t>
            </a:r>
            <a:r>
              <a:rPr lang="en-US" sz="1600">
                <a:effectLst/>
                <a:latin typeface="+mn-lt"/>
              </a:rPr>
              <a:t>nalysis</a:t>
            </a:r>
          </a:p>
          <a:p>
            <a:pPr lvl="0">
              <a:buClr>
                <a:schemeClr val="accent1"/>
              </a:buClr>
              <a:buSzPct val="100000"/>
            </a:pPr>
            <a:endParaRPr lang="en-US" sz="1600"/>
          </a:p>
          <a:p>
            <a:pPr>
              <a:buSzPct val="100000"/>
            </a:pPr>
            <a:endParaRPr lang="en-US" sz="1600"/>
          </a:p>
        </p:txBody>
      </p:sp>
      <p:sp>
        <p:nvSpPr>
          <p:cNvPr id="7" name="Rectangle 6"/>
          <p:cNvSpPr/>
          <p:nvPr/>
        </p:nvSpPr>
        <p:spPr>
          <a:xfrm>
            <a:off x="4274288" y="3549017"/>
            <a:ext cx="6268175" cy="40011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Solutions and expertise include:</a:t>
            </a: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l="873" t="28710" r="370" b="13390"/>
          <a:stretch/>
        </p:blipFill>
        <p:spPr>
          <a:xfrm>
            <a:off x="3774558" y="10633"/>
            <a:ext cx="8410354" cy="3287321"/>
          </a:xfrm>
          <a:prstGeom prst="rect">
            <a:avLst/>
          </a:prstGeom>
        </p:spPr>
      </p:pic>
      <p:pic>
        <p:nvPicPr>
          <p:cNvPr id="3" name="Picture 2">
            <a:extLst>
              <a:ext uri="{FF2B5EF4-FFF2-40B4-BE49-F238E27FC236}">
                <a16:creationId xmlns:a16="http://schemas.microsoft.com/office/drawing/2014/main" id="{30650AF8-DE18-CBDC-9849-CF6CA86410CA}"/>
              </a:ext>
            </a:extLst>
          </p:cNvPr>
          <p:cNvPicPr>
            <a:picLocks noChangeAspect="1"/>
          </p:cNvPicPr>
          <p:nvPr/>
        </p:nvPicPr>
        <p:blipFill rotWithShape="1">
          <a:blip r:embed="rId4">
            <a:extLst>
              <a:ext uri="{28A0092B-C50C-407E-A947-70E740481C1C}">
                <a14:useLocalDpi xmlns:a14="http://schemas.microsoft.com/office/drawing/2010/main" val="0"/>
              </a:ext>
            </a:extLst>
          </a:blip>
          <a:srcRect l="252" t="25800"/>
          <a:stretch/>
        </p:blipFill>
        <p:spPr>
          <a:xfrm>
            <a:off x="3774558" y="10633"/>
            <a:ext cx="8417442" cy="3287321"/>
          </a:xfrm>
          <a:prstGeom prst="rect">
            <a:avLst/>
          </a:prstGeom>
        </p:spPr>
      </p:pic>
    </p:spTree>
    <p:extLst>
      <p:ext uri="{BB962C8B-B14F-4D97-AF65-F5344CB8AC3E}">
        <p14:creationId xmlns:p14="http://schemas.microsoft.com/office/powerpoint/2010/main" val="3017156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E8006334-B0C3-537E-76C2-FC29A272CC44}"/>
              </a:ext>
            </a:extLst>
          </p:cNvPr>
          <p:cNvGrpSpPr/>
          <p:nvPr/>
        </p:nvGrpSpPr>
        <p:grpSpPr>
          <a:xfrm rot="10800000" flipH="1">
            <a:off x="2076450" y="5045412"/>
            <a:ext cx="3245866" cy="373906"/>
            <a:chOff x="2126234" y="1619250"/>
            <a:chExt cx="3245866" cy="373906"/>
          </a:xfrm>
        </p:grpSpPr>
        <p:cxnSp>
          <p:nvCxnSpPr>
            <p:cNvPr id="52" name="Straight Connector 51">
              <a:extLst>
                <a:ext uri="{FF2B5EF4-FFF2-40B4-BE49-F238E27FC236}">
                  <a16:creationId xmlns:a16="http://schemas.microsoft.com/office/drawing/2014/main" id="{6C7E9590-5DAC-BBC6-5F40-72D6F1A24513}"/>
                </a:ext>
              </a:extLst>
            </p:cNvPr>
            <p:cNvCxnSpPr>
              <a:cxnSpLocks/>
            </p:cNvCxnSpPr>
            <p:nvPr/>
          </p:nvCxnSpPr>
          <p:spPr>
            <a:xfrm rot="10800000" flipH="1">
              <a:off x="2126234" y="1619250"/>
              <a:ext cx="3017266"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E0F4E2-9AE0-82D2-EED2-3E885022C3AA}"/>
                </a:ext>
              </a:extLst>
            </p:cNvPr>
            <p:cNvCxnSpPr>
              <a:cxnSpLocks/>
            </p:cNvCxnSpPr>
            <p:nvPr/>
          </p:nvCxnSpPr>
          <p:spPr>
            <a:xfrm>
              <a:off x="5143500" y="1619250"/>
              <a:ext cx="228600" cy="37390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59EAE3E1-F22C-D92D-CD05-5B70136B942C}"/>
              </a:ext>
            </a:extLst>
          </p:cNvPr>
          <p:cNvCxnSpPr>
            <a:cxnSpLocks/>
          </p:cNvCxnSpPr>
          <p:nvPr/>
        </p:nvCxnSpPr>
        <p:spPr>
          <a:xfrm>
            <a:off x="1492378" y="3619129"/>
            <a:ext cx="9584304"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9E1D66AD-59BD-AE16-7E94-342EEBF9EDF9}"/>
              </a:ext>
            </a:extLst>
          </p:cNvPr>
          <p:cNvGrpSpPr/>
          <p:nvPr/>
        </p:nvGrpSpPr>
        <p:grpSpPr>
          <a:xfrm>
            <a:off x="2076450" y="1673869"/>
            <a:ext cx="3295650" cy="373906"/>
            <a:chOff x="2076450" y="1619250"/>
            <a:chExt cx="3295650" cy="373906"/>
          </a:xfrm>
        </p:grpSpPr>
        <p:cxnSp>
          <p:nvCxnSpPr>
            <p:cNvPr id="35" name="Straight Connector 34">
              <a:extLst>
                <a:ext uri="{FF2B5EF4-FFF2-40B4-BE49-F238E27FC236}">
                  <a16:creationId xmlns:a16="http://schemas.microsoft.com/office/drawing/2014/main" id="{479D7A6A-A0EA-A8D9-C0CE-127A44FEA276}"/>
                </a:ext>
              </a:extLst>
            </p:cNvPr>
            <p:cNvCxnSpPr/>
            <p:nvPr/>
          </p:nvCxnSpPr>
          <p:spPr>
            <a:xfrm>
              <a:off x="2076450" y="1619250"/>
              <a:ext cx="306705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A1664F8-7A88-E201-B987-5BF274E46C7F}"/>
                </a:ext>
              </a:extLst>
            </p:cNvPr>
            <p:cNvCxnSpPr>
              <a:cxnSpLocks/>
            </p:cNvCxnSpPr>
            <p:nvPr/>
          </p:nvCxnSpPr>
          <p:spPr>
            <a:xfrm>
              <a:off x="5143500" y="1619250"/>
              <a:ext cx="228600" cy="37390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b="1"/>
              <a:t>An Integrated Approach </a:t>
            </a:r>
            <a:br>
              <a:rPr lang="en-US" b="1"/>
            </a:br>
            <a:r>
              <a:rPr lang="en-US" b="1"/>
              <a:t>to Client Care</a:t>
            </a:r>
            <a:endParaRPr lang="en-US"/>
          </a:p>
        </p:txBody>
      </p:sp>
      <p:sp>
        <p:nvSpPr>
          <p:cNvPr id="3" name="Rectangle 2"/>
          <p:cNvSpPr/>
          <p:nvPr/>
        </p:nvSpPr>
        <p:spPr>
          <a:xfrm>
            <a:off x="8408180" y="6607914"/>
            <a:ext cx="201850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Arial" panose="020B0604020202020204"/>
                <a:ea typeface="+mn-ea"/>
                <a:cs typeface="+mn-cs"/>
              </a:rPr>
              <a:t>*NFP does not provide legal advice.</a:t>
            </a:r>
          </a:p>
        </p:txBody>
      </p:sp>
      <p:grpSp>
        <p:nvGrpSpPr>
          <p:cNvPr id="18" name="Group 17">
            <a:extLst>
              <a:ext uri="{FF2B5EF4-FFF2-40B4-BE49-F238E27FC236}">
                <a16:creationId xmlns:a16="http://schemas.microsoft.com/office/drawing/2014/main" id="{2925833F-19AA-6860-475C-162170516F2A}"/>
              </a:ext>
            </a:extLst>
          </p:cNvPr>
          <p:cNvGrpSpPr/>
          <p:nvPr/>
        </p:nvGrpSpPr>
        <p:grpSpPr>
          <a:xfrm>
            <a:off x="4381076" y="1851905"/>
            <a:ext cx="3391324" cy="3431939"/>
            <a:chOff x="7009976" y="241773"/>
            <a:chExt cx="4551680" cy="4561385"/>
          </a:xfrm>
        </p:grpSpPr>
        <p:grpSp>
          <p:nvGrpSpPr>
            <p:cNvPr id="7" name="Group 6">
              <a:extLst>
                <a:ext uri="{FF2B5EF4-FFF2-40B4-BE49-F238E27FC236}">
                  <a16:creationId xmlns:a16="http://schemas.microsoft.com/office/drawing/2014/main" id="{43223088-A28C-2246-713E-BDE53C89872C}"/>
                </a:ext>
              </a:extLst>
            </p:cNvPr>
            <p:cNvGrpSpPr/>
            <p:nvPr/>
          </p:nvGrpSpPr>
          <p:grpSpPr>
            <a:xfrm>
              <a:off x="7009976" y="241773"/>
              <a:ext cx="4551680" cy="4561385"/>
              <a:chOff x="3752426" y="1270473"/>
              <a:chExt cx="4551680" cy="4561385"/>
            </a:xfrm>
          </p:grpSpPr>
          <p:sp>
            <p:nvSpPr>
              <p:cNvPr id="8" name="Freeform: Shape 7">
                <a:extLst>
                  <a:ext uri="{FF2B5EF4-FFF2-40B4-BE49-F238E27FC236}">
                    <a16:creationId xmlns:a16="http://schemas.microsoft.com/office/drawing/2014/main" id="{6A232ACC-CEEB-9C83-E41B-95399DD4AA59}"/>
                  </a:ext>
                </a:extLst>
              </p:cNvPr>
              <p:cNvSpPr/>
              <p:nvPr/>
            </p:nvSpPr>
            <p:spPr>
              <a:xfrm>
                <a:off x="3752426" y="1280178"/>
                <a:ext cx="4551680" cy="4551680"/>
              </a:xfrm>
              <a:custGeom>
                <a:avLst/>
                <a:gdLst>
                  <a:gd name="connsiteX0" fmla="*/ 2275840 w 4551680"/>
                  <a:gd name="connsiteY0" fmla="*/ 0 h 4551680"/>
                  <a:gd name="connsiteX1" fmla="*/ 4246775 w 4551680"/>
                  <a:gd name="connsiteY1" fmla="*/ 1137920 h 4551680"/>
                  <a:gd name="connsiteX2" fmla="*/ 2275840 w 4551680"/>
                  <a:gd name="connsiteY2" fmla="*/ 2275840 h 4551680"/>
                  <a:gd name="connsiteX3" fmla="*/ 2275840 w 4551680"/>
                  <a:gd name="connsiteY3" fmla="*/ 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0"/>
                    </a:moveTo>
                    <a:cubicBezTo>
                      <a:pt x="3088919" y="0"/>
                      <a:pt x="3840236" y="433773"/>
                      <a:pt x="4246775" y="1137920"/>
                    </a:cubicBezTo>
                    <a:lnTo>
                      <a:pt x="2275840" y="2275840"/>
                    </a:lnTo>
                    <a:lnTo>
                      <a:pt x="227584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75408" tIns="538480" rIns="950299" bIns="3139440" numCol="1" spcCol="1270" anchor="ctr" anchorCtr="0">
                <a:noAutofit/>
              </a:bodyPr>
              <a:lstStyle/>
              <a:p>
                <a:pPr marL="0" lvl="0" indent="0" algn="ctr" defTabSz="1778000">
                  <a:lnSpc>
                    <a:spcPct val="90000"/>
                  </a:lnSpc>
                  <a:spcBef>
                    <a:spcPct val="0"/>
                  </a:spcBef>
                  <a:spcAft>
                    <a:spcPct val="35000"/>
                  </a:spcAft>
                  <a:buNone/>
                </a:pPr>
                <a:endParaRPr lang="en-US" sz="4000" kern="1200"/>
              </a:p>
            </p:txBody>
          </p:sp>
          <p:sp>
            <p:nvSpPr>
              <p:cNvPr id="9" name="Freeform: Shape 8">
                <a:extLst>
                  <a:ext uri="{FF2B5EF4-FFF2-40B4-BE49-F238E27FC236}">
                    <a16:creationId xmlns:a16="http://schemas.microsoft.com/office/drawing/2014/main" id="{40A6479A-DDB1-E72F-A265-EE1174274E98}"/>
                  </a:ext>
                </a:extLst>
              </p:cNvPr>
              <p:cNvSpPr/>
              <p:nvPr/>
            </p:nvSpPr>
            <p:spPr>
              <a:xfrm>
                <a:off x="3752426" y="1270473"/>
                <a:ext cx="4551680" cy="4551680"/>
              </a:xfrm>
              <a:custGeom>
                <a:avLst/>
                <a:gdLst>
                  <a:gd name="connsiteX0" fmla="*/ 4246775 w 4551680"/>
                  <a:gd name="connsiteY0" fmla="*/ 1137920 h 4551680"/>
                  <a:gd name="connsiteX1" fmla="*/ 4246775 w 4551680"/>
                  <a:gd name="connsiteY1" fmla="*/ 3413760 h 4551680"/>
                  <a:gd name="connsiteX2" fmla="*/ 2275840 w 4551680"/>
                  <a:gd name="connsiteY2" fmla="*/ 2275840 h 4551680"/>
                  <a:gd name="connsiteX3" fmla="*/ 4246775 w 4551680"/>
                  <a:gd name="connsiteY3" fmla="*/ 113792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4246775" y="1137920"/>
                    </a:moveTo>
                    <a:cubicBezTo>
                      <a:pt x="4653315" y="1842067"/>
                      <a:pt x="4653315" y="2709613"/>
                      <a:pt x="4246775" y="3413760"/>
                    </a:cubicBezTo>
                    <a:lnTo>
                      <a:pt x="2275840" y="2275840"/>
                    </a:lnTo>
                    <a:lnTo>
                      <a:pt x="4246775" y="1137920"/>
                    </a:lnTo>
                    <a:close/>
                  </a:path>
                </a:pathLst>
              </a:custGeom>
              <a:solidFill>
                <a:schemeClr val="tx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89394" tIns="1888913" rIns="133265" bIns="1888914"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sp>
            <p:nvSpPr>
              <p:cNvPr id="10" name="Freeform: Shape 9">
                <a:extLst>
                  <a:ext uri="{FF2B5EF4-FFF2-40B4-BE49-F238E27FC236}">
                    <a16:creationId xmlns:a16="http://schemas.microsoft.com/office/drawing/2014/main" id="{DBC9B0BC-86EF-F8A7-D484-89848DFBB7B0}"/>
                  </a:ext>
                </a:extLst>
              </p:cNvPr>
              <p:cNvSpPr/>
              <p:nvPr/>
            </p:nvSpPr>
            <p:spPr>
              <a:xfrm>
                <a:off x="3752426" y="1270473"/>
                <a:ext cx="4551680" cy="4551680"/>
              </a:xfrm>
              <a:custGeom>
                <a:avLst/>
                <a:gdLst>
                  <a:gd name="connsiteX0" fmla="*/ 4246775 w 4551680"/>
                  <a:gd name="connsiteY0" fmla="*/ 3413760 h 4551680"/>
                  <a:gd name="connsiteX1" fmla="*/ 2275840 w 4551680"/>
                  <a:gd name="connsiteY1" fmla="*/ 4551680 h 4551680"/>
                  <a:gd name="connsiteX2" fmla="*/ 2275840 w 4551680"/>
                  <a:gd name="connsiteY2" fmla="*/ 2275840 h 4551680"/>
                  <a:gd name="connsiteX3" fmla="*/ 4246775 w 4551680"/>
                  <a:gd name="connsiteY3" fmla="*/ 341376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4246775" y="3413760"/>
                    </a:moveTo>
                    <a:cubicBezTo>
                      <a:pt x="3840235" y="4117907"/>
                      <a:pt x="3088919" y="4551680"/>
                      <a:pt x="2275840" y="4551680"/>
                    </a:cubicBezTo>
                    <a:lnTo>
                      <a:pt x="2275840" y="2275840"/>
                    </a:lnTo>
                    <a:lnTo>
                      <a:pt x="4246775" y="341376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03348" tIns="3167380" rIns="978239" bIns="566420" numCol="1" spcCol="1270" anchor="ctr" anchorCtr="0">
                <a:noAutofit/>
              </a:bodyPr>
              <a:lstStyle/>
              <a:p>
                <a:pPr marL="0" lvl="0" indent="0" algn="ctr" defTabSz="2755900">
                  <a:lnSpc>
                    <a:spcPct val="90000"/>
                  </a:lnSpc>
                  <a:spcBef>
                    <a:spcPct val="0"/>
                  </a:spcBef>
                  <a:spcAft>
                    <a:spcPct val="35000"/>
                  </a:spcAft>
                  <a:buNone/>
                </a:pPr>
                <a:endParaRPr lang="en-US" sz="6200" kern="1200"/>
              </a:p>
            </p:txBody>
          </p:sp>
          <p:sp>
            <p:nvSpPr>
              <p:cNvPr id="11" name="Freeform: Shape 10">
                <a:extLst>
                  <a:ext uri="{FF2B5EF4-FFF2-40B4-BE49-F238E27FC236}">
                    <a16:creationId xmlns:a16="http://schemas.microsoft.com/office/drawing/2014/main" id="{59C0D65C-6C06-5EF5-8813-0D52A462ABBC}"/>
                  </a:ext>
                </a:extLst>
              </p:cNvPr>
              <p:cNvSpPr/>
              <p:nvPr/>
            </p:nvSpPr>
            <p:spPr>
              <a:xfrm>
                <a:off x="3752426" y="1270473"/>
                <a:ext cx="4551680" cy="4551680"/>
              </a:xfrm>
              <a:custGeom>
                <a:avLst/>
                <a:gdLst>
                  <a:gd name="connsiteX0" fmla="*/ 2275840 w 4551680"/>
                  <a:gd name="connsiteY0" fmla="*/ 4551680 h 4551680"/>
                  <a:gd name="connsiteX1" fmla="*/ 304905 w 4551680"/>
                  <a:gd name="connsiteY1" fmla="*/ 3413760 h 4551680"/>
                  <a:gd name="connsiteX2" fmla="*/ 2275840 w 4551680"/>
                  <a:gd name="connsiteY2" fmla="*/ 2275840 h 4551680"/>
                  <a:gd name="connsiteX3" fmla="*/ 2275840 w 4551680"/>
                  <a:gd name="connsiteY3" fmla="*/ 455168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2275840" y="4551680"/>
                    </a:moveTo>
                    <a:cubicBezTo>
                      <a:pt x="1462761" y="4551680"/>
                      <a:pt x="711444" y="4117907"/>
                      <a:pt x="304905" y="3413760"/>
                    </a:cubicBezTo>
                    <a:lnTo>
                      <a:pt x="2275840" y="2275840"/>
                    </a:lnTo>
                    <a:lnTo>
                      <a:pt x="2275840" y="4551680"/>
                    </a:lnTo>
                    <a:close/>
                  </a:path>
                </a:pathLst>
              </a:cu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39" tIns="3167380" rIns="2403348" bIns="566420" numCol="1" spcCol="1270" anchor="ctr" anchorCtr="0">
                <a:noAutofit/>
              </a:bodyPr>
              <a:lstStyle/>
              <a:p>
                <a:pPr marL="0" lvl="0" indent="0" algn="ctr" defTabSz="2755900">
                  <a:lnSpc>
                    <a:spcPct val="90000"/>
                  </a:lnSpc>
                  <a:spcBef>
                    <a:spcPct val="0"/>
                  </a:spcBef>
                  <a:spcAft>
                    <a:spcPct val="35000"/>
                  </a:spcAft>
                  <a:buNone/>
                </a:pPr>
                <a:endParaRPr lang="en-US" sz="6200" kern="1200"/>
              </a:p>
            </p:txBody>
          </p:sp>
          <p:sp>
            <p:nvSpPr>
              <p:cNvPr id="12" name="Freeform: Shape 11">
                <a:extLst>
                  <a:ext uri="{FF2B5EF4-FFF2-40B4-BE49-F238E27FC236}">
                    <a16:creationId xmlns:a16="http://schemas.microsoft.com/office/drawing/2014/main" id="{56967709-3034-57EA-2D5F-CE01C1C7EB24}"/>
                  </a:ext>
                </a:extLst>
              </p:cNvPr>
              <p:cNvSpPr/>
              <p:nvPr/>
            </p:nvSpPr>
            <p:spPr>
              <a:xfrm>
                <a:off x="3752426" y="1270473"/>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2275840 h 4551680"/>
                  <a:gd name="connsiteX3" fmla="*/ 304905 w 4551680"/>
                  <a:gd name="connsiteY3" fmla="*/ 341376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304905" y="3413760"/>
                    </a:moveTo>
                    <a:cubicBezTo>
                      <a:pt x="-101635" y="2709613"/>
                      <a:pt x="-101635" y="1842067"/>
                      <a:pt x="304905" y="1137920"/>
                    </a:cubicBezTo>
                    <a:lnTo>
                      <a:pt x="2275840" y="2275840"/>
                    </a:lnTo>
                    <a:lnTo>
                      <a:pt x="304905" y="341376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103" tIns="1888913" rIns="3178556" bIns="1888914" numCol="1" spcCol="1270" anchor="ctr" anchorCtr="0">
                <a:noAutofit/>
              </a:bodyPr>
              <a:lstStyle/>
              <a:p>
                <a:pPr marL="0" lvl="0" indent="0" algn="ctr" defTabSz="2578100">
                  <a:lnSpc>
                    <a:spcPct val="90000"/>
                  </a:lnSpc>
                  <a:spcBef>
                    <a:spcPct val="0"/>
                  </a:spcBef>
                  <a:spcAft>
                    <a:spcPct val="35000"/>
                  </a:spcAft>
                  <a:buNone/>
                </a:pPr>
                <a:endParaRPr lang="en-US" sz="5800" kern="1200"/>
              </a:p>
            </p:txBody>
          </p:sp>
          <p:sp>
            <p:nvSpPr>
              <p:cNvPr id="13" name="Freeform: Shape 12">
                <a:extLst>
                  <a:ext uri="{FF2B5EF4-FFF2-40B4-BE49-F238E27FC236}">
                    <a16:creationId xmlns:a16="http://schemas.microsoft.com/office/drawing/2014/main" id="{C3F8AB52-0906-35B3-1D02-8970E2161EBD}"/>
                  </a:ext>
                </a:extLst>
              </p:cNvPr>
              <p:cNvSpPr/>
              <p:nvPr/>
            </p:nvSpPr>
            <p:spPr>
              <a:xfrm>
                <a:off x="3752426" y="1270473"/>
                <a:ext cx="4551680" cy="4551680"/>
              </a:xfrm>
              <a:custGeom>
                <a:avLst/>
                <a:gdLst>
                  <a:gd name="connsiteX0" fmla="*/ 304905 w 4551680"/>
                  <a:gd name="connsiteY0" fmla="*/ 1137920 h 4551680"/>
                  <a:gd name="connsiteX1" fmla="*/ 2275840 w 4551680"/>
                  <a:gd name="connsiteY1" fmla="*/ 0 h 4551680"/>
                  <a:gd name="connsiteX2" fmla="*/ 2275840 w 4551680"/>
                  <a:gd name="connsiteY2" fmla="*/ 2275840 h 4551680"/>
                  <a:gd name="connsiteX3" fmla="*/ 304905 w 4551680"/>
                  <a:gd name="connsiteY3" fmla="*/ 1137920 h 4551680"/>
                </a:gdLst>
                <a:ahLst/>
                <a:cxnLst>
                  <a:cxn ang="0">
                    <a:pos x="connsiteX0" y="connsiteY0"/>
                  </a:cxn>
                  <a:cxn ang="0">
                    <a:pos x="connsiteX1" y="connsiteY1"/>
                  </a:cxn>
                  <a:cxn ang="0">
                    <a:pos x="connsiteX2" y="connsiteY2"/>
                  </a:cxn>
                  <a:cxn ang="0">
                    <a:pos x="connsiteX3" y="connsiteY3"/>
                  </a:cxn>
                </a:cxnLst>
                <a:rect l="l" t="t" r="r" b="b"/>
                <a:pathLst>
                  <a:path w="4551680" h="4551680">
                    <a:moveTo>
                      <a:pt x="304905" y="1137920"/>
                    </a:moveTo>
                    <a:cubicBezTo>
                      <a:pt x="711445" y="433773"/>
                      <a:pt x="1462761" y="0"/>
                      <a:pt x="2275840" y="0"/>
                    </a:cubicBezTo>
                    <a:lnTo>
                      <a:pt x="2275840" y="2275840"/>
                    </a:lnTo>
                    <a:lnTo>
                      <a:pt x="304905" y="1137920"/>
                    </a:lnTo>
                    <a:close/>
                  </a:path>
                </a:pathLst>
              </a:cu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8239" tIns="566420" rIns="2403348" bIns="3167380" numCol="1" spcCol="1270" anchor="ctr" anchorCtr="0">
                <a:noAutofit/>
              </a:bodyPr>
              <a:lstStyle/>
              <a:p>
                <a:pPr marL="0" lvl="0" indent="0" algn="ctr" defTabSz="2755900">
                  <a:lnSpc>
                    <a:spcPct val="90000"/>
                  </a:lnSpc>
                  <a:spcBef>
                    <a:spcPct val="0"/>
                  </a:spcBef>
                  <a:spcAft>
                    <a:spcPct val="35000"/>
                  </a:spcAft>
                  <a:buNone/>
                </a:pPr>
                <a:endParaRPr lang="en-US" sz="6200" kern="1200"/>
              </a:p>
            </p:txBody>
          </p:sp>
        </p:grpSp>
        <p:sp>
          <p:nvSpPr>
            <p:cNvPr id="16" name="Oval 15">
              <a:extLst>
                <a:ext uri="{FF2B5EF4-FFF2-40B4-BE49-F238E27FC236}">
                  <a16:creationId xmlns:a16="http://schemas.microsoft.com/office/drawing/2014/main" id="{88D1E29F-42CB-D35B-C70D-3EFDDCA610E8}"/>
                </a:ext>
              </a:extLst>
            </p:cNvPr>
            <p:cNvSpPr/>
            <p:nvPr/>
          </p:nvSpPr>
          <p:spPr>
            <a:xfrm>
              <a:off x="8795278" y="2027075"/>
              <a:ext cx="981075" cy="981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8DE88A8-92C7-D942-1F06-CBB3DB6D6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472" y="2427333"/>
              <a:ext cx="810685" cy="199969"/>
            </a:xfrm>
            <a:prstGeom prst="rect">
              <a:avLst/>
            </a:prstGeom>
          </p:spPr>
        </p:pic>
      </p:grpSp>
      <p:sp>
        <p:nvSpPr>
          <p:cNvPr id="19" name="TextBox 18">
            <a:extLst>
              <a:ext uri="{FF2B5EF4-FFF2-40B4-BE49-F238E27FC236}">
                <a16:creationId xmlns:a16="http://schemas.microsoft.com/office/drawing/2014/main" id="{75139CB0-A994-61D3-8A7B-F817EBEE643C}"/>
              </a:ext>
            </a:extLst>
          </p:cNvPr>
          <p:cNvSpPr txBox="1"/>
          <p:nvPr/>
        </p:nvSpPr>
        <p:spPr>
          <a:xfrm>
            <a:off x="7576120" y="1351768"/>
            <a:ext cx="3050284" cy="1677382"/>
          </a:xfrm>
          <a:prstGeom prst="rect">
            <a:avLst/>
          </a:prstGeom>
          <a:noFill/>
        </p:spPr>
        <p:txBody>
          <a:bodyPr wrap="square" rtlCol="0">
            <a:spAutoFit/>
          </a:bodyPr>
          <a:lstStyle/>
          <a:p>
            <a:pPr>
              <a:spcAft>
                <a:spcPts val="600"/>
              </a:spcAft>
            </a:pPr>
            <a:r>
              <a:rPr lang="en-US" sz="1400" b="1">
                <a:solidFill>
                  <a:schemeClr val="accent1"/>
                </a:solidFill>
              </a:rPr>
              <a:t>Provider Selection &amp; Installation</a:t>
            </a:r>
          </a:p>
          <a:p>
            <a:pPr marL="171450" indent="-171450">
              <a:spcBef>
                <a:spcPts val="300"/>
              </a:spcBef>
              <a:spcAft>
                <a:spcPts val="300"/>
              </a:spcAft>
              <a:buFont typeface="Arial" panose="020B0604020202020204" pitchFamily="34" charset="0"/>
              <a:buChar char="•"/>
            </a:pPr>
            <a:r>
              <a:rPr lang="en-US" sz="1200"/>
              <a:t>Connecting you with a provider only after a comprehensive search based on your goals</a:t>
            </a:r>
          </a:p>
          <a:p>
            <a:pPr marL="171450" indent="-171450">
              <a:spcBef>
                <a:spcPts val="300"/>
              </a:spcBef>
              <a:spcAft>
                <a:spcPts val="300"/>
              </a:spcAft>
              <a:buFont typeface="Arial" panose="020B0604020202020204" pitchFamily="34" charset="0"/>
              <a:buChar char="•"/>
            </a:pPr>
            <a:r>
              <a:rPr lang="en-US" sz="1200"/>
              <a:t>Once you choose a provider, we’ll help introduce your program to employees.</a:t>
            </a:r>
          </a:p>
          <a:p>
            <a:pPr algn="r">
              <a:spcAft>
                <a:spcPts val="600"/>
              </a:spcAft>
            </a:pPr>
            <a:endParaRPr lang="en-US" sz="1400" b="1">
              <a:solidFill>
                <a:schemeClr val="accent1"/>
              </a:solidFill>
            </a:endParaRPr>
          </a:p>
        </p:txBody>
      </p:sp>
      <p:sp>
        <p:nvSpPr>
          <p:cNvPr id="20" name="TextBox 19">
            <a:extLst>
              <a:ext uri="{FF2B5EF4-FFF2-40B4-BE49-F238E27FC236}">
                <a16:creationId xmlns:a16="http://schemas.microsoft.com/office/drawing/2014/main" id="{308E75F8-7688-D9E3-C6EA-590C94533998}"/>
              </a:ext>
            </a:extLst>
          </p:cNvPr>
          <p:cNvSpPr txBox="1"/>
          <p:nvPr/>
        </p:nvSpPr>
        <p:spPr>
          <a:xfrm>
            <a:off x="8002420" y="3314164"/>
            <a:ext cx="3148102" cy="1646605"/>
          </a:xfrm>
          <a:prstGeom prst="rect">
            <a:avLst/>
          </a:prstGeom>
          <a:noFill/>
        </p:spPr>
        <p:txBody>
          <a:bodyPr wrap="square" rtlCol="0">
            <a:spAutoFit/>
          </a:bodyPr>
          <a:lstStyle/>
          <a:p>
            <a:pPr>
              <a:spcAft>
                <a:spcPts val="600"/>
              </a:spcAft>
            </a:pPr>
            <a:r>
              <a:rPr lang="en-US" sz="1400" b="1">
                <a:solidFill>
                  <a:schemeClr val="tx2"/>
                </a:solidFill>
              </a:rPr>
              <a:t>Utilization Reporting and Analysis</a:t>
            </a:r>
          </a:p>
          <a:p>
            <a:pPr marL="171450" indent="-171450">
              <a:spcBef>
                <a:spcPts val="300"/>
              </a:spcBef>
              <a:spcAft>
                <a:spcPts val="300"/>
              </a:spcAft>
              <a:buFont typeface="Arial" panose="020B0604020202020204" pitchFamily="34" charset="0"/>
              <a:buChar char="•"/>
            </a:pPr>
            <a:r>
              <a:rPr lang="en-US" sz="1200"/>
              <a:t>Analyzing your plan’s financial performance and claiming patterns each quarter</a:t>
            </a:r>
          </a:p>
          <a:p>
            <a:pPr marL="171450" indent="-171450">
              <a:spcBef>
                <a:spcPts val="300"/>
              </a:spcBef>
              <a:spcAft>
                <a:spcPts val="300"/>
              </a:spcAft>
              <a:buFont typeface="Arial" panose="020B0604020202020204" pitchFamily="34" charset="0"/>
              <a:buChar char="•"/>
            </a:pPr>
            <a:r>
              <a:rPr lang="en-US" sz="1200"/>
              <a:t>Performing an in-depth analysis of drug utilization and disability claims</a:t>
            </a:r>
          </a:p>
          <a:p>
            <a:pPr algn="r"/>
            <a:endParaRPr lang="en-US" sz="1200"/>
          </a:p>
        </p:txBody>
      </p:sp>
      <p:sp>
        <p:nvSpPr>
          <p:cNvPr id="21" name="TextBox 20">
            <a:extLst>
              <a:ext uri="{FF2B5EF4-FFF2-40B4-BE49-F238E27FC236}">
                <a16:creationId xmlns:a16="http://schemas.microsoft.com/office/drawing/2014/main" id="{BA84BA62-F3FE-896D-6B3D-EAC9EAA1BE89}"/>
              </a:ext>
            </a:extLst>
          </p:cNvPr>
          <p:cNvSpPr txBox="1"/>
          <p:nvPr/>
        </p:nvSpPr>
        <p:spPr>
          <a:xfrm>
            <a:off x="1994580" y="5146972"/>
            <a:ext cx="3377519" cy="1908215"/>
          </a:xfrm>
          <a:prstGeom prst="rect">
            <a:avLst/>
          </a:prstGeom>
          <a:noFill/>
        </p:spPr>
        <p:txBody>
          <a:bodyPr wrap="square" rtlCol="0">
            <a:spAutoFit/>
          </a:bodyPr>
          <a:lstStyle/>
          <a:p>
            <a:pPr>
              <a:spcAft>
                <a:spcPts val="600"/>
              </a:spcAft>
            </a:pPr>
            <a:r>
              <a:rPr lang="en-US" sz="1400" b="1">
                <a:solidFill>
                  <a:schemeClr val="accent3"/>
                </a:solidFill>
              </a:rPr>
              <a:t>Review Analysis &amp; Negotiation</a:t>
            </a:r>
          </a:p>
          <a:p>
            <a:pPr marL="171450" lvl="0" indent="-171450">
              <a:spcBef>
                <a:spcPts val="300"/>
              </a:spcBef>
              <a:spcAft>
                <a:spcPts val="300"/>
              </a:spcAft>
              <a:buFont typeface="Arial" panose="020B0604020202020204" pitchFamily="34" charset="0"/>
              <a:buChar char="•"/>
            </a:pPr>
            <a:r>
              <a:rPr lang="en-US" sz="1200">
                <a:effectLst/>
                <a:ea typeface="Times New Roman" panose="02020603050405020304" pitchFamily="18" charset="0"/>
              </a:rPr>
              <a:t>Guiding you through the negotiation process</a:t>
            </a:r>
            <a:endParaRPr lang="en-CA" sz="1200">
              <a:effectLst/>
              <a:ea typeface="Calibri" panose="020F0502020204030204" pitchFamily="34" charset="0"/>
            </a:endParaRPr>
          </a:p>
          <a:p>
            <a:pPr marL="171450" lvl="0" indent="-171450">
              <a:spcBef>
                <a:spcPts val="300"/>
              </a:spcBef>
              <a:spcAft>
                <a:spcPts val="300"/>
              </a:spcAft>
              <a:buFont typeface="Arial" panose="020B0604020202020204" pitchFamily="34" charset="0"/>
              <a:buChar char="•"/>
            </a:pPr>
            <a:r>
              <a:rPr lang="en-US" sz="1200">
                <a:effectLst/>
                <a:ea typeface="Times New Roman" panose="02020603050405020304" pitchFamily="18" charset="0"/>
              </a:rPr>
              <a:t>Providing cost containment recommendations</a:t>
            </a:r>
            <a:endParaRPr lang="en-CA" sz="1200">
              <a:effectLst/>
              <a:ea typeface="Calibri" panose="020F0502020204030204" pitchFamily="34" charset="0"/>
            </a:endParaRPr>
          </a:p>
          <a:p>
            <a:pPr marL="171450" lvl="0" indent="-171450">
              <a:spcBef>
                <a:spcPts val="300"/>
              </a:spcBef>
              <a:spcAft>
                <a:spcPts val="300"/>
              </a:spcAft>
              <a:buFont typeface="Arial" panose="020B0604020202020204" pitchFamily="34" charset="0"/>
              <a:buChar char="•"/>
            </a:pPr>
            <a:r>
              <a:rPr lang="en-US" sz="1200">
                <a:effectLst/>
                <a:ea typeface="Times New Roman" panose="02020603050405020304" pitchFamily="18" charset="0"/>
              </a:rPr>
              <a:t>Negotiating renewal rates and executing upon your direction</a:t>
            </a:r>
            <a:endParaRPr lang="en-CA" sz="1200">
              <a:effectLst/>
              <a:ea typeface="Calibri" panose="020F0502020204030204" pitchFamily="34" charset="0"/>
            </a:endParaRPr>
          </a:p>
          <a:p>
            <a:endParaRPr lang="en-US" sz="1200"/>
          </a:p>
          <a:p>
            <a:endParaRPr lang="en-US" sz="1200"/>
          </a:p>
        </p:txBody>
      </p:sp>
      <p:sp>
        <p:nvSpPr>
          <p:cNvPr id="22" name="TextBox 21">
            <a:extLst>
              <a:ext uri="{FF2B5EF4-FFF2-40B4-BE49-F238E27FC236}">
                <a16:creationId xmlns:a16="http://schemas.microsoft.com/office/drawing/2014/main" id="{48D4EE83-FD8D-A1F1-1FB2-E0D67E3D4949}"/>
              </a:ext>
            </a:extLst>
          </p:cNvPr>
          <p:cNvSpPr txBox="1"/>
          <p:nvPr/>
        </p:nvSpPr>
        <p:spPr>
          <a:xfrm>
            <a:off x="1401498" y="3090113"/>
            <a:ext cx="3050284" cy="2085186"/>
          </a:xfrm>
          <a:prstGeom prst="rect">
            <a:avLst/>
          </a:prstGeom>
          <a:noFill/>
        </p:spPr>
        <p:txBody>
          <a:bodyPr wrap="square" rtlCol="0">
            <a:spAutoFit/>
          </a:bodyPr>
          <a:lstStyle/>
          <a:p>
            <a:pPr>
              <a:spcAft>
                <a:spcPts val="600"/>
              </a:spcAft>
            </a:pPr>
            <a:r>
              <a:rPr lang="en-US" sz="1400" b="1">
                <a:solidFill>
                  <a:schemeClr val="accent4"/>
                </a:solidFill>
              </a:rPr>
              <a:t>Financial Review Analysis &amp; Reconciliation</a:t>
            </a:r>
          </a:p>
          <a:p>
            <a:pPr marL="171450" indent="-171450">
              <a:spcBef>
                <a:spcPts val="300"/>
              </a:spcBef>
              <a:spcAft>
                <a:spcPts val="300"/>
              </a:spcAft>
              <a:buFont typeface="Arial" panose="020B0604020202020204" pitchFamily="34" charset="0"/>
              <a:buChar char="•"/>
            </a:pPr>
            <a:r>
              <a:rPr lang="en-US" sz="1200"/>
              <a:t>Reviewing your financing arrangements and comparing them against industry trends</a:t>
            </a:r>
          </a:p>
          <a:p>
            <a:pPr marL="171450" indent="-171450">
              <a:spcBef>
                <a:spcPts val="300"/>
              </a:spcBef>
              <a:spcAft>
                <a:spcPts val="300"/>
              </a:spcAft>
              <a:buFont typeface="Arial" panose="020B0604020202020204" pitchFamily="34" charset="0"/>
              <a:buChar char="•"/>
            </a:pPr>
            <a:r>
              <a:rPr lang="en-US" sz="1200"/>
              <a:t>Confirming billing rates and reconciling annual premiums, claims and financial results</a:t>
            </a:r>
          </a:p>
          <a:p>
            <a:pPr marL="171450" indent="-171450">
              <a:spcBef>
                <a:spcPts val="300"/>
              </a:spcBef>
              <a:spcAft>
                <a:spcPts val="300"/>
              </a:spcAft>
              <a:buFont typeface="Arial" panose="020B0604020202020204" pitchFamily="34" charset="0"/>
              <a:buChar char="•"/>
            </a:pPr>
            <a:r>
              <a:rPr lang="en-US" sz="1200"/>
              <a:t>Analyzing inflation and trend factors</a:t>
            </a:r>
          </a:p>
        </p:txBody>
      </p:sp>
      <p:sp>
        <p:nvSpPr>
          <p:cNvPr id="23" name="TextBox 22">
            <a:extLst>
              <a:ext uri="{FF2B5EF4-FFF2-40B4-BE49-F238E27FC236}">
                <a16:creationId xmlns:a16="http://schemas.microsoft.com/office/drawing/2014/main" id="{5B259636-8294-8AAB-6507-A6E87CEE8CDE}"/>
              </a:ext>
            </a:extLst>
          </p:cNvPr>
          <p:cNvSpPr txBox="1"/>
          <p:nvPr/>
        </p:nvSpPr>
        <p:spPr>
          <a:xfrm>
            <a:off x="1971861" y="1387586"/>
            <a:ext cx="3050284" cy="1423467"/>
          </a:xfrm>
          <a:prstGeom prst="rect">
            <a:avLst/>
          </a:prstGeom>
          <a:noFill/>
        </p:spPr>
        <p:txBody>
          <a:bodyPr wrap="square" rtlCol="0">
            <a:spAutoFit/>
          </a:bodyPr>
          <a:lstStyle/>
          <a:p>
            <a:pPr>
              <a:spcAft>
                <a:spcPts val="600"/>
              </a:spcAft>
            </a:pPr>
            <a:r>
              <a:rPr lang="en-US" sz="1400" b="1">
                <a:solidFill>
                  <a:schemeClr val="accent5"/>
                </a:solidFill>
              </a:rPr>
              <a:t>Plan Design &amp; Benchmarking</a:t>
            </a:r>
          </a:p>
          <a:p>
            <a:pPr marL="171450" indent="-171450">
              <a:spcBef>
                <a:spcPts val="300"/>
              </a:spcBef>
              <a:spcAft>
                <a:spcPts val="300"/>
              </a:spcAft>
              <a:buFont typeface="Arial" panose="020B0604020202020204" pitchFamily="34" charset="0"/>
              <a:buChar char="•"/>
            </a:pPr>
            <a:r>
              <a:rPr lang="en-US" sz="1200"/>
              <a:t>Partnering with you to design a benefits plan that aligns with your corporate and employee culture</a:t>
            </a:r>
          </a:p>
          <a:p>
            <a:pPr marL="171450" indent="-171450">
              <a:spcBef>
                <a:spcPts val="300"/>
              </a:spcBef>
              <a:spcAft>
                <a:spcPts val="300"/>
              </a:spcAft>
              <a:buFont typeface="Arial" panose="020B0604020202020204" pitchFamily="34" charset="0"/>
              <a:buChar char="•"/>
            </a:pPr>
            <a:r>
              <a:rPr lang="en-US" sz="1200"/>
              <a:t>Benchmarking your plan against your competitors’ plans</a:t>
            </a:r>
          </a:p>
        </p:txBody>
      </p:sp>
      <p:sp>
        <p:nvSpPr>
          <p:cNvPr id="40" name="TextBox 39">
            <a:extLst>
              <a:ext uri="{FF2B5EF4-FFF2-40B4-BE49-F238E27FC236}">
                <a16:creationId xmlns:a16="http://schemas.microsoft.com/office/drawing/2014/main" id="{6CF2562F-14F3-81F3-03EE-850D4112326B}"/>
              </a:ext>
            </a:extLst>
          </p:cNvPr>
          <p:cNvSpPr txBox="1"/>
          <p:nvPr/>
        </p:nvSpPr>
        <p:spPr>
          <a:xfrm>
            <a:off x="7142735" y="5128245"/>
            <a:ext cx="3322456" cy="1723549"/>
          </a:xfrm>
          <a:prstGeom prst="rect">
            <a:avLst/>
          </a:prstGeom>
          <a:noFill/>
        </p:spPr>
        <p:txBody>
          <a:bodyPr wrap="square" rtlCol="0">
            <a:spAutoFit/>
          </a:bodyPr>
          <a:lstStyle/>
          <a:p>
            <a:pPr algn="r">
              <a:spcAft>
                <a:spcPts val="600"/>
              </a:spcAft>
            </a:pPr>
            <a:r>
              <a:rPr lang="en-US" sz="1400" b="1">
                <a:solidFill>
                  <a:schemeClr val="accent2"/>
                </a:solidFill>
              </a:rPr>
              <a:t>Industry Updates &amp; Account Support</a:t>
            </a:r>
          </a:p>
          <a:p>
            <a:pPr marL="171450" indent="-171450">
              <a:spcBef>
                <a:spcPts val="300"/>
              </a:spcBef>
              <a:spcAft>
                <a:spcPts val="300"/>
              </a:spcAft>
              <a:buFont typeface="Arial" panose="020B0604020202020204" pitchFamily="34" charset="0"/>
              <a:buChar char="•"/>
            </a:pPr>
            <a:r>
              <a:rPr lang="en-US" sz="1200"/>
              <a:t>Ensuring your program runs smoothly through continuous support</a:t>
            </a:r>
          </a:p>
          <a:p>
            <a:pPr marL="171450" indent="-171450">
              <a:spcBef>
                <a:spcPts val="300"/>
              </a:spcBef>
              <a:spcAft>
                <a:spcPts val="300"/>
              </a:spcAft>
              <a:buFont typeface="Arial" panose="020B0604020202020204" pitchFamily="34" charset="0"/>
              <a:buChar char="•"/>
            </a:pPr>
            <a:r>
              <a:rPr lang="en-US" sz="1200"/>
              <a:t>Updating you on the legislative environment</a:t>
            </a:r>
          </a:p>
          <a:p>
            <a:pPr marL="171450" indent="-171450">
              <a:spcBef>
                <a:spcPts val="300"/>
              </a:spcBef>
              <a:spcAft>
                <a:spcPts val="300"/>
              </a:spcAft>
              <a:buFont typeface="Arial" panose="020B0604020202020204" pitchFamily="34" charset="0"/>
              <a:buChar char="•"/>
            </a:pPr>
            <a:r>
              <a:rPr lang="en-US" sz="1200"/>
              <a:t>Assisting with billing/claims issues and employee education</a:t>
            </a:r>
          </a:p>
          <a:p>
            <a:pPr algn="r"/>
            <a:r>
              <a:rPr lang="en-US" sz="1200"/>
              <a:t>.</a:t>
            </a:r>
          </a:p>
        </p:txBody>
      </p:sp>
      <p:grpSp>
        <p:nvGrpSpPr>
          <p:cNvPr id="43" name="Group 42">
            <a:extLst>
              <a:ext uri="{FF2B5EF4-FFF2-40B4-BE49-F238E27FC236}">
                <a16:creationId xmlns:a16="http://schemas.microsoft.com/office/drawing/2014/main" id="{24013DA1-B430-3E15-070F-6E55B639B202}"/>
              </a:ext>
            </a:extLst>
          </p:cNvPr>
          <p:cNvGrpSpPr/>
          <p:nvPr/>
        </p:nvGrpSpPr>
        <p:grpSpPr>
          <a:xfrm rot="10800000">
            <a:off x="6963918" y="5045412"/>
            <a:ext cx="3424682" cy="381840"/>
            <a:chOff x="1947418" y="1611316"/>
            <a:chExt cx="3424682" cy="381840"/>
          </a:xfrm>
        </p:grpSpPr>
        <p:cxnSp>
          <p:nvCxnSpPr>
            <p:cNvPr id="44" name="Straight Connector 43">
              <a:extLst>
                <a:ext uri="{FF2B5EF4-FFF2-40B4-BE49-F238E27FC236}">
                  <a16:creationId xmlns:a16="http://schemas.microsoft.com/office/drawing/2014/main" id="{A813E6C0-77FD-7D06-C446-F2BBEBBA0BEB}"/>
                </a:ext>
              </a:extLst>
            </p:cNvPr>
            <p:cNvCxnSpPr>
              <a:cxnSpLocks/>
            </p:cNvCxnSpPr>
            <p:nvPr/>
          </p:nvCxnSpPr>
          <p:spPr>
            <a:xfrm rot="10800000" flipH="1" flipV="1">
              <a:off x="1947418" y="1611316"/>
              <a:ext cx="3196082" cy="7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C06A280-5DC0-E2EE-10D2-BBF45D834322}"/>
                </a:ext>
              </a:extLst>
            </p:cNvPr>
            <p:cNvCxnSpPr>
              <a:cxnSpLocks/>
            </p:cNvCxnSpPr>
            <p:nvPr/>
          </p:nvCxnSpPr>
          <p:spPr>
            <a:xfrm>
              <a:off x="5143500" y="1619250"/>
              <a:ext cx="228600" cy="37390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50E586D-F74E-05A2-95C6-DC64F1D533F7}"/>
              </a:ext>
            </a:extLst>
          </p:cNvPr>
          <p:cNvGrpSpPr/>
          <p:nvPr/>
        </p:nvGrpSpPr>
        <p:grpSpPr>
          <a:xfrm flipH="1">
            <a:off x="6869512" y="1673869"/>
            <a:ext cx="3519088" cy="373906"/>
            <a:chOff x="1853012" y="1619250"/>
            <a:chExt cx="3519088" cy="373906"/>
          </a:xfrm>
        </p:grpSpPr>
        <p:cxnSp>
          <p:nvCxnSpPr>
            <p:cNvPr id="48" name="Straight Connector 47">
              <a:extLst>
                <a:ext uri="{FF2B5EF4-FFF2-40B4-BE49-F238E27FC236}">
                  <a16:creationId xmlns:a16="http://schemas.microsoft.com/office/drawing/2014/main" id="{9D78BE69-E23C-B648-6AF0-0D6CEA5078B9}"/>
                </a:ext>
              </a:extLst>
            </p:cNvPr>
            <p:cNvCxnSpPr>
              <a:cxnSpLocks/>
            </p:cNvCxnSpPr>
            <p:nvPr/>
          </p:nvCxnSpPr>
          <p:spPr>
            <a:xfrm>
              <a:off x="1853012" y="1619250"/>
              <a:ext cx="3290488"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0258D23-16A7-FF3C-00ED-BA5868A6DC7C}"/>
                </a:ext>
              </a:extLst>
            </p:cNvPr>
            <p:cNvCxnSpPr>
              <a:cxnSpLocks/>
            </p:cNvCxnSpPr>
            <p:nvPr/>
          </p:nvCxnSpPr>
          <p:spPr>
            <a:xfrm>
              <a:off x="5143500" y="1619250"/>
              <a:ext cx="228600" cy="37390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Freeform 161">
            <a:extLst>
              <a:ext uri="{FF2B5EF4-FFF2-40B4-BE49-F238E27FC236}">
                <a16:creationId xmlns:a16="http://schemas.microsoft.com/office/drawing/2014/main" id="{B6A7920E-B1B8-8618-7E44-47E12BC9764A}"/>
              </a:ext>
            </a:extLst>
          </p:cNvPr>
          <p:cNvSpPr>
            <a:spLocks noEditPoints="1"/>
          </p:cNvSpPr>
          <p:nvPr/>
        </p:nvSpPr>
        <p:spPr bwMode="auto">
          <a:xfrm>
            <a:off x="5178914" y="2238609"/>
            <a:ext cx="698198" cy="701219"/>
          </a:xfrm>
          <a:custGeom>
            <a:avLst/>
            <a:gdLst>
              <a:gd name="T0" fmla="*/ 192 w 385"/>
              <a:gd name="T1" fmla="*/ 303 h 385"/>
              <a:gd name="T2" fmla="*/ 192 w 385"/>
              <a:gd name="T3" fmla="*/ 82 h 385"/>
              <a:gd name="T4" fmla="*/ 287 w 385"/>
              <a:gd name="T5" fmla="*/ 249 h 385"/>
              <a:gd name="T6" fmla="*/ 244 w 385"/>
              <a:gd name="T7" fmla="*/ 175 h 385"/>
              <a:gd name="T8" fmla="*/ 176 w 385"/>
              <a:gd name="T9" fmla="*/ 107 h 385"/>
              <a:gd name="T10" fmla="*/ 153 w 385"/>
              <a:gd name="T11" fmla="*/ 114 h 385"/>
              <a:gd name="T12" fmla="*/ 187 w 385"/>
              <a:gd name="T13" fmla="*/ 154 h 385"/>
              <a:gd name="T14" fmla="*/ 188 w 385"/>
              <a:gd name="T15" fmla="*/ 158 h 385"/>
              <a:gd name="T16" fmla="*/ 184 w 385"/>
              <a:gd name="T17" fmla="*/ 182 h 385"/>
              <a:gd name="T18" fmla="*/ 159 w 385"/>
              <a:gd name="T19" fmla="*/ 186 h 385"/>
              <a:gd name="T20" fmla="*/ 159 w 385"/>
              <a:gd name="T21" fmla="*/ 186 h 385"/>
              <a:gd name="T22" fmla="*/ 155 w 385"/>
              <a:gd name="T23" fmla="*/ 185 h 385"/>
              <a:gd name="T24" fmla="*/ 118 w 385"/>
              <a:gd name="T25" fmla="*/ 151 h 385"/>
              <a:gd name="T26" fmla="*/ 128 w 385"/>
              <a:gd name="T27" fmla="*/ 223 h 385"/>
              <a:gd name="T28" fmla="*/ 203 w 385"/>
              <a:gd name="T29" fmla="*/ 237 h 385"/>
              <a:gd name="T30" fmla="*/ 192 w 385"/>
              <a:gd name="T31" fmla="*/ 303 h 385"/>
              <a:gd name="T32" fmla="*/ 383 w 385"/>
              <a:gd name="T33" fmla="*/ 171 h 385"/>
              <a:gd name="T34" fmla="*/ 331 w 385"/>
              <a:gd name="T35" fmla="*/ 136 h 385"/>
              <a:gd name="T36" fmla="*/ 343 w 385"/>
              <a:gd name="T37" fmla="*/ 74 h 385"/>
              <a:gd name="T38" fmla="*/ 298 w 385"/>
              <a:gd name="T39" fmla="*/ 44 h 385"/>
              <a:gd name="T40" fmla="*/ 224 w 385"/>
              <a:gd name="T41" fmla="*/ 13 h 385"/>
              <a:gd name="T42" fmla="*/ 172 w 385"/>
              <a:gd name="T43" fmla="*/ 2 h 385"/>
              <a:gd name="T44" fmla="*/ 136 w 385"/>
              <a:gd name="T45" fmla="*/ 54 h 385"/>
              <a:gd name="T46" fmla="*/ 74 w 385"/>
              <a:gd name="T47" fmla="*/ 42 h 385"/>
              <a:gd name="T48" fmla="*/ 44 w 385"/>
              <a:gd name="T49" fmla="*/ 87 h 385"/>
              <a:gd name="T50" fmla="*/ 13 w 385"/>
              <a:gd name="T51" fmla="*/ 161 h 385"/>
              <a:gd name="T52" fmla="*/ 2 w 385"/>
              <a:gd name="T53" fmla="*/ 214 h 385"/>
              <a:gd name="T54" fmla="*/ 54 w 385"/>
              <a:gd name="T55" fmla="*/ 250 h 385"/>
              <a:gd name="T56" fmla="*/ 42 w 385"/>
              <a:gd name="T57" fmla="*/ 312 h 385"/>
              <a:gd name="T58" fmla="*/ 87 w 385"/>
              <a:gd name="T59" fmla="*/ 341 h 385"/>
              <a:gd name="T60" fmla="*/ 161 w 385"/>
              <a:gd name="T61" fmla="*/ 372 h 385"/>
              <a:gd name="T62" fmla="*/ 192 w 385"/>
              <a:gd name="T63" fmla="*/ 385 h 385"/>
              <a:gd name="T64" fmla="*/ 223 w 385"/>
              <a:gd name="T65" fmla="*/ 373 h 385"/>
              <a:gd name="T66" fmla="*/ 297 w 385"/>
              <a:gd name="T67" fmla="*/ 342 h 385"/>
              <a:gd name="T68" fmla="*/ 342 w 385"/>
              <a:gd name="T69" fmla="*/ 313 h 385"/>
              <a:gd name="T70" fmla="*/ 330 w 385"/>
              <a:gd name="T71" fmla="*/ 250 h 385"/>
              <a:gd name="T72" fmla="*/ 372 w 385"/>
              <a:gd name="T73" fmla="*/ 224 h 385"/>
              <a:gd name="T74" fmla="*/ 383 w 385"/>
              <a:gd name="T75" fmla="*/ 17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5" h="385">
                <a:moveTo>
                  <a:pt x="192" y="303"/>
                </a:moveTo>
                <a:lnTo>
                  <a:pt x="192" y="303"/>
                </a:lnTo>
                <a:cubicBezTo>
                  <a:pt x="131" y="303"/>
                  <a:pt x="82" y="254"/>
                  <a:pt x="82" y="193"/>
                </a:cubicBezTo>
                <a:cubicBezTo>
                  <a:pt x="82" y="132"/>
                  <a:pt x="131" y="82"/>
                  <a:pt x="192" y="82"/>
                </a:cubicBezTo>
                <a:cubicBezTo>
                  <a:pt x="253" y="82"/>
                  <a:pt x="303" y="132"/>
                  <a:pt x="303" y="193"/>
                </a:cubicBezTo>
                <a:cubicBezTo>
                  <a:pt x="303" y="213"/>
                  <a:pt x="297" y="233"/>
                  <a:pt x="287" y="249"/>
                </a:cubicBezTo>
                <a:lnTo>
                  <a:pt x="239" y="201"/>
                </a:lnTo>
                <a:cubicBezTo>
                  <a:pt x="242" y="193"/>
                  <a:pt x="244" y="184"/>
                  <a:pt x="244" y="175"/>
                </a:cubicBezTo>
                <a:cubicBezTo>
                  <a:pt x="244" y="156"/>
                  <a:pt x="237" y="139"/>
                  <a:pt x="224" y="127"/>
                </a:cubicBezTo>
                <a:cubicBezTo>
                  <a:pt x="212" y="114"/>
                  <a:pt x="195" y="107"/>
                  <a:pt x="176" y="107"/>
                </a:cubicBezTo>
                <a:cubicBezTo>
                  <a:pt x="170" y="107"/>
                  <a:pt x="164" y="107"/>
                  <a:pt x="159" y="109"/>
                </a:cubicBezTo>
                <a:cubicBezTo>
                  <a:pt x="156" y="110"/>
                  <a:pt x="154" y="112"/>
                  <a:pt x="153" y="114"/>
                </a:cubicBezTo>
                <a:cubicBezTo>
                  <a:pt x="153" y="117"/>
                  <a:pt x="153" y="120"/>
                  <a:pt x="155" y="122"/>
                </a:cubicBezTo>
                <a:cubicBezTo>
                  <a:pt x="155" y="122"/>
                  <a:pt x="179" y="146"/>
                  <a:pt x="187" y="154"/>
                </a:cubicBezTo>
                <a:cubicBezTo>
                  <a:pt x="188" y="155"/>
                  <a:pt x="188" y="157"/>
                  <a:pt x="188" y="157"/>
                </a:cubicBezTo>
                <a:lnTo>
                  <a:pt x="188" y="158"/>
                </a:lnTo>
                <a:cubicBezTo>
                  <a:pt x="187" y="167"/>
                  <a:pt x="186" y="177"/>
                  <a:pt x="184" y="181"/>
                </a:cubicBezTo>
                <a:cubicBezTo>
                  <a:pt x="184" y="182"/>
                  <a:pt x="184" y="182"/>
                  <a:pt x="184" y="182"/>
                </a:cubicBezTo>
                <a:cubicBezTo>
                  <a:pt x="184" y="182"/>
                  <a:pt x="183" y="182"/>
                  <a:pt x="183" y="182"/>
                </a:cubicBezTo>
                <a:cubicBezTo>
                  <a:pt x="179" y="184"/>
                  <a:pt x="168" y="185"/>
                  <a:pt x="159" y="186"/>
                </a:cubicBezTo>
                <a:lnTo>
                  <a:pt x="159" y="186"/>
                </a:lnTo>
                <a:lnTo>
                  <a:pt x="159" y="186"/>
                </a:lnTo>
                <a:cubicBezTo>
                  <a:pt x="159" y="186"/>
                  <a:pt x="159" y="186"/>
                  <a:pt x="159" y="186"/>
                </a:cubicBezTo>
                <a:cubicBezTo>
                  <a:pt x="158" y="186"/>
                  <a:pt x="156" y="186"/>
                  <a:pt x="155" y="185"/>
                </a:cubicBezTo>
                <a:cubicBezTo>
                  <a:pt x="147" y="176"/>
                  <a:pt x="124" y="153"/>
                  <a:pt x="124" y="153"/>
                </a:cubicBezTo>
                <a:cubicBezTo>
                  <a:pt x="122" y="151"/>
                  <a:pt x="119" y="151"/>
                  <a:pt x="118" y="151"/>
                </a:cubicBezTo>
                <a:cubicBezTo>
                  <a:pt x="115" y="151"/>
                  <a:pt x="112" y="153"/>
                  <a:pt x="111" y="157"/>
                </a:cubicBezTo>
                <a:cubicBezTo>
                  <a:pt x="105" y="180"/>
                  <a:pt x="111" y="205"/>
                  <a:pt x="128" y="223"/>
                </a:cubicBezTo>
                <a:cubicBezTo>
                  <a:pt x="141" y="235"/>
                  <a:pt x="158" y="242"/>
                  <a:pt x="176" y="242"/>
                </a:cubicBezTo>
                <a:cubicBezTo>
                  <a:pt x="186" y="242"/>
                  <a:pt x="195" y="241"/>
                  <a:pt x="203" y="237"/>
                </a:cubicBezTo>
                <a:lnTo>
                  <a:pt x="252" y="286"/>
                </a:lnTo>
                <a:cubicBezTo>
                  <a:pt x="235" y="297"/>
                  <a:pt x="214" y="303"/>
                  <a:pt x="192" y="303"/>
                </a:cubicBezTo>
                <a:close/>
                <a:moveTo>
                  <a:pt x="383" y="171"/>
                </a:moveTo>
                <a:lnTo>
                  <a:pt x="383" y="171"/>
                </a:lnTo>
                <a:cubicBezTo>
                  <a:pt x="383" y="166"/>
                  <a:pt x="376" y="162"/>
                  <a:pt x="371" y="162"/>
                </a:cubicBezTo>
                <a:cubicBezTo>
                  <a:pt x="353" y="162"/>
                  <a:pt x="338" y="152"/>
                  <a:pt x="331" y="136"/>
                </a:cubicBezTo>
                <a:cubicBezTo>
                  <a:pt x="324" y="119"/>
                  <a:pt x="329" y="100"/>
                  <a:pt x="342" y="88"/>
                </a:cubicBezTo>
                <a:cubicBezTo>
                  <a:pt x="346" y="84"/>
                  <a:pt x="346" y="78"/>
                  <a:pt x="343" y="74"/>
                </a:cubicBezTo>
                <a:cubicBezTo>
                  <a:pt x="334" y="62"/>
                  <a:pt x="324" y="52"/>
                  <a:pt x="313" y="43"/>
                </a:cubicBezTo>
                <a:cubicBezTo>
                  <a:pt x="308" y="39"/>
                  <a:pt x="302" y="40"/>
                  <a:pt x="298" y="44"/>
                </a:cubicBezTo>
                <a:cubicBezTo>
                  <a:pt x="287" y="57"/>
                  <a:pt x="266" y="62"/>
                  <a:pt x="250" y="55"/>
                </a:cubicBezTo>
                <a:cubicBezTo>
                  <a:pt x="234" y="48"/>
                  <a:pt x="223" y="31"/>
                  <a:pt x="224" y="13"/>
                </a:cubicBezTo>
                <a:cubicBezTo>
                  <a:pt x="224" y="8"/>
                  <a:pt x="220" y="3"/>
                  <a:pt x="215" y="2"/>
                </a:cubicBezTo>
                <a:cubicBezTo>
                  <a:pt x="200" y="0"/>
                  <a:pt x="186" y="0"/>
                  <a:pt x="172" y="2"/>
                </a:cubicBezTo>
                <a:cubicBezTo>
                  <a:pt x="166" y="3"/>
                  <a:pt x="162" y="7"/>
                  <a:pt x="162" y="13"/>
                </a:cubicBezTo>
                <a:cubicBezTo>
                  <a:pt x="163" y="31"/>
                  <a:pt x="152" y="47"/>
                  <a:pt x="136" y="54"/>
                </a:cubicBezTo>
                <a:cubicBezTo>
                  <a:pt x="120" y="60"/>
                  <a:pt x="100" y="56"/>
                  <a:pt x="88" y="43"/>
                </a:cubicBezTo>
                <a:cubicBezTo>
                  <a:pt x="84" y="39"/>
                  <a:pt x="78" y="38"/>
                  <a:pt x="74" y="42"/>
                </a:cubicBezTo>
                <a:cubicBezTo>
                  <a:pt x="62" y="51"/>
                  <a:pt x="52" y="61"/>
                  <a:pt x="43" y="73"/>
                </a:cubicBezTo>
                <a:cubicBezTo>
                  <a:pt x="39" y="77"/>
                  <a:pt x="40" y="83"/>
                  <a:pt x="44" y="87"/>
                </a:cubicBezTo>
                <a:cubicBezTo>
                  <a:pt x="57" y="99"/>
                  <a:pt x="61" y="118"/>
                  <a:pt x="55" y="135"/>
                </a:cubicBezTo>
                <a:cubicBezTo>
                  <a:pt x="48" y="151"/>
                  <a:pt x="31" y="161"/>
                  <a:pt x="13" y="161"/>
                </a:cubicBezTo>
                <a:cubicBezTo>
                  <a:pt x="7" y="161"/>
                  <a:pt x="2" y="165"/>
                  <a:pt x="2" y="170"/>
                </a:cubicBezTo>
                <a:cubicBezTo>
                  <a:pt x="0" y="185"/>
                  <a:pt x="0" y="200"/>
                  <a:pt x="2" y="214"/>
                </a:cubicBezTo>
                <a:cubicBezTo>
                  <a:pt x="2" y="219"/>
                  <a:pt x="9" y="224"/>
                  <a:pt x="14" y="224"/>
                </a:cubicBezTo>
                <a:cubicBezTo>
                  <a:pt x="31" y="223"/>
                  <a:pt x="47" y="233"/>
                  <a:pt x="54" y="250"/>
                </a:cubicBezTo>
                <a:cubicBezTo>
                  <a:pt x="60" y="266"/>
                  <a:pt x="56" y="285"/>
                  <a:pt x="43" y="297"/>
                </a:cubicBezTo>
                <a:cubicBezTo>
                  <a:pt x="39" y="301"/>
                  <a:pt x="38" y="307"/>
                  <a:pt x="42" y="312"/>
                </a:cubicBezTo>
                <a:cubicBezTo>
                  <a:pt x="51" y="323"/>
                  <a:pt x="61" y="333"/>
                  <a:pt x="72" y="342"/>
                </a:cubicBezTo>
                <a:cubicBezTo>
                  <a:pt x="77" y="346"/>
                  <a:pt x="83" y="346"/>
                  <a:pt x="87" y="341"/>
                </a:cubicBezTo>
                <a:cubicBezTo>
                  <a:pt x="98" y="329"/>
                  <a:pt x="119" y="324"/>
                  <a:pt x="135" y="331"/>
                </a:cubicBezTo>
                <a:cubicBezTo>
                  <a:pt x="151" y="338"/>
                  <a:pt x="162" y="354"/>
                  <a:pt x="161" y="372"/>
                </a:cubicBezTo>
                <a:cubicBezTo>
                  <a:pt x="160" y="378"/>
                  <a:pt x="164" y="383"/>
                  <a:pt x="170" y="383"/>
                </a:cubicBezTo>
                <a:cubicBezTo>
                  <a:pt x="177" y="384"/>
                  <a:pt x="185" y="385"/>
                  <a:pt x="192" y="385"/>
                </a:cubicBezTo>
                <a:cubicBezTo>
                  <a:pt x="199" y="385"/>
                  <a:pt x="206" y="384"/>
                  <a:pt x="213" y="384"/>
                </a:cubicBezTo>
                <a:cubicBezTo>
                  <a:pt x="219" y="383"/>
                  <a:pt x="223" y="378"/>
                  <a:pt x="223" y="373"/>
                </a:cubicBezTo>
                <a:cubicBezTo>
                  <a:pt x="222" y="355"/>
                  <a:pt x="233" y="338"/>
                  <a:pt x="249" y="332"/>
                </a:cubicBezTo>
                <a:cubicBezTo>
                  <a:pt x="265" y="325"/>
                  <a:pt x="285" y="330"/>
                  <a:pt x="297" y="342"/>
                </a:cubicBezTo>
                <a:cubicBezTo>
                  <a:pt x="300" y="347"/>
                  <a:pt x="307" y="347"/>
                  <a:pt x="311" y="344"/>
                </a:cubicBezTo>
                <a:cubicBezTo>
                  <a:pt x="323" y="335"/>
                  <a:pt x="333" y="324"/>
                  <a:pt x="342" y="313"/>
                </a:cubicBezTo>
                <a:cubicBezTo>
                  <a:pt x="346" y="309"/>
                  <a:pt x="345" y="302"/>
                  <a:pt x="341" y="298"/>
                </a:cubicBezTo>
                <a:cubicBezTo>
                  <a:pt x="328" y="286"/>
                  <a:pt x="323" y="267"/>
                  <a:pt x="330" y="250"/>
                </a:cubicBezTo>
                <a:cubicBezTo>
                  <a:pt x="337" y="235"/>
                  <a:pt x="352" y="224"/>
                  <a:pt x="369" y="224"/>
                </a:cubicBezTo>
                <a:lnTo>
                  <a:pt x="372" y="224"/>
                </a:lnTo>
                <a:cubicBezTo>
                  <a:pt x="377" y="225"/>
                  <a:pt x="382" y="221"/>
                  <a:pt x="383" y="215"/>
                </a:cubicBezTo>
                <a:cubicBezTo>
                  <a:pt x="385" y="201"/>
                  <a:pt x="385" y="186"/>
                  <a:pt x="383" y="17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51">
            <a:extLst>
              <a:ext uri="{FF2B5EF4-FFF2-40B4-BE49-F238E27FC236}">
                <a16:creationId xmlns:a16="http://schemas.microsoft.com/office/drawing/2014/main" id="{43C9C094-BC12-4371-3DAB-9BC206032300}"/>
              </a:ext>
            </a:extLst>
          </p:cNvPr>
          <p:cNvSpPr>
            <a:spLocks noEditPoints="1"/>
          </p:cNvSpPr>
          <p:nvPr/>
        </p:nvSpPr>
        <p:spPr bwMode="auto">
          <a:xfrm>
            <a:off x="4681802" y="3319230"/>
            <a:ext cx="552658" cy="538651"/>
          </a:xfrm>
          <a:custGeom>
            <a:avLst/>
            <a:gdLst>
              <a:gd name="T0" fmla="*/ 248 w 619"/>
              <a:gd name="T1" fmla="*/ 290 h 600"/>
              <a:gd name="T2" fmla="*/ 252 w 619"/>
              <a:gd name="T3" fmla="*/ 232 h 600"/>
              <a:gd name="T4" fmla="*/ 0 w 619"/>
              <a:gd name="T5" fmla="*/ 275 h 600"/>
              <a:gd name="T6" fmla="*/ 19 w 619"/>
              <a:gd name="T7" fmla="*/ 367 h 600"/>
              <a:gd name="T8" fmla="*/ 19 w 619"/>
              <a:gd name="T9" fmla="*/ 309 h 600"/>
              <a:gd name="T10" fmla="*/ 19 w 619"/>
              <a:gd name="T11" fmla="*/ 367 h 600"/>
              <a:gd name="T12" fmla="*/ 19 w 619"/>
              <a:gd name="T13" fmla="*/ 212 h 600"/>
              <a:gd name="T14" fmla="*/ 271 w 619"/>
              <a:gd name="T15" fmla="*/ 169 h 600"/>
              <a:gd name="T16" fmla="*/ 0 w 619"/>
              <a:gd name="T17" fmla="*/ 169 h 600"/>
              <a:gd name="T18" fmla="*/ 310 w 619"/>
              <a:gd name="T19" fmla="*/ 212 h 600"/>
              <a:gd name="T20" fmla="*/ 426 w 619"/>
              <a:gd name="T21" fmla="*/ 193 h 600"/>
              <a:gd name="T22" fmla="*/ 561 w 619"/>
              <a:gd name="T23" fmla="*/ 198 h 600"/>
              <a:gd name="T24" fmla="*/ 310 w 619"/>
              <a:gd name="T25" fmla="*/ 154 h 600"/>
              <a:gd name="T26" fmla="*/ 310 w 619"/>
              <a:gd name="T27" fmla="*/ 212 h 600"/>
              <a:gd name="T28" fmla="*/ 217 w 619"/>
              <a:gd name="T29" fmla="*/ 445 h 600"/>
              <a:gd name="T30" fmla="*/ 19 w 619"/>
              <a:gd name="T31" fmla="*/ 387 h 600"/>
              <a:gd name="T32" fmla="*/ 19 w 619"/>
              <a:gd name="T33" fmla="*/ 445 h 600"/>
              <a:gd name="T34" fmla="*/ 19 w 619"/>
              <a:gd name="T35" fmla="*/ 541 h 600"/>
              <a:gd name="T36" fmla="*/ 19 w 619"/>
              <a:gd name="T37" fmla="*/ 600 h 600"/>
              <a:gd name="T38" fmla="*/ 271 w 619"/>
              <a:gd name="T39" fmla="*/ 556 h 600"/>
              <a:gd name="T40" fmla="*/ 19 w 619"/>
              <a:gd name="T41" fmla="*/ 522 h 600"/>
              <a:gd name="T42" fmla="*/ 19 w 619"/>
              <a:gd name="T43" fmla="*/ 464 h 600"/>
              <a:gd name="T44" fmla="*/ 19 w 619"/>
              <a:gd name="T45" fmla="*/ 522 h 600"/>
              <a:gd name="T46" fmla="*/ 542 w 619"/>
              <a:gd name="T47" fmla="*/ 135 h 600"/>
              <a:gd name="T48" fmla="*/ 542 w 619"/>
              <a:gd name="T49" fmla="*/ 77 h 600"/>
              <a:gd name="T50" fmla="*/ 290 w 619"/>
              <a:gd name="T51" fmla="*/ 120 h 600"/>
              <a:gd name="T52" fmla="*/ 310 w 619"/>
              <a:gd name="T53" fmla="*/ 58 h 600"/>
              <a:gd name="T54" fmla="*/ 561 w 619"/>
              <a:gd name="T55" fmla="*/ 14 h 600"/>
              <a:gd name="T56" fmla="*/ 290 w 619"/>
              <a:gd name="T57" fmla="*/ 14 h 600"/>
              <a:gd name="T58" fmla="*/ 581 w 619"/>
              <a:gd name="T59" fmla="*/ 406 h 600"/>
              <a:gd name="T60" fmla="*/ 271 w 619"/>
              <a:gd name="T61" fmla="*/ 406 h 600"/>
              <a:gd name="T62" fmla="*/ 619 w 619"/>
              <a:gd name="T63" fmla="*/ 406 h 600"/>
              <a:gd name="T64" fmla="*/ 232 w 619"/>
              <a:gd name="T65" fmla="*/ 406 h 600"/>
              <a:gd name="T66" fmla="*/ 484 w 619"/>
              <a:gd name="T67" fmla="*/ 413 h 600"/>
              <a:gd name="T68" fmla="*/ 476 w 619"/>
              <a:gd name="T69" fmla="*/ 478 h 600"/>
              <a:gd name="T70" fmla="*/ 415 w 619"/>
              <a:gd name="T71" fmla="*/ 522 h 600"/>
              <a:gd name="T72" fmla="*/ 395 w 619"/>
              <a:gd name="T73" fmla="*/ 437 h 600"/>
              <a:gd name="T74" fmla="*/ 451 w 619"/>
              <a:gd name="T75" fmla="*/ 445 h 600"/>
              <a:gd name="T76" fmla="*/ 391 w 619"/>
              <a:gd name="T77" fmla="*/ 407 h 600"/>
              <a:gd name="T78" fmla="*/ 379 w 619"/>
              <a:gd name="T79" fmla="*/ 329 h 600"/>
              <a:gd name="T80" fmla="*/ 437 w 619"/>
              <a:gd name="T81" fmla="*/ 290 h 600"/>
              <a:gd name="T82" fmla="*/ 454 w 619"/>
              <a:gd name="T83" fmla="*/ 364 h 600"/>
              <a:gd name="T84" fmla="*/ 406 w 619"/>
              <a:gd name="T85" fmla="*/ 358 h 600"/>
              <a:gd name="T86" fmla="*/ 466 w 619"/>
              <a:gd name="T87" fmla="*/ 39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9" h="600">
                <a:moveTo>
                  <a:pt x="19" y="290"/>
                </a:moveTo>
                <a:lnTo>
                  <a:pt x="19" y="290"/>
                </a:lnTo>
                <a:lnTo>
                  <a:pt x="248" y="290"/>
                </a:lnTo>
                <a:cubicBezTo>
                  <a:pt x="254" y="279"/>
                  <a:pt x="262" y="269"/>
                  <a:pt x="271" y="260"/>
                </a:cubicBezTo>
                <a:lnTo>
                  <a:pt x="271" y="246"/>
                </a:lnTo>
                <a:cubicBezTo>
                  <a:pt x="271" y="238"/>
                  <a:pt x="262" y="232"/>
                  <a:pt x="252" y="232"/>
                </a:cubicBezTo>
                <a:lnTo>
                  <a:pt x="19" y="232"/>
                </a:lnTo>
                <a:cubicBezTo>
                  <a:pt x="9" y="232"/>
                  <a:pt x="0" y="238"/>
                  <a:pt x="0" y="246"/>
                </a:cubicBezTo>
                <a:lnTo>
                  <a:pt x="0" y="275"/>
                </a:lnTo>
                <a:cubicBezTo>
                  <a:pt x="0" y="283"/>
                  <a:pt x="9" y="290"/>
                  <a:pt x="19" y="290"/>
                </a:cubicBezTo>
                <a:close/>
                <a:moveTo>
                  <a:pt x="19" y="367"/>
                </a:moveTo>
                <a:lnTo>
                  <a:pt x="19" y="367"/>
                </a:lnTo>
                <a:lnTo>
                  <a:pt x="217" y="367"/>
                </a:lnTo>
                <a:cubicBezTo>
                  <a:pt x="220" y="347"/>
                  <a:pt x="227" y="327"/>
                  <a:pt x="236" y="309"/>
                </a:cubicBezTo>
                <a:lnTo>
                  <a:pt x="19" y="309"/>
                </a:lnTo>
                <a:cubicBezTo>
                  <a:pt x="9" y="309"/>
                  <a:pt x="0" y="316"/>
                  <a:pt x="0" y="324"/>
                </a:cubicBezTo>
                <a:lnTo>
                  <a:pt x="0" y="353"/>
                </a:lnTo>
                <a:cubicBezTo>
                  <a:pt x="0" y="361"/>
                  <a:pt x="9" y="367"/>
                  <a:pt x="19" y="367"/>
                </a:cubicBezTo>
                <a:lnTo>
                  <a:pt x="19" y="367"/>
                </a:lnTo>
                <a:close/>
                <a:moveTo>
                  <a:pt x="19" y="212"/>
                </a:moveTo>
                <a:lnTo>
                  <a:pt x="19" y="212"/>
                </a:lnTo>
                <a:lnTo>
                  <a:pt x="252" y="212"/>
                </a:lnTo>
                <a:cubicBezTo>
                  <a:pt x="262" y="212"/>
                  <a:pt x="271" y="206"/>
                  <a:pt x="271" y="198"/>
                </a:cubicBezTo>
                <a:lnTo>
                  <a:pt x="271" y="169"/>
                </a:lnTo>
                <a:cubicBezTo>
                  <a:pt x="271" y="161"/>
                  <a:pt x="262" y="154"/>
                  <a:pt x="252" y="154"/>
                </a:cubicBezTo>
                <a:lnTo>
                  <a:pt x="19" y="154"/>
                </a:lnTo>
                <a:cubicBezTo>
                  <a:pt x="9" y="154"/>
                  <a:pt x="0" y="161"/>
                  <a:pt x="0" y="169"/>
                </a:cubicBezTo>
                <a:lnTo>
                  <a:pt x="0" y="198"/>
                </a:lnTo>
                <a:cubicBezTo>
                  <a:pt x="0" y="206"/>
                  <a:pt x="9" y="212"/>
                  <a:pt x="19" y="212"/>
                </a:cubicBezTo>
                <a:close/>
                <a:moveTo>
                  <a:pt x="310" y="212"/>
                </a:moveTo>
                <a:lnTo>
                  <a:pt x="310" y="212"/>
                </a:lnTo>
                <a:lnTo>
                  <a:pt x="338" y="212"/>
                </a:lnTo>
                <a:cubicBezTo>
                  <a:pt x="364" y="200"/>
                  <a:pt x="394" y="193"/>
                  <a:pt x="426" y="193"/>
                </a:cubicBezTo>
                <a:cubicBezTo>
                  <a:pt x="457" y="193"/>
                  <a:pt x="487" y="200"/>
                  <a:pt x="514" y="212"/>
                </a:cubicBezTo>
                <a:lnTo>
                  <a:pt x="542" y="212"/>
                </a:lnTo>
                <a:cubicBezTo>
                  <a:pt x="553" y="212"/>
                  <a:pt x="561" y="206"/>
                  <a:pt x="561" y="198"/>
                </a:cubicBezTo>
                <a:lnTo>
                  <a:pt x="561" y="169"/>
                </a:lnTo>
                <a:cubicBezTo>
                  <a:pt x="561" y="161"/>
                  <a:pt x="553" y="154"/>
                  <a:pt x="542" y="154"/>
                </a:cubicBezTo>
                <a:lnTo>
                  <a:pt x="310" y="154"/>
                </a:lnTo>
                <a:cubicBezTo>
                  <a:pt x="299" y="154"/>
                  <a:pt x="290" y="161"/>
                  <a:pt x="290" y="169"/>
                </a:cubicBezTo>
                <a:lnTo>
                  <a:pt x="290" y="198"/>
                </a:lnTo>
                <a:cubicBezTo>
                  <a:pt x="290" y="206"/>
                  <a:pt x="299" y="212"/>
                  <a:pt x="310" y="212"/>
                </a:cubicBezTo>
                <a:close/>
                <a:moveTo>
                  <a:pt x="19" y="445"/>
                </a:moveTo>
                <a:lnTo>
                  <a:pt x="19" y="445"/>
                </a:lnTo>
                <a:lnTo>
                  <a:pt x="217" y="445"/>
                </a:lnTo>
                <a:cubicBezTo>
                  <a:pt x="214" y="432"/>
                  <a:pt x="213" y="419"/>
                  <a:pt x="213" y="406"/>
                </a:cubicBezTo>
                <a:cubicBezTo>
                  <a:pt x="213" y="399"/>
                  <a:pt x="213" y="393"/>
                  <a:pt x="214" y="387"/>
                </a:cubicBezTo>
                <a:lnTo>
                  <a:pt x="19" y="387"/>
                </a:lnTo>
                <a:cubicBezTo>
                  <a:pt x="9" y="387"/>
                  <a:pt x="0" y="393"/>
                  <a:pt x="0" y="401"/>
                </a:cubicBezTo>
                <a:lnTo>
                  <a:pt x="0" y="430"/>
                </a:lnTo>
                <a:cubicBezTo>
                  <a:pt x="0" y="438"/>
                  <a:pt x="9" y="445"/>
                  <a:pt x="19" y="445"/>
                </a:cubicBezTo>
                <a:close/>
                <a:moveTo>
                  <a:pt x="252" y="541"/>
                </a:moveTo>
                <a:lnTo>
                  <a:pt x="252" y="541"/>
                </a:lnTo>
                <a:lnTo>
                  <a:pt x="19" y="541"/>
                </a:lnTo>
                <a:cubicBezTo>
                  <a:pt x="9" y="541"/>
                  <a:pt x="0" y="548"/>
                  <a:pt x="0" y="556"/>
                </a:cubicBezTo>
                <a:lnTo>
                  <a:pt x="0" y="585"/>
                </a:lnTo>
                <a:cubicBezTo>
                  <a:pt x="0" y="593"/>
                  <a:pt x="9" y="600"/>
                  <a:pt x="19" y="600"/>
                </a:cubicBezTo>
                <a:lnTo>
                  <a:pt x="252" y="600"/>
                </a:lnTo>
                <a:cubicBezTo>
                  <a:pt x="262" y="600"/>
                  <a:pt x="271" y="593"/>
                  <a:pt x="271" y="585"/>
                </a:cubicBezTo>
                <a:lnTo>
                  <a:pt x="271" y="556"/>
                </a:lnTo>
                <a:cubicBezTo>
                  <a:pt x="271" y="548"/>
                  <a:pt x="262" y="541"/>
                  <a:pt x="252" y="541"/>
                </a:cubicBezTo>
                <a:close/>
                <a:moveTo>
                  <a:pt x="19" y="522"/>
                </a:moveTo>
                <a:lnTo>
                  <a:pt x="19" y="522"/>
                </a:lnTo>
                <a:lnTo>
                  <a:pt x="248" y="522"/>
                </a:lnTo>
                <a:cubicBezTo>
                  <a:pt x="236" y="504"/>
                  <a:pt x="227" y="485"/>
                  <a:pt x="221" y="464"/>
                </a:cubicBezTo>
                <a:lnTo>
                  <a:pt x="19" y="464"/>
                </a:lnTo>
                <a:cubicBezTo>
                  <a:pt x="9" y="464"/>
                  <a:pt x="0" y="471"/>
                  <a:pt x="0" y="479"/>
                </a:cubicBezTo>
                <a:lnTo>
                  <a:pt x="0" y="508"/>
                </a:lnTo>
                <a:cubicBezTo>
                  <a:pt x="0" y="516"/>
                  <a:pt x="9" y="522"/>
                  <a:pt x="19" y="522"/>
                </a:cubicBezTo>
                <a:close/>
                <a:moveTo>
                  <a:pt x="310" y="135"/>
                </a:moveTo>
                <a:lnTo>
                  <a:pt x="310" y="135"/>
                </a:lnTo>
                <a:lnTo>
                  <a:pt x="542" y="135"/>
                </a:lnTo>
                <a:cubicBezTo>
                  <a:pt x="553" y="135"/>
                  <a:pt x="561" y="128"/>
                  <a:pt x="561" y="120"/>
                </a:cubicBezTo>
                <a:lnTo>
                  <a:pt x="561" y="91"/>
                </a:lnTo>
                <a:cubicBezTo>
                  <a:pt x="561" y="83"/>
                  <a:pt x="553" y="77"/>
                  <a:pt x="542" y="77"/>
                </a:cubicBezTo>
                <a:lnTo>
                  <a:pt x="310" y="77"/>
                </a:lnTo>
                <a:cubicBezTo>
                  <a:pt x="299" y="77"/>
                  <a:pt x="290" y="83"/>
                  <a:pt x="290" y="91"/>
                </a:cubicBezTo>
                <a:lnTo>
                  <a:pt x="290" y="120"/>
                </a:lnTo>
                <a:cubicBezTo>
                  <a:pt x="290" y="128"/>
                  <a:pt x="299" y="135"/>
                  <a:pt x="310" y="135"/>
                </a:cubicBezTo>
                <a:close/>
                <a:moveTo>
                  <a:pt x="310" y="58"/>
                </a:moveTo>
                <a:lnTo>
                  <a:pt x="310" y="58"/>
                </a:lnTo>
                <a:lnTo>
                  <a:pt x="542" y="58"/>
                </a:lnTo>
                <a:cubicBezTo>
                  <a:pt x="553" y="58"/>
                  <a:pt x="561" y="51"/>
                  <a:pt x="561" y="43"/>
                </a:cubicBezTo>
                <a:lnTo>
                  <a:pt x="561" y="14"/>
                </a:lnTo>
                <a:cubicBezTo>
                  <a:pt x="561" y="6"/>
                  <a:pt x="553" y="0"/>
                  <a:pt x="542" y="0"/>
                </a:cubicBezTo>
                <a:lnTo>
                  <a:pt x="310" y="0"/>
                </a:lnTo>
                <a:cubicBezTo>
                  <a:pt x="299" y="0"/>
                  <a:pt x="290" y="6"/>
                  <a:pt x="290" y="14"/>
                </a:cubicBezTo>
                <a:lnTo>
                  <a:pt x="290" y="43"/>
                </a:lnTo>
                <a:cubicBezTo>
                  <a:pt x="290" y="51"/>
                  <a:pt x="299" y="58"/>
                  <a:pt x="310" y="58"/>
                </a:cubicBezTo>
                <a:close/>
                <a:moveTo>
                  <a:pt x="581" y="406"/>
                </a:moveTo>
                <a:lnTo>
                  <a:pt x="581" y="406"/>
                </a:lnTo>
                <a:cubicBezTo>
                  <a:pt x="581" y="321"/>
                  <a:pt x="511" y="251"/>
                  <a:pt x="426" y="251"/>
                </a:cubicBezTo>
                <a:cubicBezTo>
                  <a:pt x="340" y="251"/>
                  <a:pt x="271" y="321"/>
                  <a:pt x="271" y="406"/>
                </a:cubicBezTo>
                <a:cubicBezTo>
                  <a:pt x="271" y="491"/>
                  <a:pt x="340" y="561"/>
                  <a:pt x="426" y="561"/>
                </a:cubicBezTo>
                <a:cubicBezTo>
                  <a:pt x="511" y="561"/>
                  <a:pt x="581" y="491"/>
                  <a:pt x="581" y="406"/>
                </a:cubicBezTo>
                <a:close/>
                <a:moveTo>
                  <a:pt x="619" y="406"/>
                </a:moveTo>
                <a:lnTo>
                  <a:pt x="619" y="406"/>
                </a:lnTo>
                <a:cubicBezTo>
                  <a:pt x="619" y="513"/>
                  <a:pt x="533" y="600"/>
                  <a:pt x="426" y="600"/>
                </a:cubicBezTo>
                <a:cubicBezTo>
                  <a:pt x="319" y="600"/>
                  <a:pt x="232" y="513"/>
                  <a:pt x="232" y="406"/>
                </a:cubicBezTo>
                <a:cubicBezTo>
                  <a:pt x="232" y="299"/>
                  <a:pt x="319" y="212"/>
                  <a:pt x="426" y="212"/>
                </a:cubicBezTo>
                <a:cubicBezTo>
                  <a:pt x="533" y="212"/>
                  <a:pt x="619" y="299"/>
                  <a:pt x="619" y="406"/>
                </a:cubicBezTo>
                <a:close/>
                <a:moveTo>
                  <a:pt x="484" y="413"/>
                </a:moveTo>
                <a:lnTo>
                  <a:pt x="484" y="413"/>
                </a:lnTo>
                <a:cubicBezTo>
                  <a:pt x="488" y="421"/>
                  <a:pt x="490" y="429"/>
                  <a:pt x="490" y="439"/>
                </a:cubicBezTo>
                <a:cubicBezTo>
                  <a:pt x="490" y="455"/>
                  <a:pt x="486" y="467"/>
                  <a:pt x="476" y="478"/>
                </a:cubicBezTo>
                <a:cubicBezTo>
                  <a:pt x="467" y="488"/>
                  <a:pt x="454" y="494"/>
                  <a:pt x="437" y="496"/>
                </a:cubicBezTo>
                <a:lnTo>
                  <a:pt x="437" y="522"/>
                </a:lnTo>
                <a:lnTo>
                  <a:pt x="415" y="522"/>
                </a:lnTo>
                <a:lnTo>
                  <a:pt x="415" y="496"/>
                </a:lnTo>
                <a:cubicBezTo>
                  <a:pt x="386" y="493"/>
                  <a:pt x="368" y="476"/>
                  <a:pt x="361" y="446"/>
                </a:cubicBezTo>
                <a:lnTo>
                  <a:pt x="395" y="437"/>
                </a:lnTo>
                <a:cubicBezTo>
                  <a:pt x="399" y="456"/>
                  <a:pt x="409" y="466"/>
                  <a:pt x="427" y="466"/>
                </a:cubicBezTo>
                <a:cubicBezTo>
                  <a:pt x="435" y="466"/>
                  <a:pt x="441" y="464"/>
                  <a:pt x="445" y="459"/>
                </a:cubicBezTo>
                <a:cubicBezTo>
                  <a:pt x="449" y="455"/>
                  <a:pt x="451" y="450"/>
                  <a:pt x="451" y="445"/>
                </a:cubicBezTo>
                <a:cubicBezTo>
                  <a:pt x="451" y="439"/>
                  <a:pt x="449" y="434"/>
                  <a:pt x="445" y="431"/>
                </a:cubicBezTo>
                <a:cubicBezTo>
                  <a:pt x="441" y="428"/>
                  <a:pt x="432" y="424"/>
                  <a:pt x="419" y="419"/>
                </a:cubicBezTo>
                <a:cubicBezTo>
                  <a:pt x="407" y="415"/>
                  <a:pt x="397" y="411"/>
                  <a:pt x="391" y="407"/>
                </a:cubicBezTo>
                <a:cubicBezTo>
                  <a:pt x="384" y="403"/>
                  <a:pt x="378" y="397"/>
                  <a:pt x="374" y="390"/>
                </a:cubicBezTo>
                <a:cubicBezTo>
                  <a:pt x="370" y="382"/>
                  <a:pt x="368" y="373"/>
                  <a:pt x="368" y="364"/>
                </a:cubicBezTo>
                <a:cubicBezTo>
                  <a:pt x="368" y="351"/>
                  <a:pt x="371" y="339"/>
                  <a:pt x="379" y="329"/>
                </a:cubicBezTo>
                <a:cubicBezTo>
                  <a:pt x="387" y="319"/>
                  <a:pt x="399" y="312"/>
                  <a:pt x="415" y="310"/>
                </a:cubicBezTo>
                <a:lnTo>
                  <a:pt x="415" y="290"/>
                </a:lnTo>
                <a:lnTo>
                  <a:pt x="437" y="290"/>
                </a:lnTo>
                <a:lnTo>
                  <a:pt x="437" y="310"/>
                </a:lnTo>
                <a:cubicBezTo>
                  <a:pt x="461" y="313"/>
                  <a:pt x="477" y="327"/>
                  <a:pt x="485" y="352"/>
                </a:cubicBezTo>
                <a:lnTo>
                  <a:pt x="454" y="364"/>
                </a:lnTo>
                <a:cubicBezTo>
                  <a:pt x="448" y="347"/>
                  <a:pt x="439" y="339"/>
                  <a:pt x="427" y="339"/>
                </a:cubicBezTo>
                <a:cubicBezTo>
                  <a:pt x="421" y="339"/>
                  <a:pt x="416" y="341"/>
                  <a:pt x="412" y="344"/>
                </a:cubicBezTo>
                <a:cubicBezTo>
                  <a:pt x="408" y="348"/>
                  <a:pt x="406" y="353"/>
                  <a:pt x="406" y="358"/>
                </a:cubicBezTo>
                <a:cubicBezTo>
                  <a:pt x="406" y="364"/>
                  <a:pt x="408" y="368"/>
                  <a:pt x="412" y="371"/>
                </a:cubicBezTo>
                <a:cubicBezTo>
                  <a:pt x="415" y="374"/>
                  <a:pt x="423" y="378"/>
                  <a:pt x="435" y="382"/>
                </a:cubicBezTo>
                <a:cubicBezTo>
                  <a:pt x="448" y="387"/>
                  <a:pt x="458" y="391"/>
                  <a:pt x="466" y="395"/>
                </a:cubicBezTo>
                <a:cubicBezTo>
                  <a:pt x="473" y="400"/>
                  <a:pt x="479" y="406"/>
                  <a:pt x="484" y="413"/>
                </a:cubicBezTo>
                <a:lnTo>
                  <a:pt x="484" y="41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7" name="Group 26">
            <a:extLst>
              <a:ext uri="{FF2B5EF4-FFF2-40B4-BE49-F238E27FC236}">
                <a16:creationId xmlns:a16="http://schemas.microsoft.com/office/drawing/2014/main" id="{D92E48A4-6E91-71EC-45DE-3CD64FAF3E32}"/>
              </a:ext>
            </a:extLst>
          </p:cNvPr>
          <p:cNvGrpSpPr/>
          <p:nvPr/>
        </p:nvGrpSpPr>
        <p:grpSpPr>
          <a:xfrm>
            <a:off x="5228878" y="4292528"/>
            <a:ext cx="601503" cy="481723"/>
            <a:chOff x="6362414" y="2709105"/>
            <a:chExt cx="330731" cy="264871"/>
          </a:xfrm>
          <a:solidFill>
            <a:schemeClr val="bg1"/>
          </a:solidFill>
        </p:grpSpPr>
        <p:sp>
          <p:nvSpPr>
            <p:cNvPr id="6" name="Freeform 145">
              <a:extLst>
                <a:ext uri="{FF2B5EF4-FFF2-40B4-BE49-F238E27FC236}">
                  <a16:creationId xmlns:a16="http://schemas.microsoft.com/office/drawing/2014/main" id="{D9189862-A370-A010-4E3F-CC401C3E1EF1}"/>
                </a:ext>
              </a:extLst>
            </p:cNvPr>
            <p:cNvSpPr>
              <a:spLocks/>
            </p:cNvSpPr>
            <p:nvPr/>
          </p:nvSpPr>
          <p:spPr bwMode="auto">
            <a:xfrm>
              <a:off x="6418252" y="2943910"/>
              <a:ext cx="217624" cy="30066"/>
            </a:xfrm>
            <a:custGeom>
              <a:avLst/>
              <a:gdLst>
                <a:gd name="T0" fmla="*/ 237 w 254"/>
                <a:gd name="T1" fmla="*/ 0 h 35"/>
                <a:gd name="T2" fmla="*/ 237 w 254"/>
                <a:gd name="T3" fmla="*/ 0 h 35"/>
                <a:gd name="T4" fmla="*/ 18 w 254"/>
                <a:gd name="T5" fmla="*/ 0 h 35"/>
                <a:gd name="T6" fmla="*/ 0 w 254"/>
                <a:gd name="T7" fmla="*/ 17 h 35"/>
                <a:gd name="T8" fmla="*/ 18 w 254"/>
                <a:gd name="T9" fmla="*/ 35 h 35"/>
                <a:gd name="T10" fmla="*/ 237 w 254"/>
                <a:gd name="T11" fmla="*/ 35 h 35"/>
                <a:gd name="T12" fmla="*/ 254 w 254"/>
                <a:gd name="T13" fmla="*/ 17 h 35"/>
                <a:gd name="T14" fmla="*/ 237 w 254"/>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35">
                  <a:moveTo>
                    <a:pt x="237" y="0"/>
                  </a:moveTo>
                  <a:lnTo>
                    <a:pt x="237" y="0"/>
                  </a:lnTo>
                  <a:lnTo>
                    <a:pt x="18" y="0"/>
                  </a:lnTo>
                  <a:cubicBezTo>
                    <a:pt x="8" y="0"/>
                    <a:pt x="0" y="8"/>
                    <a:pt x="0" y="17"/>
                  </a:cubicBezTo>
                  <a:cubicBezTo>
                    <a:pt x="0" y="27"/>
                    <a:pt x="8" y="35"/>
                    <a:pt x="18" y="35"/>
                  </a:cubicBezTo>
                  <a:lnTo>
                    <a:pt x="237" y="35"/>
                  </a:lnTo>
                  <a:cubicBezTo>
                    <a:pt x="246" y="35"/>
                    <a:pt x="254" y="27"/>
                    <a:pt x="254" y="17"/>
                  </a:cubicBezTo>
                  <a:cubicBezTo>
                    <a:pt x="254" y="8"/>
                    <a:pt x="246" y="0"/>
                    <a:pt x="2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46">
              <a:extLst>
                <a:ext uri="{FF2B5EF4-FFF2-40B4-BE49-F238E27FC236}">
                  <a16:creationId xmlns:a16="http://schemas.microsoft.com/office/drawing/2014/main" id="{1C1986EB-550E-896B-879E-0F6E86410C2B}"/>
                </a:ext>
              </a:extLst>
            </p:cNvPr>
            <p:cNvSpPr>
              <a:spLocks/>
            </p:cNvSpPr>
            <p:nvPr/>
          </p:nvSpPr>
          <p:spPr bwMode="auto">
            <a:xfrm>
              <a:off x="6413956" y="2819349"/>
              <a:ext cx="22908" cy="60133"/>
            </a:xfrm>
            <a:custGeom>
              <a:avLst/>
              <a:gdLst>
                <a:gd name="T0" fmla="*/ 0 w 26"/>
                <a:gd name="T1" fmla="*/ 14 h 70"/>
                <a:gd name="T2" fmla="*/ 0 w 26"/>
                <a:gd name="T3" fmla="*/ 14 h 70"/>
                <a:gd name="T4" fmla="*/ 0 w 26"/>
                <a:gd name="T5" fmla="*/ 57 h 70"/>
                <a:gd name="T6" fmla="*/ 13 w 26"/>
                <a:gd name="T7" fmla="*/ 70 h 70"/>
                <a:gd name="T8" fmla="*/ 26 w 26"/>
                <a:gd name="T9" fmla="*/ 57 h 70"/>
                <a:gd name="T10" fmla="*/ 26 w 26"/>
                <a:gd name="T11" fmla="*/ 14 h 70"/>
                <a:gd name="T12" fmla="*/ 13 w 26"/>
                <a:gd name="T13" fmla="*/ 0 h 70"/>
                <a:gd name="T14" fmla="*/ 0 w 26"/>
                <a:gd name="T15" fmla="*/ 14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70">
                  <a:moveTo>
                    <a:pt x="0" y="14"/>
                  </a:moveTo>
                  <a:lnTo>
                    <a:pt x="0" y="14"/>
                  </a:lnTo>
                  <a:lnTo>
                    <a:pt x="0" y="57"/>
                  </a:lnTo>
                  <a:cubicBezTo>
                    <a:pt x="0" y="65"/>
                    <a:pt x="6" y="70"/>
                    <a:pt x="13" y="70"/>
                  </a:cubicBezTo>
                  <a:cubicBezTo>
                    <a:pt x="20" y="70"/>
                    <a:pt x="26" y="65"/>
                    <a:pt x="26" y="57"/>
                  </a:cubicBezTo>
                  <a:lnTo>
                    <a:pt x="26" y="14"/>
                  </a:lnTo>
                  <a:cubicBezTo>
                    <a:pt x="26" y="6"/>
                    <a:pt x="20" y="0"/>
                    <a:pt x="13" y="0"/>
                  </a:cubicBezTo>
                  <a:cubicBezTo>
                    <a:pt x="6" y="0"/>
                    <a:pt x="0" y="6"/>
                    <a:pt x="0" y="1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7">
              <a:extLst>
                <a:ext uri="{FF2B5EF4-FFF2-40B4-BE49-F238E27FC236}">
                  <a16:creationId xmlns:a16="http://schemas.microsoft.com/office/drawing/2014/main" id="{950FD822-DE24-A9A4-FBEE-3A733DF33CC9}"/>
                </a:ext>
              </a:extLst>
            </p:cNvPr>
            <p:cNvSpPr>
              <a:spLocks/>
            </p:cNvSpPr>
            <p:nvPr/>
          </p:nvSpPr>
          <p:spPr bwMode="auto">
            <a:xfrm>
              <a:off x="6452613" y="2803600"/>
              <a:ext cx="21476" cy="75882"/>
            </a:xfrm>
            <a:custGeom>
              <a:avLst/>
              <a:gdLst>
                <a:gd name="T0" fmla="*/ 0 w 26"/>
                <a:gd name="T1" fmla="*/ 13 h 87"/>
                <a:gd name="T2" fmla="*/ 0 w 26"/>
                <a:gd name="T3" fmla="*/ 13 h 87"/>
                <a:gd name="T4" fmla="*/ 0 w 26"/>
                <a:gd name="T5" fmla="*/ 74 h 87"/>
                <a:gd name="T6" fmla="*/ 13 w 26"/>
                <a:gd name="T7" fmla="*/ 87 h 87"/>
                <a:gd name="T8" fmla="*/ 26 w 26"/>
                <a:gd name="T9" fmla="*/ 74 h 87"/>
                <a:gd name="T10" fmla="*/ 26 w 26"/>
                <a:gd name="T11" fmla="*/ 13 h 87"/>
                <a:gd name="T12" fmla="*/ 13 w 26"/>
                <a:gd name="T13" fmla="*/ 0 h 87"/>
                <a:gd name="T14" fmla="*/ 0 w 26"/>
                <a:gd name="T15" fmla="*/ 13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7">
                  <a:moveTo>
                    <a:pt x="0" y="13"/>
                  </a:moveTo>
                  <a:lnTo>
                    <a:pt x="0" y="13"/>
                  </a:lnTo>
                  <a:lnTo>
                    <a:pt x="0" y="74"/>
                  </a:lnTo>
                  <a:cubicBezTo>
                    <a:pt x="0" y="82"/>
                    <a:pt x="6" y="87"/>
                    <a:pt x="13" y="87"/>
                  </a:cubicBezTo>
                  <a:cubicBezTo>
                    <a:pt x="20" y="87"/>
                    <a:pt x="26" y="82"/>
                    <a:pt x="26" y="74"/>
                  </a:cubicBezTo>
                  <a:lnTo>
                    <a:pt x="26" y="13"/>
                  </a:lnTo>
                  <a:cubicBezTo>
                    <a:pt x="26" y="6"/>
                    <a:pt x="20" y="0"/>
                    <a:pt x="13" y="0"/>
                  </a:cubicBezTo>
                  <a:cubicBezTo>
                    <a:pt x="6" y="0"/>
                    <a:pt x="0" y="6"/>
                    <a:pt x="0" y="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48">
              <a:extLst>
                <a:ext uri="{FF2B5EF4-FFF2-40B4-BE49-F238E27FC236}">
                  <a16:creationId xmlns:a16="http://schemas.microsoft.com/office/drawing/2014/main" id="{3B92CDE4-A74C-7B3F-E4A6-827794E87FC6}"/>
                </a:ext>
              </a:extLst>
            </p:cNvPr>
            <p:cNvSpPr>
              <a:spLocks/>
            </p:cNvSpPr>
            <p:nvPr/>
          </p:nvSpPr>
          <p:spPr bwMode="auto">
            <a:xfrm>
              <a:off x="6489838" y="2787851"/>
              <a:ext cx="22908" cy="91631"/>
            </a:xfrm>
            <a:custGeom>
              <a:avLst/>
              <a:gdLst>
                <a:gd name="T0" fmla="*/ 0 w 27"/>
                <a:gd name="T1" fmla="*/ 13 h 105"/>
                <a:gd name="T2" fmla="*/ 0 w 27"/>
                <a:gd name="T3" fmla="*/ 13 h 105"/>
                <a:gd name="T4" fmla="*/ 0 w 27"/>
                <a:gd name="T5" fmla="*/ 92 h 105"/>
                <a:gd name="T6" fmla="*/ 14 w 27"/>
                <a:gd name="T7" fmla="*/ 105 h 105"/>
                <a:gd name="T8" fmla="*/ 27 w 27"/>
                <a:gd name="T9" fmla="*/ 92 h 105"/>
                <a:gd name="T10" fmla="*/ 27 w 27"/>
                <a:gd name="T11" fmla="*/ 13 h 105"/>
                <a:gd name="T12" fmla="*/ 14 w 27"/>
                <a:gd name="T13" fmla="*/ 0 h 105"/>
                <a:gd name="T14" fmla="*/ 0 w 27"/>
                <a:gd name="T15" fmla="*/ 13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05">
                  <a:moveTo>
                    <a:pt x="0" y="13"/>
                  </a:moveTo>
                  <a:lnTo>
                    <a:pt x="0" y="13"/>
                  </a:lnTo>
                  <a:lnTo>
                    <a:pt x="0" y="92"/>
                  </a:lnTo>
                  <a:cubicBezTo>
                    <a:pt x="0" y="100"/>
                    <a:pt x="6" y="105"/>
                    <a:pt x="14" y="105"/>
                  </a:cubicBezTo>
                  <a:cubicBezTo>
                    <a:pt x="21" y="105"/>
                    <a:pt x="27" y="100"/>
                    <a:pt x="27" y="92"/>
                  </a:cubicBezTo>
                  <a:lnTo>
                    <a:pt x="27" y="13"/>
                  </a:lnTo>
                  <a:cubicBezTo>
                    <a:pt x="27" y="6"/>
                    <a:pt x="21" y="0"/>
                    <a:pt x="14" y="0"/>
                  </a:cubicBezTo>
                  <a:cubicBezTo>
                    <a:pt x="6" y="0"/>
                    <a:pt x="0" y="6"/>
                    <a:pt x="0" y="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49">
              <a:extLst>
                <a:ext uri="{FF2B5EF4-FFF2-40B4-BE49-F238E27FC236}">
                  <a16:creationId xmlns:a16="http://schemas.microsoft.com/office/drawing/2014/main" id="{F41B6723-195E-6BD5-FC2E-F0259CB18DA1}"/>
                </a:ext>
              </a:extLst>
            </p:cNvPr>
            <p:cNvSpPr>
              <a:spLocks/>
            </p:cNvSpPr>
            <p:nvPr/>
          </p:nvSpPr>
          <p:spPr bwMode="auto">
            <a:xfrm>
              <a:off x="6362414" y="2709105"/>
              <a:ext cx="330731" cy="219055"/>
            </a:xfrm>
            <a:custGeom>
              <a:avLst/>
              <a:gdLst>
                <a:gd name="T0" fmla="*/ 367 w 385"/>
                <a:gd name="T1" fmla="*/ 0 h 254"/>
                <a:gd name="T2" fmla="*/ 367 w 385"/>
                <a:gd name="T3" fmla="*/ 0 h 254"/>
                <a:gd name="T4" fmla="*/ 17 w 385"/>
                <a:gd name="T5" fmla="*/ 0 h 254"/>
                <a:gd name="T6" fmla="*/ 0 w 385"/>
                <a:gd name="T7" fmla="*/ 18 h 254"/>
                <a:gd name="T8" fmla="*/ 0 w 385"/>
                <a:gd name="T9" fmla="*/ 237 h 254"/>
                <a:gd name="T10" fmla="*/ 17 w 385"/>
                <a:gd name="T11" fmla="*/ 254 h 254"/>
                <a:gd name="T12" fmla="*/ 351 w 385"/>
                <a:gd name="T13" fmla="*/ 254 h 254"/>
                <a:gd name="T14" fmla="*/ 350 w 385"/>
                <a:gd name="T15" fmla="*/ 253 h 254"/>
                <a:gd name="T16" fmla="*/ 326 w 385"/>
                <a:gd name="T17" fmla="*/ 229 h 254"/>
                <a:gd name="T18" fmla="*/ 280 w 385"/>
                <a:gd name="T19" fmla="*/ 241 h 254"/>
                <a:gd name="T20" fmla="*/ 220 w 385"/>
                <a:gd name="T21" fmla="*/ 219 h 254"/>
                <a:gd name="T22" fmla="*/ 35 w 385"/>
                <a:gd name="T23" fmla="*/ 219 h 254"/>
                <a:gd name="T24" fmla="*/ 35 w 385"/>
                <a:gd name="T25" fmla="*/ 35 h 254"/>
                <a:gd name="T26" fmla="*/ 350 w 385"/>
                <a:gd name="T27" fmla="*/ 35 h 254"/>
                <a:gd name="T28" fmla="*/ 350 w 385"/>
                <a:gd name="T29" fmla="*/ 85 h 254"/>
                <a:gd name="T30" fmla="*/ 373 w 385"/>
                <a:gd name="T31" fmla="*/ 147 h 254"/>
                <a:gd name="T32" fmla="*/ 361 w 385"/>
                <a:gd name="T33" fmla="*/ 193 h 254"/>
                <a:gd name="T34" fmla="*/ 385 w 385"/>
                <a:gd name="T35" fmla="*/ 216 h 254"/>
                <a:gd name="T36" fmla="*/ 385 w 385"/>
                <a:gd name="T37" fmla="*/ 18 h 254"/>
                <a:gd name="T38" fmla="*/ 367 w 385"/>
                <a:gd name="T3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5" h="254">
                  <a:moveTo>
                    <a:pt x="367" y="0"/>
                  </a:moveTo>
                  <a:lnTo>
                    <a:pt x="367" y="0"/>
                  </a:lnTo>
                  <a:lnTo>
                    <a:pt x="17" y="0"/>
                  </a:lnTo>
                  <a:cubicBezTo>
                    <a:pt x="7" y="0"/>
                    <a:pt x="0" y="8"/>
                    <a:pt x="0" y="18"/>
                  </a:cubicBezTo>
                  <a:lnTo>
                    <a:pt x="0" y="237"/>
                  </a:lnTo>
                  <a:cubicBezTo>
                    <a:pt x="0" y="247"/>
                    <a:pt x="7" y="254"/>
                    <a:pt x="17" y="254"/>
                  </a:cubicBezTo>
                  <a:lnTo>
                    <a:pt x="351" y="254"/>
                  </a:lnTo>
                  <a:cubicBezTo>
                    <a:pt x="351" y="254"/>
                    <a:pt x="350" y="254"/>
                    <a:pt x="350" y="253"/>
                  </a:cubicBezTo>
                  <a:lnTo>
                    <a:pt x="326" y="229"/>
                  </a:lnTo>
                  <a:cubicBezTo>
                    <a:pt x="312" y="237"/>
                    <a:pt x="296" y="241"/>
                    <a:pt x="280" y="241"/>
                  </a:cubicBezTo>
                  <a:cubicBezTo>
                    <a:pt x="257" y="241"/>
                    <a:pt x="236" y="233"/>
                    <a:pt x="220" y="219"/>
                  </a:cubicBezTo>
                  <a:lnTo>
                    <a:pt x="35" y="219"/>
                  </a:lnTo>
                  <a:lnTo>
                    <a:pt x="35" y="35"/>
                  </a:lnTo>
                  <a:lnTo>
                    <a:pt x="350" y="35"/>
                  </a:lnTo>
                  <a:lnTo>
                    <a:pt x="350" y="85"/>
                  </a:lnTo>
                  <a:cubicBezTo>
                    <a:pt x="365" y="102"/>
                    <a:pt x="373" y="124"/>
                    <a:pt x="373" y="147"/>
                  </a:cubicBezTo>
                  <a:cubicBezTo>
                    <a:pt x="373" y="163"/>
                    <a:pt x="369" y="179"/>
                    <a:pt x="361" y="193"/>
                  </a:cubicBezTo>
                  <a:lnTo>
                    <a:pt x="385" y="216"/>
                  </a:lnTo>
                  <a:lnTo>
                    <a:pt x="385" y="18"/>
                  </a:lnTo>
                  <a:cubicBezTo>
                    <a:pt x="385" y="8"/>
                    <a:pt x="377" y="0"/>
                    <a:pt x="3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50">
              <a:extLst>
                <a:ext uri="{FF2B5EF4-FFF2-40B4-BE49-F238E27FC236}">
                  <a16:creationId xmlns:a16="http://schemas.microsoft.com/office/drawing/2014/main" id="{2B1CB726-61C1-7A88-CB8C-A76EA72EB247}"/>
                </a:ext>
              </a:extLst>
            </p:cNvPr>
            <p:cNvSpPr>
              <a:spLocks noEditPoints="1"/>
            </p:cNvSpPr>
            <p:nvPr/>
          </p:nvSpPr>
          <p:spPr bwMode="auto">
            <a:xfrm>
              <a:off x="6537086" y="2770670"/>
              <a:ext cx="148900" cy="147469"/>
            </a:xfrm>
            <a:custGeom>
              <a:avLst/>
              <a:gdLst>
                <a:gd name="T0" fmla="*/ 120 w 173"/>
                <a:gd name="T1" fmla="*/ 119 h 172"/>
                <a:gd name="T2" fmla="*/ 120 w 173"/>
                <a:gd name="T3" fmla="*/ 119 h 172"/>
                <a:gd name="T4" fmla="*/ 77 w 173"/>
                <a:gd name="T5" fmla="*/ 137 h 172"/>
                <a:gd name="T6" fmla="*/ 34 w 173"/>
                <a:gd name="T7" fmla="*/ 119 h 172"/>
                <a:gd name="T8" fmla="*/ 16 w 173"/>
                <a:gd name="T9" fmla="*/ 76 h 172"/>
                <a:gd name="T10" fmla="*/ 34 w 173"/>
                <a:gd name="T11" fmla="*/ 33 h 172"/>
                <a:gd name="T12" fmla="*/ 77 w 173"/>
                <a:gd name="T13" fmla="*/ 15 h 172"/>
                <a:gd name="T14" fmla="*/ 120 w 173"/>
                <a:gd name="T15" fmla="*/ 33 h 172"/>
                <a:gd name="T16" fmla="*/ 137 w 173"/>
                <a:gd name="T17" fmla="*/ 76 h 172"/>
                <a:gd name="T18" fmla="*/ 120 w 173"/>
                <a:gd name="T19" fmla="*/ 119 h 172"/>
                <a:gd name="T20" fmla="*/ 144 w 173"/>
                <a:gd name="T21" fmla="*/ 132 h 172"/>
                <a:gd name="T22" fmla="*/ 144 w 173"/>
                <a:gd name="T23" fmla="*/ 132 h 172"/>
                <a:gd name="T24" fmla="*/ 138 w 173"/>
                <a:gd name="T25" fmla="*/ 130 h 172"/>
                <a:gd name="T26" fmla="*/ 134 w 173"/>
                <a:gd name="T27" fmla="*/ 126 h 172"/>
                <a:gd name="T28" fmla="*/ 153 w 173"/>
                <a:gd name="T29" fmla="*/ 76 h 172"/>
                <a:gd name="T30" fmla="*/ 131 w 173"/>
                <a:gd name="T31" fmla="*/ 22 h 172"/>
                <a:gd name="T32" fmla="*/ 77 w 173"/>
                <a:gd name="T33" fmla="*/ 0 h 172"/>
                <a:gd name="T34" fmla="*/ 22 w 173"/>
                <a:gd name="T35" fmla="*/ 22 h 172"/>
                <a:gd name="T36" fmla="*/ 0 w 173"/>
                <a:gd name="T37" fmla="*/ 76 h 172"/>
                <a:gd name="T38" fmla="*/ 22 w 173"/>
                <a:gd name="T39" fmla="*/ 130 h 172"/>
                <a:gd name="T40" fmla="*/ 77 w 173"/>
                <a:gd name="T41" fmla="*/ 152 h 172"/>
                <a:gd name="T42" fmla="*/ 127 w 173"/>
                <a:gd name="T43" fmla="*/ 133 h 172"/>
                <a:gd name="T44" fmla="*/ 131 w 173"/>
                <a:gd name="T45" fmla="*/ 137 h 172"/>
                <a:gd name="T46" fmla="*/ 133 w 173"/>
                <a:gd name="T47" fmla="*/ 143 h 172"/>
                <a:gd name="T48" fmla="*/ 159 w 173"/>
                <a:gd name="T49" fmla="*/ 170 h 172"/>
                <a:gd name="T50" fmla="*/ 165 w 173"/>
                <a:gd name="T51" fmla="*/ 172 h 172"/>
                <a:gd name="T52" fmla="*/ 170 w 173"/>
                <a:gd name="T53" fmla="*/ 170 h 172"/>
                <a:gd name="T54" fmla="*/ 170 w 173"/>
                <a:gd name="T55" fmla="*/ 159 h 172"/>
                <a:gd name="T56" fmla="*/ 144 w 173"/>
                <a:gd name="T57" fmla="*/ 13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3" h="172">
                  <a:moveTo>
                    <a:pt x="120" y="119"/>
                  </a:moveTo>
                  <a:lnTo>
                    <a:pt x="120" y="119"/>
                  </a:lnTo>
                  <a:cubicBezTo>
                    <a:pt x="108" y="130"/>
                    <a:pt x="93" y="137"/>
                    <a:pt x="77" y="137"/>
                  </a:cubicBezTo>
                  <a:cubicBezTo>
                    <a:pt x="60" y="137"/>
                    <a:pt x="45" y="130"/>
                    <a:pt x="34" y="119"/>
                  </a:cubicBezTo>
                  <a:cubicBezTo>
                    <a:pt x="22" y="107"/>
                    <a:pt x="16" y="92"/>
                    <a:pt x="16" y="76"/>
                  </a:cubicBezTo>
                  <a:cubicBezTo>
                    <a:pt x="16" y="60"/>
                    <a:pt x="22" y="44"/>
                    <a:pt x="34" y="33"/>
                  </a:cubicBezTo>
                  <a:cubicBezTo>
                    <a:pt x="45" y="21"/>
                    <a:pt x="60" y="15"/>
                    <a:pt x="77" y="15"/>
                  </a:cubicBezTo>
                  <a:cubicBezTo>
                    <a:pt x="93" y="15"/>
                    <a:pt x="108" y="21"/>
                    <a:pt x="120" y="33"/>
                  </a:cubicBezTo>
                  <a:cubicBezTo>
                    <a:pt x="131" y="44"/>
                    <a:pt x="137" y="60"/>
                    <a:pt x="137" y="76"/>
                  </a:cubicBezTo>
                  <a:cubicBezTo>
                    <a:pt x="137" y="92"/>
                    <a:pt x="131" y="107"/>
                    <a:pt x="120" y="119"/>
                  </a:cubicBezTo>
                  <a:close/>
                  <a:moveTo>
                    <a:pt x="144" y="132"/>
                  </a:moveTo>
                  <a:lnTo>
                    <a:pt x="144" y="132"/>
                  </a:lnTo>
                  <a:cubicBezTo>
                    <a:pt x="142" y="131"/>
                    <a:pt x="140" y="130"/>
                    <a:pt x="138" y="130"/>
                  </a:cubicBezTo>
                  <a:lnTo>
                    <a:pt x="134" y="126"/>
                  </a:lnTo>
                  <a:cubicBezTo>
                    <a:pt x="146" y="112"/>
                    <a:pt x="153" y="95"/>
                    <a:pt x="153" y="76"/>
                  </a:cubicBezTo>
                  <a:cubicBezTo>
                    <a:pt x="153" y="56"/>
                    <a:pt x="145" y="36"/>
                    <a:pt x="131" y="22"/>
                  </a:cubicBezTo>
                  <a:cubicBezTo>
                    <a:pt x="116" y="7"/>
                    <a:pt x="97" y="0"/>
                    <a:pt x="77" y="0"/>
                  </a:cubicBezTo>
                  <a:cubicBezTo>
                    <a:pt x="56" y="0"/>
                    <a:pt x="37" y="7"/>
                    <a:pt x="22" y="22"/>
                  </a:cubicBezTo>
                  <a:cubicBezTo>
                    <a:pt x="8" y="36"/>
                    <a:pt x="0" y="56"/>
                    <a:pt x="0" y="76"/>
                  </a:cubicBezTo>
                  <a:cubicBezTo>
                    <a:pt x="0" y="96"/>
                    <a:pt x="8" y="116"/>
                    <a:pt x="22" y="130"/>
                  </a:cubicBezTo>
                  <a:cubicBezTo>
                    <a:pt x="37" y="144"/>
                    <a:pt x="56" y="152"/>
                    <a:pt x="77" y="152"/>
                  </a:cubicBezTo>
                  <a:cubicBezTo>
                    <a:pt x="95" y="152"/>
                    <a:pt x="113" y="146"/>
                    <a:pt x="127" y="133"/>
                  </a:cubicBezTo>
                  <a:lnTo>
                    <a:pt x="131" y="137"/>
                  </a:lnTo>
                  <a:cubicBezTo>
                    <a:pt x="130" y="139"/>
                    <a:pt x="131" y="142"/>
                    <a:pt x="133" y="143"/>
                  </a:cubicBezTo>
                  <a:lnTo>
                    <a:pt x="159" y="170"/>
                  </a:lnTo>
                  <a:cubicBezTo>
                    <a:pt x="161" y="171"/>
                    <a:pt x="163" y="172"/>
                    <a:pt x="165" y="172"/>
                  </a:cubicBezTo>
                  <a:cubicBezTo>
                    <a:pt x="167" y="172"/>
                    <a:pt x="169" y="171"/>
                    <a:pt x="170" y="170"/>
                  </a:cubicBezTo>
                  <a:cubicBezTo>
                    <a:pt x="173" y="167"/>
                    <a:pt x="173" y="162"/>
                    <a:pt x="170" y="159"/>
                  </a:cubicBezTo>
                  <a:lnTo>
                    <a:pt x="144" y="1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28" name="Picture 27">
            <a:extLst>
              <a:ext uri="{FF2B5EF4-FFF2-40B4-BE49-F238E27FC236}">
                <a16:creationId xmlns:a16="http://schemas.microsoft.com/office/drawing/2014/main" id="{A9B4FECE-D641-BCE7-FCFA-2EAA290D4B27}"/>
              </a:ext>
            </a:extLst>
          </p:cNvPr>
          <p:cNvPicPr>
            <a:picLocks noChangeAspect="1"/>
          </p:cNvPicPr>
          <p:nvPr/>
        </p:nvPicPr>
        <p:blipFill>
          <a:blip r:embed="rId4"/>
          <a:stretch>
            <a:fillRect/>
          </a:stretch>
        </p:blipFill>
        <p:spPr>
          <a:xfrm>
            <a:off x="6355385" y="2261680"/>
            <a:ext cx="563083" cy="606397"/>
          </a:xfrm>
          <a:prstGeom prst="rect">
            <a:avLst/>
          </a:prstGeom>
        </p:spPr>
      </p:pic>
      <p:pic>
        <p:nvPicPr>
          <p:cNvPr id="29" name="Picture 28">
            <a:extLst>
              <a:ext uri="{FF2B5EF4-FFF2-40B4-BE49-F238E27FC236}">
                <a16:creationId xmlns:a16="http://schemas.microsoft.com/office/drawing/2014/main" id="{FFC5DD9B-7ED8-1D9C-8177-941A6FB2DF44}"/>
              </a:ext>
            </a:extLst>
          </p:cNvPr>
          <p:cNvPicPr>
            <a:picLocks noChangeAspect="1"/>
          </p:cNvPicPr>
          <p:nvPr/>
        </p:nvPicPr>
        <p:blipFill>
          <a:blip r:embed="rId5"/>
          <a:stretch>
            <a:fillRect/>
          </a:stretch>
        </p:blipFill>
        <p:spPr>
          <a:xfrm>
            <a:off x="6886064" y="3234350"/>
            <a:ext cx="679457" cy="661810"/>
          </a:xfrm>
          <a:prstGeom prst="rect">
            <a:avLst/>
          </a:prstGeom>
        </p:spPr>
      </p:pic>
      <p:pic>
        <p:nvPicPr>
          <p:cNvPr id="30" name="Picture 29">
            <a:extLst>
              <a:ext uri="{FF2B5EF4-FFF2-40B4-BE49-F238E27FC236}">
                <a16:creationId xmlns:a16="http://schemas.microsoft.com/office/drawing/2014/main" id="{9489F2D1-6AA7-9DE6-F26E-382122CB905B}"/>
              </a:ext>
            </a:extLst>
          </p:cNvPr>
          <p:cNvPicPr>
            <a:picLocks noChangeAspect="1"/>
          </p:cNvPicPr>
          <p:nvPr/>
        </p:nvPicPr>
        <p:blipFill>
          <a:blip r:embed="rId6"/>
          <a:stretch>
            <a:fillRect/>
          </a:stretch>
        </p:blipFill>
        <p:spPr>
          <a:xfrm>
            <a:off x="6395053" y="4241760"/>
            <a:ext cx="588760" cy="597755"/>
          </a:xfrm>
          <a:prstGeom prst="rect">
            <a:avLst/>
          </a:prstGeom>
        </p:spPr>
      </p:pic>
    </p:spTree>
    <p:extLst>
      <p:ext uri="{BB962C8B-B14F-4D97-AF65-F5344CB8AC3E}">
        <p14:creationId xmlns:p14="http://schemas.microsoft.com/office/powerpoint/2010/main" val="1781182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789D13EC-5CB6-D6CE-3A7A-A628F6FAD427}"/>
              </a:ext>
            </a:extLst>
          </p:cNvPr>
          <p:cNvSpPr>
            <a:spLocks noGrp="1"/>
          </p:cNvSpPr>
          <p:nvPr>
            <p:ph type="title"/>
          </p:nvPr>
        </p:nvSpPr>
        <p:spPr/>
        <p:txBody>
          <a:bodyPr/>
          <a:lstStyle/>
          <a:p>
            <a:r>
              <a:rPr lang="en-US"/>
              <a:t>A Retirement</a:t>
            </a:r>
            <a:br>
              <a:rPr lang="en-US"/>
            </a:br>
            <a:r>
              <a:rPr lang="en-US"/>
              <a:t>Powerhouse</a:t>
            </a:r>
          </a:p>
        </p:txBody>
      </p:sp>
      <p:sp>
        <p:nvSpPr>
          <p:cNvPr id="21" name="Content Placeholder 3">
            <a:extLst>
              <a:ext uri="{FF2B5EF4-FFF2-40B4-BE49-F238E27FC236}">
                <a16:creationId xmlns:a16="http://schemas.microsoft.com/office/drawing/2014/main" id="{74D03C47-0CAF-4348-286A-BB74D0158CF4}"/>
              </a:ext>
            </a:extLst>
          </p:cNvPr>
          <p:cNvSpPr>
            <a:spLocks noGrp="1"/>
          </p:cNvSpPr>
          <p:nvPr>
            <p:ph sz="half" idx="2"/>
          </p:nvPr>
        </p:nvSpPr>
        <p:spPr/>
        <p:txBody>
          <a:bodyPr/>
          <a:lstStyle/>
          <a:p>
            <a:r>
              <a:rPr lang="en-US"/>
              <a:t>NFP is one of the largest retirement plan advisers in Canada, providing consulting services to more than 380 companies and overseeing nearly $2.6 billion in retirement plan assets  </a:t>
            </a:r>
          </a:p>
        </p:txBody>
      </p:sp>
      <p:sp>
        <p:nvSpPr>
          <p:cNvPr id="22" name="Content Placeholder 4">
            <a:extLst>
              <a:ext uri="{FF2B5EF4-FFF2-40B4-BE49-F238E27FC236}">
                <a16:creationId xmlns:a16="http://schemas.microsoft.com/office/drawing/2014/main" id="{6EB12A39-75D0-0E13-C7CF-7E75B07071F3}"/>
              </a:ext>
            </a:extLst>
          </p:cNvPr>
          <p:cNvSpPr>
            <a:spLocks noGrp="1"/>
          </p:cNvSpPr>
          <p:nvPr>
            <p:ph sz="quarter" idx="4"/>
          </p:nvPr>
        </p:nvSpPr>
        <p:spPr>
          <a:xfrm>
            <a:off x="4274287" y="4101968"/>
            <a:ext cx="7643393" cy="2506980"/>
          </a:xfrm>
        </p:spPr>
        <p:txBody>
          <a:bodyPr lIns="91440" tIns="45720" rIns="91440" bIns="45720" anchor="t">
            <a:normAutofit/>
          </a:bodyPr>
          <a:lstStyle/>
          <a:p>
            <a:pPr lvl="0">
              <a:lnSpc>
                <a:spcPct val="100000"/>
              </a:lnSpc>
              <a:spcBef>
                <a:spcPts val="0"/>
              </a:spcBef>
              <a:spcAft>
                <a:spcPts val="300"/>
              </a:spcAft>
            </a:pPr>
            <a:r>
              <a:rPr lang="en-US">
                <a:latin typeface="Arial"/>
                <a:cs typeface="Arial"/>
              </a:rPr>
              <a:t>Investment analysis</a:t>
            </a:r>
          </a:p>
          <a:p>
            <a:pPr lvl="0">
              <a:lnSpc>
                <a:spcPct val="100000"/>
              </a:lnSpc>
              <a:spcBef>
                <a:spcPts val="0"/>
              </a:spcBef>
              <a:spcAft>
                <a:spcPts val="300"/>
              </a:spcAft>
            </a:pPr>
            <a:r>
              <a:rPr lang="en-US">
                <a:latin typeface="Arial"/>
                <a:cs typeface="Arial"/>
              </a:rPr>
              <a:t>Fee benchmarking and negotiations</a:t>
            </a:r>
          </a:p>
          <a:p>
            <a:pPr lvl="0">
              <a:lnSpc>
                <a:spcPct val="100000"/>
              </a:lnSpc>
              <a:spcBef>
                <a:spcPts val="0"/>
              </a:spcBef>
              <a:spcAft>
                <a:spcPts val="300"/>
              </a:spcAft>
            </a:pPr>
            <a:r>
              <a:rPr lang="en-US">
                <a:latin typeface="Arial"/>
                <a:cs typeface="Arial"/>
              </a:rPr>
              <a:t>Fiduciary compliance</a:t>
            </a:r>
          </a:p>
          <a:p>
            <a:pPr>
              <a:lnSpc>
                <a:spcPct val="100000"/>
              </a:lnSpc>
              <a:spcBef>
                <a:spcPts val="0"/>
              </a:spcBef>
              <a:spcAft>
                <a:spcPts val="300"/>
              </a:spcAft>
            </a:pPr>
            <a:r>
              <a:rPr lang="en-US">
                <a:latin typeface="Arial"/>
                <a:cs typeface="Arial"/>
              </a:rPr>
              <a:t>Defined benefit administration and actuarial services </a:t>
            </a:r>
            <a:endParaRPr lang="en-US"/>
          </a:p>
          <a:p>
            <a:pPr>
              <a:lnSpc>
                <a:spcPct val="100000"/>
              </a:lnSpc>
              <a:spcBef>
                <a:spcPts val="0"/>
              </a:spcBef>
              <a:spcAft>
                <a:spcPts val="300"/>
              </a:spcAft>
            </a:pPr>
            <a:r>
              <a:rPr lang="en-US">
                <a:latin typeface="Arial"/>
                <a:cs typeface="Arial"/>
              </a:rPr>
              <a:t>Governance best practices</a:t>
            </a:r>
            <a:endParaRPr lang="en-US"/>
          </a:p>
          <a:p>
            <a:pPr lvl="0">
              <a:lnSpc>
                <a:spcPct val="100000"/>
              </a:lnSpc>
              <a:spcBef>
                <a:spcPts val="0"/>
              </a:spcBef>
              <a:spcAft>
                <a:spcPts val="300"/>
              </a:spcAft>
            </a:pPr>
            <a:r>
              <a:rPr lang="en-US">
                <a:latin typeface="Arial"/>
                <a:cs typeface="Arial"/>
              </a:rPr>
              <a:t>Plan design</a:t>
            </a:r>
          </a:p>
          <a:p>
            <a:pPr lvl="0">
              <a:lnSpc>
                <a:spcPct val="100000"/>
              </a:lnSpc>
              <a:spcBef>
                <a:spcPts val="0"/>
              </a:spcBef>
              <a:spcAft>
                <a:spcPts val="300"/>
              </a:spcAft>
            </a:pPr>
            <a:r>
              <a:rPr lang="en-US">
                <a:latin typeface="Arial"/>
                <a:cs typeface="Arial"/>
              </a:rPr>
              <a:t>Participant education and financial wellness</a:t>
            </a:r>
          </a:p>
          <a:p>
            <a:pPr lvl="0">
              <a:lnSpc>
                <a:spcPct val="100000"/>
              </a:lnSpc>
              <a:spcBef>
                <a:spcPts val="0"/>
              </a:spcBef>
              <a:spcAft>
                <a:spcPts val="300"/>
              </a:spcAft>
            </a:pPr>
            <a:r>
              <a:rPr lang="en-US">
                <a:latin typeface="Arial"/>
                <a:cs typeface="Arial"/>
              </a:rPr>
              <a:t>Target date fund consulting</a:t>
            </a:r>
          </a:p>
        </p:txBody>
      </p:sp>
      <p:sp>
        <p:nvSpPr>
          <p:cNvPr id="23" name="Rectangle 22">
            <a:extLst>
              <a:ext uri="{FF2B5EF4-FFF2-40B4-BE49-F238E27FC236}">
                <a16:creationId xmlns:a16="http://schemas.microsoft.com/office/drawing/2014/main" id="{8D08EFEE-4417-F134-BF67-AB63A7BDA0D2}"/>
              </a:ext>
            </a:extLst>
          </p:cNvPr>
          <p:cNvSpPr/>
          <p:nvPr/>
        </p:nvSpPr>
        <p:spPr>
          <a:xfrm>
            <a:off x="4274288" y="3549017"/>
            <a:ext cx="7917712" cy="369332"/>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Our team focuses solely on areas that drive retirement plan success</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a:t>
            </a:r>
          </a:p>
        </p:txBody>
      </p:sp>
      <p:pic>
        <p:nvPicPr>
          <p:cNvPr id="24" name="Picture 23">
            <a:extLst>
              <a:ext uri="{FF2B5EF4-FFF2-40B4-BE49-F238E27FC236}">
                <a16:creationId xmlns:a16="http://schemas.microsoft.com/office/drawing/2014/main" id="{39A7C42E-0453-8456-EE09-80D7BED80EA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423" t="20779" r="1731" b="22914"/>
          <a:stretch/>
        </p:blipFill>
        <p:spPr>
          <a:xfrm>
            <a:off x="3785191" y="10633"/>
            <a:ext cx="8410353" cy="3287321"/>
          </a:xfrm>
          <a:prstGeom prst="rect">
            <a:avLst/>
          </a:prstGeom>
        </p:spPr>
      </p:pic>
      <p:sp>
        <p:nvSpPr>
          <p:cNvPr id="25" name="TextBox 24">
            <a:extLst>
              <a:ext uri="{FF2B5EF4-FFF2-40B4-BE49-F238E27FC236}">
                <a16:creationId xmlns:a16="http://schemas.microsoft.com/office/drawing/2014/main" id="{F0F2BB69-558E-8F60-2AB7-DFA16A40BF96}"/>
              </a:ext>
            </a:extLst>
          </p:cNvPr>
          <p:cNvSpPr txBox="1"/>
          <p:nvPr/>
        </p:nvSpPr>
        <p:spPr>
          <a:xfrm>
            <a:off x="274319" y="4101968"/>
            <a:ext cx="299838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D91"/>
                </a:solidFill>
                <a:effectLst/>
                <a:uLnTx/>
                <a:uFillTx/>
                <a:latin typeface="Arial" panose="020B0604020202020204"/>
                <a:ea typeface="+mn-ea"/>
                <a:cs typeface="+mn-cs"/>
              </a:rPr>
              <a:t>$</a:t>
            </a:r>
            <a:r>
              <a:rPr kumimoji="0" lang="en-US" sz="3600" b="1" i="0" u="none" strike="noStrike" kern="1200" cap="none" spc="0" normalizeH="0" baseline="0" noProof="0">
                <a:ln>
                  <a:noFill/>
                </a:ln>
                <a:solidFill>
                  <a:srgbClr val="007D91"/>
                </a:solidFill>
                <a:effectLst/>
                <a:uLnTx/>
                <a:uFillTx/>
                <a:latin typeface="Arial" panose="020B0604020202020204"/>
                <a:ea typeface="+mn-ea"/>
                <a:cs typeface="+mn-cs"/>
              </a:rPr>
              <a:t>2.6B</a:t>
            </a:r>
            <a:r>
              <a:rPr kumimoji="0" lang="en-US" sz="3200" b="1" i="0" u="none" strike="noStrike" kern="1200" cap="none" spc="0" normalizeH="0" baseline="0" noProof="0">
                <a:ln>
                  <a:noFill/>
                </a:ln>
                <a:solidFill>
                  <a:srgbClr val="007D9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plan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D91"/>
                </a:solidFill>
                <a:effectLst/>
                <a:uLnTx/>
                <a:uFillTx/>
                <a:latin typeface="Arial" panose="020B0604020202020204"/>
                <a:ea typeface="+mn-ea"/>
                <a:cs typeface="+mn-cs"/>
              </a:rPr>
              <a:t>380</a:t>
            </a:r>
            <a:r>
              <a:rPr kumimoji="0" lang="en-US" sz="1800" b="1" i="0" u="none" strike="noStrike" kern="1200" cap="none" spc="0" normalizeH="0" baseline="0" noProof="0">
                <a:ln>
                  <a:noFill/>
                </a:ln>
                <a:solidFill>
                  <a:srgbClr val="007D91"/>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companies</a:t>
            </a:r>
          </a:p>
        </p:txBody>
      </p:sp>
      <p:cxnSp>
        <p:nvCxnSpPr>
          <p:cNvPr id="26" name="Straight Connector 25">
            <a:extLst>
              <a:ext uri="{FF2B5EF4-FFF2-40B4-BE49-F238E27FC236}">
                <a16:creationId xmlns:a16="http://schemas.microsoft.com/office/drawing/2014/main" id="{99207115-EFF1-306A-245E-76E8B9B26C2F}"/>
              </a:ext>
            </a:extLst>
          </p:cNvPr>
          <p:cNvCxnSpPr/>
          <p:nvPr/>
        </p:nvCxnSpPr>
        <p:spPr>
          <a:xfrm>
            <a:off x="370016" y="5172210"/>
            <a:ext cx="140349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A7960F-B5C9-8372-823C-CDF0688B6280}"/>
              </a:ext>
            </a:extLst>
          </p:cNvPr>
          <p:cNvCxnSpPr/>
          <p:nvPr/>
        </p:nvCxnSpPr>
        <p:spPr>
          <a:xfrm>
            <a:off x="370016" y="4045159"/>
            <a:ext cx="1403494"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28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D8E77EE-BA72-4C97-B13B-7D3309598D94}"/>
              </a:ext>
            </a:extLst>
          </p:cNvPr>
          <p:cNvSpPr>
            <a:spLocks noGrp="1"/>
          </p:cNvSpPr>
          <p:nvPr>
            <p:ph type="title"/>
          </p:nvPr>
        </p:nvSpPr>
        <p:spPr/>
        <p:txBody>
          <a:bodyPr/>
          <a:lstStyle/>
          <a:p>
            <a:r>
              <a:rPr lang="en-US"/>
              <a:t>Who We Are</a:t>
            </a:r>
          </a:p>
        </p:txBody>
      </p:sp>
      <p:sp>
        <p:nvSpPr>
          <p:cNvPr id="16" name="Content Placeholder 6">
            <a:extLst>
              <a:ext uri="{FF2B5EF4-FFF2-40B4-BE49-F238E27FC236}">
                <a16:creationId xmlns:a16="http://schemas.microsoft.com/office/drawing/2014/main" id="{ADD94C09-49EF-DB49-E9A7-2BEFE58209AF}"/>
              </a:ext>
            </a:extLst>
          </p:cNvPr>
          <p:cNvSpPr>
            <a:spLocks noGrp="1"/>
          </p:cNvSpPr>
          <p:nvPr>
            <p:ph idx="1"/>
          </p:nvPr>
        </p:nvSpPr>
        <p:spPr>
          <a:xfrm>
            <a:off x="274320" y="1645920"/>
            <a:ext cx="5435364" cy="4818305"/>
          </a:xfrm>
        </p:spPr>
        <p:txBody>
          <a:bodyPr lIns="91440" tIns="45720" rIns="91440" bIns="45720" anchor="t">
            <a:normAutofit/>
          </a:bodyPr>
          <a:lstStyle/>
          <a:p>
            <a:pPr marL="0" indent="0">
              <a:lnSpc>
                <a:spcPct val="100000"/>
              </a:lnSpc>
              <a:buNone/>
            </a:pPr>
            <a:r>
              <a:rPr lang="en-US" b="1">
                <a:solidFill>
                  <a:schemeClr val="accent4"/>
                </a:solidFill>
                <a:latin typeface="Arial"/>
                <a:cs typeface="Arial"/>
              </a:rPr>
              <a:t>NFP, an Aon company, is an integrated organization of consultative advisors and problem solvers. </a:t>
            </a:r>
            <a:endParaRPr lang="en-US" b="1">
              <a:solidFill>
                <a:schemeClr val="accent4"/>
              </a:solidFill>
            </a:endParaRPr>
          </a:p>
          <a:p>
            <a:pPr marL="0" indent="0">
              <a:lnSpc>
                <a:spcPct val="100000"/>
              </a:lnSpc>
              <a:buNone/>
            </a:pPr>
            <a:r>
              <a:rPr lang="en-US">
                <a:latin typeface="Arial"/>
                <a:cs typeface="Arial"/>
              </a:rPr>
              <a:t>We provide expertise to help companies and individuals address their most significant risk, workforce, wealth management and retirement challenges. </a:t>
            </a:r>
            <a:endParaRPr lang="en-US"/>
          </a:p>
          <a:p>
            <a:pPr marL="0" indent="0">
              <a:lnSpc>
                <a:spcPct val="100000"/>
              </a:lnSpc>
              <a:buNone/>
            </a:pPr>
            <a:r>
              <a:rPr lang="en-US">
                <a:latin typeface="Arial"/>
                <a:cs typeface="Arial"/>
              </a:rPr>
              <a:t>The value we deliver is driven by the proactive collaboration, diverse perspectives and grounded ambition of more than 7,700 colleagues in the US, Puerto Rico, Canada, UK and Ireland. </a:t>
            </a:r>
            <a:endParaRPr lang="en-US"/>
          </a:p>
          <a:p>
            <a:pPr marL="0" indent="0">
              <a:lnSpc>
                <a:spcPct val="100000"/>
              </a:lnSpc>
              <a:buNone/>
            </a:pPr>
            <a:endParaRPr lang="en-US"/>
          </a:p>
        </p:txBody>
      </p:sp>
      <p:sp>
        <p:nvSpPr>
          <p:cNvPr id="17" name="Content Placeholder 7">
            <a:extLst>
              <a:ext uri="{FF2B5EF4-FFF2-40B4-BE49-F238E27FC236}">
                <a16:creationId xmlns:a16="http://schemas.microsoft.com/office/drawing/2014/main" id="{F5CA0472-B5B9-552A-EA29-480570A15989}"/>
              </a:ext>
            </a:extLst>
          </p:cNvPr>
          <p:cNvSpPr>
            <a:spLocks noGrp="1"/>
          </p:cNvSpPr>
          <p:nvPr>
            <p:ph idx="13"/>
          </p:nvPr>
        </p:nvSpPr>
        <p:spPr>
          <a:xfrm>
            <a:off x="6421307" y="1645920"/>
            <a:ext cx="4829169" cy="4685488"/>
          </a:xfrm>
        </p:spPr>
        <p:txBody>
          <a:bodyPr>
            <a:normAutofit/>
          </a:bodyPr>
          <a:lstStyle/>
          <a:p>
            <a:pPr marL="0" indent="0">
              <a:buNone/>
            </a:pPr>
            <a:r>
              <a:rPr lang="en-US" b="1">
                <a:solidFill>
                  <a:schemeClr val="accent4"/>
                </a:solidFill>
              </a:rPr>
              <a:t>Our Mission</a:t>
            </a:r>
          </a:p>
          <a:p>
            <a:pPr marL="0" indent="0">
              <a:lnSpc>
                <a:spcPct val="110000"/>
              </a:lnSpc>
              <a:buNone/>
            </a:pPr>
            <a:r>
              <a:rPr lang="en-US"/>
              <a:t>Deliver global capabilities and solutions to a diversity of clients, industries and communities by putting people first, prioritizing partnerships, solving problems and continuously advancing a culture we’re proud of. </a:t>
            </a:r>
          </a:p>
          <a:p>
            <a:pPr marL="0" indent="0">
              <a:buNone/>
            </a:pPr>
            <a:endParaRPr lang="en-US" b="1">
              <a:solidFill>
                <a:schemeClr val="accent1"/>
              </a:solidFill>
            </a:endParaRPr>
          </a:p>
          <a:p>
            <a:pPr marL="0" indent="0">
              <a:buNone/>
            </a:pPr>
            <a:r>
              <a:rPr lang="en-US" b="1">
                <a:solidFill>
                  <a:schemeClr val="accent1"/>
                </a:solidFill>
              </a:rPr>
              <a:t>Our Core Tenets </a:t>
            </a:r>
          </a:p>
          <a:p>
            <a:pPr lvl="0">
              <a:buSzPct val="100000"/>
            </a:pPr>
            <a:r>
              <a:rPr lang="en-US"/>
              <a:t>Put People First</a:t>
            </a:r>
          </a:p>
          <a:p>
            <a:pPr lvl="0">
              <a:buSzPct val="100000"/>
            </a:pPr>
            <a:r>
              <a:rPr lang="en-US"/>
              <a:t>Size and Scale Matter</a:t>
            </a:r>
          </a:p>
          <a:p>
            <a:pPr lvl="0">
              <a:buSzPct val="100000"/>
            </a:pPr>
            <a:r>
              <a:rPr lang="en-US"/>
              <a:t>Prioritize Partnerships</a:t>
            </a:r>
          </a:p>
          <a:p>
            <a:pPr lvl="0">
              <a:buSzPct val="100000"/>
            </a:pPr>
            <a:r>
              <a:rPr lang="en-US"/>
              <a:t>Solve Problems with Expertise</a:t>
            </a:r>
          </a:p>
          <a:p>
            <a:pPr lvl="0">
              <a:buSzPct val="100000"/>
            </a:pPr>
            <a:r>
              <a:rPr lang="en-US"/>
              <a:t>Build Culture with Integrity</a:t>
            </a:r>
          </a:p>
        </p:txBody>
      </p:sp>
    </p:spTree>
    <p:extLst>
      <p:ext uri="{BB962C8B-B14F-4D97-AF65-F5344CB8AC3E}">
        <p14:creationId xmlns:p14="http://schemas.microsoft.com/office/powerpoint/2010/main" val="4247133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79BE3B-F2F7-448B-A919-BE0BC324E310}"/>
              </a:ext>
            </a:extLst>
          </p:cNvPr>
          <p:cNvSpPr>
            <a:spLocks noGrp="1"/>
          </p:cNvSpPr>
          <p:nvPr>
            <p:ph type="title"/>
          </p:nvPr>
        </p:nvSpPr>
        <p:spPr/>
        <p:txBody>
          <a:bodyPr/>
          <a:lstStyle/>
          <a:p>
            <a:r>
              <a:rPr lang="en-US"/>
              <a:t>Life &amp; Wealth</a:t>
            </a:r>
          </a:p>
        </p:txBody>
      </p:sp>
      <p:sp>
        <p:nvSpPr>
          <p:cNvPr id="2" name="Text Placeholder 1">
            <a:extLst>
              <a:ext uri="{FF2B5EF4-FFF2-40B4-BE49-F238E27FC236}">
                <a16:creationId xmlns:a16="http://schemas.microsoft.com/office/drawing/2014/main" id="{E6274D6B-E64B-4675-9B25-0E74F2D8FCDC}"/>
              </a:ext>
            </a:extLst>
          </p:cNvPr>
          <p:cNvSpPr>
            <a:spLocks noGrp="1"/>
          </p:cNvSpPr>
          <p:nvPr>
            <p:ph type="body" idx="1"/>
          </p:nvPr>
        </p:nvSpPr>
        <p:spPr/>
        <p:txBody>
          <a:bodyPr/>
          <a:lstStyle/>
          <a:p>
            <a:r>
              <a:rPr lang="en-US"/>
              <a:t>EXPERTISE AND SOLUTIONS</a:t>
            </a:r>
          </a:p>
        </p:txBody>
      </p:sp>
    </p:spTree>
    <p:extLst>
      <p:ext uri="{BB962C8B-B14F-4D97-AF65-F5344CB8AC3E}">
        <p14:creationId xmlns:p14="http://schemas.microsoft.com/office/powerpoint/2010/main" val="2087207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828799"/>
            <a:ext cx="6095999" cy="296648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p:txBody>
          <a:bodyPr/>
          <a:lstStyle/>
          <a:p>
            <a:r>
              <a:rPr lang="en-US"/>
              <a:t>Life &amp; Wealth Management Value Proposition</a:t>
            </a:r>
          </a:p>
        </p:txBody>
      </p:sp>
      <p:sp>
        <p:nvSpPr>
          <p:cNvPr id="3" name="Content Placeholder 2"/>
          <p:cNvSpPr>
            <a:spLocks noGrp="1"/>
          </p:cNvSpPr>
          <p:nvPr>
            <p:ph idx="1"/>
          </p:nvPr>
        </p:nvSpPr>
        <p:spPr>
          <a:xfrm>
            <a:off x="606055" y="2020187"/>
            <a:ext cx="5273750" cy="2593412"/>
          </a:xfrm>
        </p:spPr>
        <p:txBody>
          <a:bodyPr>
            <a:noAutofit/>
          </a:bodyPr>
          <a:lstStyle/>
          <a:p>
            <a:pPr marL="0" lvl="1" indent="0">
              <a:lnSpc>
                <a:spcPct val="100000"/>
              </a:lnSpc>
              <a:buNone/>
            </a:pPr>
            <a:r>
              <a:rPr lang="en-US" sz="1800" b="1">
                <a:solidFill>
                  <a:schemeClr val="bg1"/>
                </a:solidFill>
              </a:rPr>
              <a:t>We help individuals and families preserve, protect and grow their assets, as well as </a:t>
            </a:r>
            <a:br>
              <a:rPr lang="en-US" sz="1800" b="1">
                <a:solidFill>
                  <a:schemeClr val="bg1"/>
                </a:solidFill>
              </a:rPr>
            </a:br>
            <a:r>
              <a:rPr lang="en-US" sz="1800" b="1">
                <a:solidFill>
                  <a:schemeClr val="bg1"/>
                </a:solidFill>
              </a:rPr>
              <a:t>fund their personal, professional and philanthropic goals. </a:t>
            </a:r>
          </a:p>
          <a:p>
            <a:pPr marL="0" lvl="1" indent="0">
              <a:lnSpc>
                <a:spcPct val="100000"/>
              </a:lnSpc>
              <a:buNone/>
            </a:pPr>
            <a:r>
              <a:rPr lang="en-US" sz="1800" b="1">
                <a:solidFill>
                  <a:schemeClr val="bg1"/>
                </a:solidFill>
              </a:rPr>
              <a:t>Our expertise, market access, industry alliances and buying power are coordinated and delivered through our wholesale </a:t>
            </a:r>
            <a:br>
              <a:rPr lang="en-US" sz="1800" b="1">
                <a:solidFill>
                  <a:schemeClr val="bg1"/>
                </a:solidFill>
              </a:rPr>
            </a:br>
            <a:r>
              <a:rPr lang="en-US" sz="1800" b="1">
                <a:solidFill>
                  <a:schemeClr val="bg1"/>
                </a:solidFill>
              </a:rPr>
              <a:t>and retail life insurance and wealth management platforms.</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l="24849" t="-171" r="23404" b="516"/>
          <a:stretch/>
        </p:blipFill>
        <p:spPr>
          <a:xfrm>
            <a:off x="6096000" y="-10633"/>
            <a:ext cx="6088912" cy="6156251"/>
          </a:xfrm>
          <a:prstGeom prst="rect">
            <a:avLst/>
          </a:prstGeom>
        </p:spPr>
      </p:pic>
    </p:spTree>
    <p:extLst>
      <p:ext uri="{BB962C8B-B14F-4D97-AF65-F5344CB8AC3E}">
        <p14:creationId xmlns:p14="http://schemas.microsoft.com/office/powerpoint/2010/main" val="4028180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Life Insurance Differentiators</a:t>
            </a:r>
          </a:p>
        </p:txBody>
      </p:sp>
      <p:sp>
        <p:nvSpPr>
          <p:cNvPr id="5" name="Content Placeholder 2"/>
          <p:cNvSpPr>
            <a:spLocks noGrp="1"/>
          </p:cNvSpPr>
          <p:nvPr>
            <p:ph idx="1"/>
          </p:nvPr>
        </p:nvSpPr>
        <p:spPr>
          <a:xfrm>
            <a:off x="477520" y="1721894"/>
            <a:ext cx="3880056" cy="4688985"/>
          </a:xfrm>
        </p:spPr>
        <p:txBody>
          <a:bodyPr>
            <a:normAutofit/>
          </a:bodyPr>
          <a:lstStyle/>
          <a:p>
            <a:pPr marL="0" lvl="0" indent="0" fontAlgn="base">
              <a:lnSpc>
                <a:spcPct val="120000"/>
              </a:lnSpc>
              <a:spcBef>
                <a:spcPts val="0"/>
              </a:spcBef>
              <a:spcAft>
                <a:spcPts val="1200"/>
              </a:spcAft>
              <a:buNone/>
              <a:defRPr/>
            </a:pPr>
            <a:r>
              <a:rPr lang="en-US" sz="1900" b="1">
                <a:solidFill>
                  <a:schemeClr val="accent1"/>
                </a:solidFill>
                <a:latin typeface="Arial Black" panose="020B0A04020102020204" pitchFamily="34" charset="0"/>
              </a:rPr>
              <a:t>Life Insurance</a:t>
            </a:r>
          </a:p>
          <a:p>
            <a:pPr>
              <a:lnSpc>
                <a:spcPct val="120000"/>
              </a:lnSpc>
              <a:spcBef>
                <a:spcPts val="0"/>
              </a:spcBef>
              <a:spcAft>
                <a:spcPts val="300"/>
              </a:spcAft>
              <a:buClr>
                <a:schemeClr val="accent1"/>
              </a:buClr>
            </a:pPr>
            <a:r>
              <a:rPr lang="en-US" sz="1400"/>
              <a:t>Estate Planning</a:t>
            </a:r>
          </a:p>
          <a:p>
            <a:pPr>
              <a:lnSpc>
                <a:spcPct val="120000"/>
              </a:lnSpc>
              <a:spcBef>
                <a:spcPts val="0"/>
              </a:spcBef>
              <a:spcAft>
                <a:spcPts val="300"/>
              </a:spcAft>
              <a:buClr>
                <a:schemeClr val="accent1"/>
              </a:buClr>
            </a:pPr>
            <a:r>
              <a:rPr lang="en-US" sz="1400"/>
              <a:t>Wealth transfer</a:t>
            </a:r>
          </a:p>
          <a:p>
            <a:pPr>
              <a:lnSpc>
                <a:spcPct val="100000"/>
              </a:lnSpc>
              <a:spcBef>
                <a:spcPts val="0"/>
              </a:spcBef>
              <a:spcAft>
                <a:spcPts val="300"/>
              </a:spcAft>
              <a:buClr>
                <a:srgbClr val="0070C0"/>
              </a:buClr>
              <a:buSzPct val="100000"/>
              <a:buFont typeface="Symbol" panose="05050102010706020507" pitchFamily="18" charset="2"/>
              <a:buChar char="·"/>
              <a:defRPr/>
            </a:pPr>
            <a:r>
              <a:rPr lang="en-US" sz="1400"/>
              <a:t>Key person &amp; partnership</a:t>
            </a:r>
          </a:p>
          <a:p>
            <a:pPr>
              <a:lnSpc>
                <a:spcPct val="120000"/>
              </a:lnSpc>
              <a:spcBef>
                <a:spcPts val="0"/>
              </a:spcBef>
              <a:spcAft>
                <a:spcPts val="300"/>
              </a:spcAft>
              <a:buClr>
                <a:schemeClr val="accent1"/>
              </a:buClr>
            </a:pPr>
            <a:r>
              <a:rPr lang="en-US" sz="1400"/>
              <a:t>Premium financing</a:t>
            </a:r>
          </a:p>
          <a:p>
            <a:pPr>
              <a:lnSpc>
                <a:spcPct val="120000"/>
              </a:lnSpc>
              <a:spcBef>
                <a:spcPts val="0"/>
              </a:spcBef>
              <a:spcAft>
                <a:spcPts val="300"/>
              </a:spcAft>
              <a:buClr>
                <a:schemeClr val="accent1"/>
              </a:buClr>
            </a:pPr>
            <a:r>
              <a:rPr lang="en-US" sz="1400"/>
              <a:t>Multigenerational planning</a:t>
            </a:r>
          </a:p>
          <a:p>
            <a:pPr>
              <a:lnSpc>
                <a:spcPct val="120000"/>
              </a:lnSpc>
              <a:spcBef>
                <a:spcPts val="0"/>
              </a:spcBef>
              <a:spcAft>
                <a:spcPts val="300"/>
              </a:spcAft>
              <a:buClr>
                <a:schemeClr val="accent1"/>
              </a:buClr>
            </a:pPr>
            <a:r>
              <a:rPr lang="en-US" sz="1400"/>
              <a:t>Asset protection</a:t>
            </a:r>
          </a:p>
          <a:p>
            <a:pPr>
              <a:lnSpc>
                <a:spcPct val="120000"/>
              </a:lnSpc>
              <a:spcBef>
                <a:spcPts val="0"/>
              </a:spcBef>
              <a:spcAft>
                <a:spcPts val="300"/>
              </a:spcAft>
              <a:buClr>
                <a:schemeClr val="accent1"/>
              </a:buClr>
            </a:pPr>
            <a:r>
              <a:rPr lang="en-US" sz="1400"/>
              <a:t>Permanent and term products</a:t>
            </a:r>
          </a:p>
          <a:p>
            <a:pPr>
              <a:lnSpc>
                <a:spcPct val="120000"/>
              </a:lnSpc>
              <a:spcBef>
                <a:spcPts val="0"/>
              </a:spcBef>
              <a:spcAft>
                <a:spcPts val="300"/>
              </a:spcAft>
              <a:buClr>
                <a:schemeClr val="accent1"/>
              </a:buClr>
            </a:pPr>
            <a:r>
              <a:rPr lang="en-US" sz="1400"/>
              <a:t>Underwriting advocacy and negotiation</a:t>
            </a:r>
          </a:p>
          <a:p>
            <a:pPr>
              <a:lnSpc>
                <a:spcPct val="120000"/>
              </a:lnSpc>
              <a:spcBef>
                <a:spcPts val="0"/>
              </a:spcBef>
              <a:spcAft>
                <a:spcPts val="300"/>
              </a:spcAft>
              <a:buClr>
                <a:schemeClr val="accent1"/>
              </a:buClr>
            </a:pPr>
            <a:r>
              <a:rPr lang="en-US" sz="1400"/>
              <a:t>Charitable planning</a:t>
            </a:r>
          </a:p>
          <a:p>
            <a:pPr>
              <a:lnSpc>
                <a:spcPct val="120000"/>
              </a:lnSpc>
              <a:spcBef>
                <a:spcPts val="0"/>
              </a:spcBef>
              <a:spcAft>
                <a:spcPts val="300"/>
              </a:spcAft>
              <a:buClr>
                <a:schemeClr val="accent1"/>
              </a:buClr>
            </a:pPr>
            <a:endParaRPr lang="en-US" sz="1400"/>
          </a:p>
          <a:p>
            <a:pPr>
              <a:lnSpc>
                <a:spcPct val="120000"/>
              </a:lnSpc>
              <a:spcBef>
                <a:spcPts val="0"/>
              </a:spcBef>
              <a:spcAft>
                <a:spcPts val="300"/>
              </a:spcAft>
              <a:buClr>
                <a:schemeClr val="accent1"/>
              </a:buClr>
            </a:pPr>
            <a:endParaRPr lang="en-US" sz="1400"/>
          </a:p>
          <a:p>
            <a:pPr marL="0" indent="0">
              <a:buNone/>
            </a:pPr>
            <a:endParaRPr lang="en-US"/>
          </a:p>
        </p:txBody>
      </p:sp>
      <p:sp>
        <p:nvSpPr>
          <p:cNvPr id="6" name="Content Placeholder 2"/>
          <p:cNvSpPr txBox="1">
            <a:spLocks/>
          </p:cNvSpPr>
          <p:nvPr/>
        </p:nvSpPr>
        <p:spPr>
          <a:xfrm>
            <a:off x="4357576" y="1721894"/>
            <a:ext cx="3476848" cy="40655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spcAft>
                <a:spcPts val="1200"/>
              </a:spcAft>
              <a:buSzPct val="100000"/>
              <a:buNone/>
              <a:defRPr/>
            </a:pPr>
            <a:r>
              <a:rPr lang="en-US" b="1">
                <a:solidFill>
                  <a:schemeClr val="accent4"/>
                </a:solidFill>
                <a:latin typeface="Arial Black" panose="020B0A04020102020204" pitchFamily="34" charset="0"/>
              </a:rPr>
              <a:t>Annuities</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Traditional fixed</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Fixed indexed</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Tax deferral</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SPIA – single premium immediate annuity</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Probate avoidance</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Guaranteed income planning</a:t>
            </a:r>
          </a:p>
          <a:p>
            <a:pPr marR="0" fontAlgn="auto">
              <a:lnSpc>
                <a:spcPct val="100000"/>
              </a:lnSpc>
              <a:spcBef>
                <a:spcPts val="0"/>
              </a:spcBef>
              <a:spcAft>
                <a:spcPts val="300"/>
              </a:spcAft>
              <a:buSzPct val="100000"/>
              <a:buFont typeface="Symbol" panose="05050102010706020507" pitchFamily="18" charset="2"/>
              <a:buChar char="·"/>
              <a:tabLst/>
              <a:defRPr/>
            </a:pPr>
            <a:r>
              <a:rPr lang="en-US" sz="1400"/>
              <a:t>Tax-efficient income distribution</a:t>
            </a:r>
          </a:p>
          <a:p>
            <a:pPr marL="228600" marR="0" lvl="0" indent="-228600" algn="l" defTabSz="914400" rtl="0" eaLnBrk="1" fontAlgn="auto" latinLnBrk="0" hangingPunct="1">
              <a:lnSpc>
                <a:spcPct val="90000"/>
              </a:lnSpc>
              <a:spcBef>
                <a:spcPts val="1000"/>
              </a:spcBef>
              <a:spcAft>
                <a:spcPts val="0"/>
              </a:spcAft>
              <a:buClr>
                <a:srgbClr val="46712B"/>
              </a:buClr>
              <a:buSzPct val="150000"/>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8001040" y="1721894"/>
            <a:ext cx="3476848" cy="43267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46712B"/>
              </a:buClr>
              <a:buSzPct val="15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fontAlgn="base">
              <a:lnSpc>
                <a:spcPct val="100000"/>
              </a:lnSpc>
              <a:spcBef>
                <a:spcPts val="0"/>
              </a:spcBef>
              <a:spcAft>
                <a:spcPts val="1200"/>
              </a:spcAft>
              <a:buSzPct val="100000"/>
              <a:buNone/>
              <a:tabLst/>
              <a:defRPr/>
            </a:pPr>
            <a:r>
              <a:rPr lang="en-US" b="1">
                <a:solidFill>
                  <a:schemeClr val="accent3"/>
                </a:solidFill>
                <a:latin typeface="Arial Black" panose="020B0A04020102020204" pitchFamily="34" charset="0"/>
              </a:rPr>
              <a:t>Living Benefits </a:t>
            </a:r>
          </a:p>
          <a:p>
            <a:pPr marR="0" fontAlgn="auto">
              <a:lnSpc>
                <a:spcPct val="100000"/>
              </a:lnSpc>
              <a:spcBef>
                <a:spcPts val="0"/>
              </a:spcBef>
              <a:spcAft>
                <a:spcPts val="300"/>
              </a:spcAft>
              <a:buClr>
                <a:schemeClr val="accent3"/>
              </a:buClr>
              <a:buSzPct val="100000"/>
              <a:buFont typeface="Symbol" panose="05050102010706020507" pitchFamily="18" charset="2"/>
              <a:buChar char="·"/>
              <a:tabLst/>
              <a:defRPr/>
            </a:pPr>
            <a:r>
              <a:rPr lang="en-US" sz="1400"/>
              <a:t>Individual disability insurance</a:t>
            </a:r>
          </a:p>
          <a:p>
            <a:pPr>
              <a:lnSpc>
                <a:spcPct val="100000"/>
              </a:lnSpc>
              <a:spcBef>
                <a:spcPts val="0"/>
              </a:spcBef>
              <a:spcAft>
                <a:spcPts val="300"/>
              </a:spcAft>
              <a:buClr>
                <a:schemeClr val="accent3"/>
              </a:buClr>
              <a:buSzPct val="100000"/>
              <a:buFont typeface="Symbol" panose="05050102010706020507" pitchFamily="18" charset="2"/>
              <a:buChar char="·"/>
              <a:defRPr/>
            </a:pPr>
            <a:r>
              <a:rPr lang="en-US" sz="1400"/>
              <a:t>Critical illness </a:t>
            </a:r>
          </a:p>
          <a:p>
            <a:pPr>
              <a:lnSpc>
                <a:spcPct val="100000"/>
              </a:lnSpc>
              <a:spcBef>
                <a:spcPts val="0"/>
              </a:spcBef>
              <a:spcAft>
                <a:spcPts val="300"/>
              </a:spcAft>
              <a:buClr>
                <a:schemeClr val="accent3"/>
              </a:buClr>
              <a:buSzPct val="100000"/>
              <a:buFont typeface="Symbol" panose="05050102010706020507" pitchFamily="18" charset="2"/>
              <a:buChar char="·"/>
              <a:defRPr/>
            </a:pPr>
            <a:r>
              <a:rPr lang="en-US" sz="1400"/>
              <a:t>Key person &amp; partnership</a:t>
            </a:r>
          </a:p>
          <a:p>
            <a:pPr marR="0" fontAlgn="auto">
              <a:lnSpc>
                <a:spcPct val="100000"/>
              </a:lnSpc>
              <a:spcBef>
                <a:spcPts val="0"/>
              </a:spcBef>
              <a:spcAft>
                <a:spcPts val="300"/>
              </a:spcAft>
              <a:buClr>
                <a:schemeClr val="accent3"/>
              </a:buClr>
              <a:buSzPct val="100000"/>
              <a:buFont typeface="Symbol" panose="05050102010706020507" pitchFamily="18" charset="2"/>
              <a:buChar char="·"/>
              <a:tabLst/>
              <a:defRPr/>
            </a:pPr>
            <a:r>
              <a:rPr lang="en-US" sz="1400"/>
              <a:t>High-limit disability insurance</a:t>
            </a:r>
          </a:p>
          <a:p>
            <a:pPr marR="0" fontAlgn="base">
              <a:lnSpc>
                <a:spcPct val="100000"/>
              </a:lnSpc>
              <a:spcBef>
                <a:spcPts val="0"/>
              </a:spcBef>
              <a:spcAft>
                <a:spcPts val="300"/>
              </a:spcAft>
              <a:buClr>
                <a:schemeClr val="accent3"/>
              </a:buClr>
              <a:buSzPct val="100000"/>
              <a:buFont typeface="Symbol" panose="05050102010706020507" pitchFamily="18" charset="2"/>
              <a:buChar char="·"/>
              <a:tabLst/>
              <a:defRPr/>
            </a:pPr>
            <a:r>
              <a:rPr lang="en-US" sz="1400"/>
              <a:t>Impaired/substandard disability insurance</a:t>
            </a:r>
          </a:p>
          <a:p>
            <a:pPr marL="0" marR="0" lvl="0" indent="0" algn="l" defTabSz="914400" rtl="0" eaLnBrk="1" fontAlgn="auto" latinLnBrk="0" hangingPunct="1">
              <a:lnSpc>
                <a:spcPct val="90000"/>
              </a:lnSpc>
              <a:spcBef>
                <a:spcPts val="300"/>
              </a:spcBef>
              <a:spcAft>
                <a:spcPts val="0"/>
              </a:spcAft>
              <a:buClr>
                <a:srgbClr val="46712B"/>
              </a:buClr>
              <a:buSzPct val="150000"/>
              <a:buNone/>
              <a:tabLst/>
              <a:defRPr/>
            </a:pP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4" name="Straight Connector 3">
            <a:extLst>
              <a:ext uri="{FF2B5EF4-FFF2-40B4-BE49-F238E27FC236}">
                <a16:creationId xmlns:a16="http://schemas.microsoft.com/office/drawing/2014/main" id="{82981337-B10A-FCC6-C61A-93B0AA9F6C33}"/>
              </a:ext>
            </a:extLst>
          </p:cNvPr>
          <p:cNvCxnSpPr/>
          <p:nvPr/>
        </p:nvCxnSpPr>
        <p:spPr>
          <a:xfrm>
            <a:off x="4111960" y="1794723"/>
            <a:ext cx="0" cy="449816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E7C1CE-C705-A963-213B-BCF155D39FFC}"/>
              </a:ext>
            </a:extLst>
          </p:cNvPr>
          <p:cNvCxnSpPr/>
          <p:nvPr/>
        </p:nvCxnSpPr>
        <p:spPr>
          <a:xfrm>
            <a:off x="7764257" y="1794723"/>
            <a:ext cx="0" cy="4498166"/>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707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 looking at papers&#10;&#10;Description automatically generated with medium confidence">
            <a:extLst>
              <a:ext uri="{FF2B5EF4-FFF2-40B4-BE49-F238E27FC236}">
                <a16:creationId xmlns:a16="http://schemas.microsoft.com/office/drawing/2014/main" id="{89536A7D-D14B-A393-D69E-71ABA050FF3E}"/>
              </a:ext>
            </a:extLst>
          </p:cNvPr>
          <p:cNvPicPr>
            <a:picLocks noChangeAspect="1"/>
          </p:cNvPicPr>
          <p:nvPr/>
        </p:nvPicPr>
        <p:blipFill rotWithShape="1">
          <a:blip r:embed="rId3">
            <a:extLst>
              <a:ext uri="{28A0092B-C50C-407E-A947-70E740481C1C}">
                <a14:useLocalDpi xmlns:a14="http://schemas.microsoft.com/office/drawing/2010/main" val="0"/>
              </a:ext>
            </a:extLst>
          </a:blip>
          <a:srcRect t="13603" b="24850"/>
          <a:stretch/>
        </p:blipFill>
        <p:spPr>
          <a:xfrm>
            <a:off x="4334303" y="293260"/>
            <a:ext cx="7251202" cy="3347200"/>
          </a:xfrm>
          <a:prstGeom prst="rect">
            <a:avLst/>
          </a:prstGeom>
        </p:spPr>
      </p:pic>
      <p:sp>
        <p:nvSpPr>
          <p:cNvPr id="2" name="Title 1"/>
          <p:cNvSpPr>
            <a:spLocks noGrp="1"/>
          </p:cNvSpPr>
          <p:nvPr>
            <p:ph type="title"/>
          </p:nvPr>
        </p:nvSpPr>
        <p:spPr/>
        <p:txBody>
          <a:bodyPr/>
          <a:lstStyle/>
          <a:p>
            <a:r>
              <a:rPr lang="en-US"/>
              <a:t>Wealth Management Excellence</a:t>
            </a:r>
          </a:p>
        </p:txBody>
      </p:sp>
      <p:sp>
        <p:nvSpPr>
          <p:cNvPr id="4" name="Content Placeholder 3"/>
          <p:cNvSpPr>
            <a:spLocks noGrp="1"/>
          </p:cNvSpPr>
          <p:nvPr>
            <p:ph sz="half" idx="2"/>
          </p:nvPr>
        </p:nvSpPr>
        <p:spPr/>
        <p:txBody>
          <a:bodyPr>
            <a:normAutofit/>
          </a:bodyPr>
          <a:lstStyle/>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Investment management </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Tax planning</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Estate and succession planning</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Family governance</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Retirement planning and financial projections </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Philanthropic advisory services</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Family office-style services</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Business owner advisory services </a:t>
            </a:r>
          </a:p>
          <a:p>
            <a:pPr marL="228600" indent="-228600">
              <a:lnSpc>
                <a:spcPct val="100000"/>
              </a:lnSpc>
              <a:spcBef>
                <a:spcPts val="0"/>
              </a:spcBef>
              <a:spcAft>
                <a:spcPts val="300"/>
              </a:spcAft>
              <a:buClr>
                <a:srgbClr val="46712B"/>
              </a:buClr>
              <a:buSzPct val="100000"/>
              <a:buFont typeface="Symbol" panose="05050102010706020507" pitchFamily="18" charset="2"/>
              <a:buChar char="·"/>
            </a:pPr>
            <a:r>
              <a:rPr lang="en-US" sz="1500"/>
              <a:t>Advisor collaboration (lawyer, accountant, etc.) </a:t>
            </a:r>
          </a:p>
          <a:p>
            <a:pPr marL="228600" indent="-228600">
              <a:lnSpc>
                <a:spcPct val="100000"/>
              </a:lnSpc>
              <a:spcBef>
                <a:spcPts val="0"/>
              </a:spcBef>
              <a:spcAft>
                <a:spcPts val="300"/>
              </a:spcAft>
              <a:buClr>
                <a:srgbClr val="46712B"/>
              </a:buClr>
              <a:buSzPct val="100000"/>
              <a:buFont typeface="Symbol" panose="05050102010706020507" pitchFamily="18" charset="2"/>
              <a:buChar char="·"/>
            </a:pPr>
            <a:endParaRPr lang="en-US" sz="1500"/>
          </a:p>
        </p:txBody>
      </p:sp>
      <p:sp>
        <p:nvSpPr>
          <p:cNvPr id="9" name="Content Placeholder 8">
            <a:extLst>
              <a:ext uri="{FF2B5EF4-FFF2-40B4-BE49-F238E27FC236}">
                <a16:creationId xmlns:a16="http://schemas.microsoft.com/office/drawing/2014/main" id="{5C7A3873-B26B-41BA-A475-4452CD507D30}"/>
              </a:ext>
            </a:extLst>
          </p:cNvPr>
          <p:cNvSpPr>
            <a:spLocks noGrp="1"/>
          </p:cNvSpPr>
          <p:nvPr>
            <p:ph sz="quarter" idx="4"/>
          </p:nvPr>
        </p:nvSpPr>
        <p:spPr>
          <a:xfrm>
            <a:off x="4334303" y="3918244"/>
            <a:ext cx="7487619" cy="1162568"/>
          </a:xfrm>
        </p:spPr>
        <p:txBody>
          <a:bodyPr>
            <a:normAutofit/>
          </a:bodyPr>
          <a:lstStyle/>
          <a:p>
            <a:pPr marL="0" indent="0">
              <a:buNone/>
            </a:pPr>
            <a:r>
              <a:rPr lang="en-US" sz="1800"/>
              <a:t>Newport Private Wealth plays an integral role in the expansion of NFP’s wealth management offerings across Canada through a unique investment platform. Newport offers comprehensive wealth management services and a highly personalized experience for clients.</a:t>
            </a:r>
          </a:p>
        </p:txBody>
      </p:sp>
      <p:pic>
        <p:nvPicPr>
          <p:cNvPr id="1026" name="Picture 2" descr="Newport Private Wealth Management - Investment Management">
            <a:extLst>
              <a:ext uri="{FF2B5EF4-FFF2-40B4-BE49-F238E27FC236}">
                <a16:creationId xmlns:a16="http://schemas.microsoft.com/office/drawing/2014/main" id="{C0E11D46-B834-1179-F9AC-230ED1FB7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206" y="5180796"/>
            <a:ext cx="3017815" cy="98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199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797A-2E6B-4557-BC96-947E399755DD}"/>
              </a:ext>
            </a:extLst>
          </p:cNvPr>
          <p:cNvSpPr>
            <a:spLocks noGrp="1"/>
          </p:cNvSpPr>
          <p:nvPr>
            <p:ph type="title"/>
          </p:nvPr>
        </p:nvSpPr>
        <p:spPr/>
        <p:txBody>
          <a:bodyPr lIns="91440" tIns="45720" rIns="91440" bIns="45720" anchor="t">
            <a:normAutofit fontScale="90000"/>
          </a:bodyPr>
          <a:lstStyle/>
          <a:p>
            <a:pPr>
              <a:spcBef>
                <a:spcPts val="1000"/>
              </a:spcBef>
              <a:defRPr/>
            </a:pPr>
            <a:r>
              <a:rPr kumimoji="0" lang="en-US" sz="3200" b="1" i="0" u="none" strike="noStrike" kern="1200" cap="none" spc="0" normalizeH="0" baseline="0" noProof="0">
                <a:ln>
                  <a:noFill/>
                </a:ln>
                <a:effectLst/>
                <a:uLnTx/>
                <a:uFillTx/>
                <a:latin typeface="Arial"/>
                <a:ea typeface="+mn-ea"/>
                <a:cs typeface="Arial"/>
              </a:rPr>
              <a:t>Diversity</a:t>
            </a:r>
            <a:r>
              <a:rPr lang="en-US">
                <a:latin typeface="Arial"/>
                <a:ea typeface="+mn-ea"/>
                <a:cs typeface="Arial"/>
              </a:rPr>
              <a:t> | Equity</a:t>
            </a:r>
            <a:r>
              <a:rPr kumimoji="0" lang="en-US" sz="3200" b="1" i="0" u="none" strike="noStrike" kern="1200" cap="none" spc="0" normalizeH="0" baseline="0" noProof="0">
                <a:ln>
                  <a:noFill/>
                </a:ln>
                <a:effectLst/>
                <a:uLnTx/>
                <a:uFillTx/>
                <a:latin typeface="Arial"/>
                <a:ea typeface="+mn-ea"/>
                <a:cs typeface="Arial"/>
              </a:rPr>
              <a:t> </a:t>
            </a:r>
            <a:r>
              <a:rPr lang="en-US">
                <a:latin typeface="Arial"/>
                <a:ea typeface="+mn-ea"/>
                <a:cs typeface="Arial"/>
              </a:rPr>
              <a:t>| </a:t>
            </a:r>
            <a:r>
              <a:rPr kumimoji="0" lang="en-US" sz="3200" b="1" i="0" u="none" strike="noStrike" kern="1200" cap="none" spc="0" normalizeH="0" baseline="0" noProof="0">
                <a:ln>
                  <a:noFill/>
                </a:ln>
                <a:effectLst/>
                <a:uLnTx/>
                <a:uFillTx/>
                <a:latin typeface="Arial"/>
                <a:ea typeface="+mn-ea"/>
                <a:cs typeface="Arial"/>
              </a:rPr>
              <a:t>Inclusion</a:t>
            </a:r>
            <a:r>
              <a:rPr lang="en-US">
                <a:latin typeface="Arial"/>
                <a:ea typeface="+mn-ea"/>
                <a:cs typeface="Arial"/>
              </a:rPr>
              <a:t> | Belonging</a:t>
            </a:r>
            <a:br>
              <a:rPr lang="en-US">
                <a:latin typeface="Arial"/>
                <a:ea typeface="+mn-ea"/>
                <a:cs typeface="Arial"/>
              </a:rPr>
            </a:br>
            <a:br>
              <a:rPr lang="en-US">
                <a:latin typeface="Arial"/>
                <a:ea typeface="+mn-ea"/>
                <a:cs typeface="Arial"/>
              </a:rPr>
            </a:br>
            <a:r>
              <a:rPr lang="en-US" sz="2400">
                <a:latin typeface="Arial"/>
                <a:cs typeface="Arial"/>
              </a:rPr>
              <a:t>(DEIB)</a:t>
            </a:r>
            <a:endParaRPr lang="en-US">
              <a:latin typeface="Arial"/>
              <a:cs typeface="Arial"/>
            </a:endParaRPr>
          </a:p>
        </p:txBody>
      </p:sp>
    </p:spTree>
    <p:extLst>
      <p:ext uri="{BB962C8B-B14F-4D97-AF65-F5344CB8AC3E}">
        <p14:creationId xmlns:p14="http://schemas.microsoft.com/office/powerpoint/2010/main" val="1011215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C1253-48DF-0851-EB7F-7AC3D0D0059D}"/>
              </a:ext>
            </a:extLst>
          </p:cNvPr>
          <p:cNvSpPr>
            <a:spLocks noGrp="1"/>
          </p:cNvSpPr>
          <p:nvPr>
            <p:ph type="title"/>
          </p:nvPr>
        </p:nvSpPr>
        <p:spPr/>
        <p:txBody>
          <a:bodyPr/>
          <a:lstStyle/>
          <a:p>
            <a:r>
              <a:rPr lang="en-US" sz="2400" b="1">
                <a:solidFill>
                  <a:schemeClr val="tx2"/>
                </a:solidFill>
                <a:latin typeface="Arial Black" panose="020B0A04020102020204" pitchFamily="34" charset="0"/>
                <a:ea typeface="Open Sans" panose="020B0606030504020204" pitchFamily="34" charset="0"/>
                <a:cs typeface="Arial" panose="020B0604020202020204" pitchFamily="34" charset="0"/>
              </a:rPr>
              <a:t>The Power of DEIB</a:t>
            </a:r>
            <a:endParaRPr lang="en-US"/>
          </a:p>
        </p:txBody>
      </p:sp>
      <p:sp>
        <p:nvSpPr>
          <p:cNvPr id="3" name="Content Placeholder 2">
            <a:extLst>
              <a:ext uri="{FF2B5EF4-FFF2-40B4-BE49-F238E27FC236}">
                <a16:creationId xmlns:a16="http://schemas.microsoft.com/office/drawing/2014/main" id="{08EB5071-6D1C-6776-6BD2-D7A9F02956D1}"/>
              </a:ext>
            </a:extLst>
          </p:cNvPr>
          <p:cNvSpPr>
            <a:spLocks noGrp="1"/>
          </p:cNvSpPr>
          <p:nvPr>
            <p:ph idx="1"/>
          </p:nvPr>
        </p:nvSpPr>
        <p:spPr>
          <a:xfrm>
            <a:off x="274319" y="2039695"/>
            <a:ext cx="5273750" cy="4818305"/>
          </a:xfrm>
        </p:spPr>
        <p:txBody>
          <a:bodyPr/>
          <a:lstStyle/>
          <a:p>
            <a:pPr marL="0" indent="0" fontAlgn="base">
              <a:buNone/>
            </a:pPr>
            <a:r>
              <a:rPr lang="en-US" sz="1600" b="1">
                <a:cs typeface="Arial"/>
              </a:rPr>
              <a:t>We want to be proud of the company we’re part of, so no matter how fast paced our environment is, doing things the right way is essential. </a:t>
            </a:r>
          </a:p>
          <a:p>
            <a:pPr marL="0" indent="0" fontAlgn="base">
              <a:buNone/>
            </a:pPr>
            <a:r>
              <a:rPr lang="en-US" sz="1600">
                <a:cs typeface="Arial"/>
              </a:rPr>
              <a:t>We’re all part of the same dynamic team, winning, learning and making an impact together, while appreciating the opportunities to collaborate on shared objectives.</a:t>
            </a:r>
          </a:p>
          <a:p>
            <a:pPr marL="0" indent="0" fontAlgn="base">
              <a:buNone/>
            </a:pPr>
            <a:r>
              <a:rPr lang="en-US" sz="1600">
                <a:cs typeface="Arial"/>
              </a:rPr>
              <a:t>Our diversity, equity, inclusion and belonging programs and practices are designed to support our employees, clients, supplier partners and the communities where we live and work.​ </a:t>
            </a:r>
            <a:endParaRPr lang="en-US" sz="1600"/>
          </a:p>
          <a:p>
            <a:pPr marL="285750" indent="-285750">
              <a:spcAft>
                <a:spcPts val="12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endParaRPr lang="en-US" sz="1600">
              <a:latin typeface="Arial" panose="020B0604020202020204" pitchFamily="34" charset="0"/>
              <a:cs typeface="Arial" panose="020B0604020202020204" pitchFamily="34" charset="0"/>
            </a:endParaRPr>
          </a:p>
          <a:p>
            <a:endParaRPr lang="en-US"/>
          </a:p>
        </p:txBody>
      </p:sp>
      <p:sp>
        <p:nvSpPr>
          <p:cNvPr id="5" name="Slide Number Placeholder 4">
            <a:extLst>
              <a:ext uri="{FF2B5EF4-FFF2-40B4-BE49-F238E27FC236}">
                <a16:creationId xmlns:a16="http://schemas.microsoft.com/office/drawing/2014/main" id="{1563EEE2-48FF-C0EF-9097-EBEDE6C163F5}"/>
              </a:ext>
            </a:extLst>
          </p:cNvPr>
          <p:cNvSpPr>
            <a:spLocks noGrp="1"/>
          </p:cNvSpPr>
          <p:nvPr>
            <p:ph type="sldNum" sz="quarter" idx="12"/>
          </p:nvPr>
        </p:nvSpPr>
        <p:spPr/>
        <p:txBody>
          <a:bodyPr/>
          <a:lstStyle/>
          <a:p>
            <a:fld id="{85CC68AE-01BE-4C69-87E0-B478EF251A0D}" type="slidenum">
              <a:rPr lang="en-US" smtClean="0"/>
              <a:pPr/>
              <a:t>35</a:t>
            </a:fld>
            <a:endParaRPr lang="en-US"/>
          </a:p>
        </p:txBody>
      </p:sp>
      <p:pic>
        <p:nvPicPr>
          <p:cNvPr id="6" name="Picture 5">
            <a:extLst>
              <a:ext uri="{FF2B5EF4-FFF2-40B4-BE49-F238E27FC236}">
                <a16:creationId xmlns:a16="http://schemas.microsoft.com/office/drawing/2014/main" id="{BBAB3A9C-B26D-6A48-76C3-5DACE9A9C1E2}"/>
              </a:ext>
            </a:extLst>
          </p:cNvPr>
          <p:cNvPicPr>
            <a:picLocks noChangeAspect="1"/>
          </p:cNvPicPr>
          <p:nvPr/>
        </p:nvPicPr>
        <p:blipFill>
          <a:blip r:embed="rId2" cstate="print">
            <a:extLst>
              <a:ext uri="{28A0092B-C50C-407E-A947-70E740481C1C}">
                <a14:useLocalDpi xmlns:a14="http://schemas.microsoft.com/office/drawing/2010/main" val="0"/>
              </a:ext>
            </a:extLst>
          </a:blip>
          <a:srcRect l="28844" r="28844"/>
          <a:stretch/>
        </p:blipFill>
        <p:spPr>
          <a:xfrm>
            <a:off x="6104012" y="0"/>
            <a:ext cx="4114800" cy="6858000"/>
          </a:xfrm>
          <a:prstGeom prst="rect">
            <a:avLst/>
          </a:prstGeom>
        </p:spPr>
      </p:pic>
      <p:sp>
        <p:nvSpPr>
          <p:cNvPr id="7" name="Rectangle 6">
            <a:extLst>
              <a:ext uri="{FF2B5EF4-FFF2-40B4-BE49-F238E27FC236}">
                <a16:creationId xmlns:a16="http://schemas.microsoft.com/office/drawing/2014/main" id="{24D22958-3B71-E21F-A82D-7626DB83EF0E}"/>
              </a:ext>
            </a:extLst>
          </p:cNvPr>
          <p:cNvSpPr/>
          <p:nvPr/>
        </p:nvSpPr>
        <p:spPr>
          <a:xfrm>
            <a:off x="6096000" y="0"/>
            <a:ext cx="4114800" cy="6857999"/>
          </a:xfrm>
          <a:prstGeom prst="rect">
            <a:avLst/>
          </a:prstGeom>
          <a:solidFill>
            <a:srgbClr val="202B3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752A6F-610F-128B-E4CA-0286BF332DA2}"/>
              </a:ext>
            </a:extLst>
          </p:cNvPr>
          <p:cNvSpPr/>
          <p:nvPr/>
        </p:nvSpPr>
        <p:spPr>
          <a:xfrm>
            <a:off x="8986288" y="1450687"/>
            <a:ext cx="3205712" cy="2980592"/>
          </a:xfrm>
          <a:prstGeom prst="rect">
            <a:avLst/>
          </a:prstGeom>
          <a:solidFill>
            <a:srgbClr val="202B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E65F09CD-8408-D186-4621-B6DF2ED8091B}"/>
              </a:ext>
            </a:extLst>
          </p:cNvPr>
          <p:cNvSpPr txBox="1"/>
          <p:nvPr/>
        </p:nvSpPr>
        <p:spPr>
          <a:xfrm>
            <a:off x="9421497" y="2317735"/>
            <a:ext cx="2544834" cy="1384995"/>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Collaborating</a:t>
            </a:r>
          </a:p>
          <a:p>
            <a:r>
              <a:rPr lang="en-US" sz="2800">
                <a:solidFill>
                  <a:schemeClr val="bg1"/>
                </a:solidFill>
                <a:latin typeface="Arial" panose="020B0604020202020204" pitchFamily="34" charset="0"/>
                <a:cs typeface="Arial" panose="020B0604020202020204" pitchFamily="34" charset="0"/>
              </a:rPr>
              <a:t>Helping</a:t>
            </a:r>
          </a:p>
          <a:p>
            <a:r>
              <a:rPr lang="en-US" sz="2800">
                <a:solidFill>
                  <a:schemeClr val="bg1"/>
                </a:solidFill>
                <a:latin typeface="Arial" panose="020B0604020202020204" pitchFamily="34" charset="0"/>
                <a:cs typeface="Arial" panose="020B0604020202020204" pitchFamily="34" charset="0"/>
              </a:rPr>
              <a:t>Driving</a:t>
            </a:r>
            <a:endParaRPr lang="en-US" sz="2800">
              <a:solidFill>
                <a:schemeClr val="bg1"/>
              </a:solidFill>
            </a:endParaRPr>
          </a:p>
        </p:txBody>
      </p:sp>
      <p:cxnSp>
        <p:nvCxnSpPr>
          <p:cNvPr id="10" name="Straight Connector 9">
            <a:extLst>
              <a:ext uri="{FF2B5EF4-FFF2-40B4-BE49-F238E27FC236}">
                <a16:creationId xmlns:a16="http://schemas.microsoft.com/office/drawing/2014/main" id="{6F530E08-D2B9-D148-2DD0-9A4E25A876F8}"/>
              </a:ext>
            </a:extLst>
          </p:cNvPr>
          <p:cNvCxnSpPr/>
          <p:nvPr/>
        </p:nvCxnSpPr>
        <p:spPr>
          <a:xfrm>
            <a:off x="9504484" y="2233245"/>
            <a:ext cx="747346"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2242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b="1"/>
              <a:t>Active Participation at Every Level </a:t>
            </a:r>
            <a:endParaRPr lang="en-US"/>
          </a:p>
        </p:txBody>
      </p:sp>
      <p:sp>
        <p:nvSpPr>
          <p:cNvPr id="3" name="Content Placeholder 2"/>
          <p:cNvSpPr>
            <a:spLocks noGrp="1"/>
          </p:cNvSpPr>
          <p:nvPr>
            <p:ph idx="1"/>
          </p:nvPr>
        </p:nvSpPr>
        <p:spPr>
          <a:xfrm>
            <a:off x="274320" y="1127992"/>
            <a:ext cx="5273750" cy="5410556"/>
          </a:xfrm>
        </p:spPr>
        <p:txBody>
          <a:bodyPr vert="horz" lIns="91440" tIns="45720" rIns="91440" bIns="45720" rtlCol="0" anchor="t">
            <a:noAutofit/>
          </a:bodyPr>
          <a:lstStyle/>
          <a:p>
            <a:pPr marL="285750"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The </a:t>
            </a:r>
            <a:r>
              <a:rPr lang="en-US" sz="1600" b="1">
                <a:latin typeface="Arial" panose="020B0604020202020204" pitchFamily="34" charset="0"/>
                <a:cs typeface="Arial" panose="020B0604020202020204" pitchFamily="34" charset="0"/>
              </a:rPr>
              <a:t>DEIB Advisory Board </a:t>
            </a:r>
            <a:r>
              <a:rPr lang="en-US" sz="1600">
                <a:latin typeface="Arial" panose="020B0604020202020204" pitchFamily="34" charset="0"/>
                <a:cs typeface="Arial" panose="020B0604020202020204" pitchFamily="34" charset="0"/>
              </a:rPr>
              <a:t>is the driving force behind our efforts to advance DEIB. With voices and perspectives from a cross-functional, cross-level representation of employees, this group elevates an environment where all employees feel welcomed, encouraged and valued. </a:t>
            </a:r>
          </a:p>
          <a:p>
            <a:pPr marL="285750" indent="-285750">
              <a:spcAft>
                <a:spcPts val="1200"/>
              </a:spcAft>
              <a:buFont typeface="Arial" panose="020B0604020202020204" pitchFamily="34" charset="0"/>
              <a:buChar char="•"/>
            </a:pPr>
            <a:r>
              <a:rPr lang="en-US" sz="1600">
                <a:latin typeface="Arial" panose="020B0604020202020204" pitchFamily="34" charset="0"/>
                <a:cs typeface="Arial" panose="020B0604020202020204" pitchFamily="34" charset="0"/>
              </a:rPr>
              <a:t>Our</a:t>
            </a:r>
            <a:r>
              <a:rPr lang="en-US" sz="1600" b="1">
                <a:latin typeface="Arial" panose="020B0604020202020204" pitchFamily="34" charset="0"/>
                <a:cs typeface="Arial" panose="020B0604020202020204" pitchFamily="34" charset="0"/>
              </a:rPr>
              <a:t> regional action committees </a:t>
            </a:r>
            <a:r>
              <a:rPr lang="en-US" sz="1600">
                <a:latin typeface="Arial" panose="020B0604020202020204" pitchFamily="34" charset="0"/>
                <a:cs typeface="Arial" panose="020B0604020202020204" pitchFamily="34" charset="0"/>
              </a:rPr>
              <a:t>c</a:t>
            </a:r>
            <a:r>
              <a:rPr lang="en-US">
                <a:latin typeface="Arial"/>
                <a:cs typeface="Arial"/>
              </a:rPr>
              <a:t>onsistently deliver materials and resources to support employee learning and growth on a regional level, collaborating with business resource groups to cultivate engagement and implementation. </a:t>
            </a:r>
            <a:endParaRPr lang="en-US" sz="1600" b="1">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1600" b="1">
                <a:latin typeface="Arial" panose="020B0604020202020204" pitchFamily="34" charset="0"/>
                <a:cs typeface="Arial" panose="020B0604020202020204" pitchFamily="34" charset="0"/>
              </a:rPr>
              <a:t>Business resource groups </a:t>
            </a:r>
            <a:r>
              <a:rPr lang="en-US" sz="1600">
                <a:latin typeface="Arial" panose="020B0604020202020204" pitchFamily="34" charset="0"/>
                <a:cs typeface="Arial" panose="020B0604020202020204" pitchFamily="34" charset="0"/>
              </a:rPr>
              <a:t>are e</a:t>
            </a:r>
            <a:r>
              <a:rPr lang="en-US">
                <a:latin typeface="Arial"/>
                <a:cs typeface="Arial"/>
              </a:rPr>
              <a:t>mployee-driven, serving as forums for advancement, alignment collaboration and belonging.</a:t>
            </a:r>
            <a:endParaRPr lang="en-US" sz="1600" b="1">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US" sz="1600" b="1">
                <a:latin typeface="Arial" panose="020B0604020202020204" pitchFamily="34" charset="0"/>
                <a:cs typeface="Arial" panose="020B0604020202020204" pitchFamily="34" charset="0"/>
              </a:rPr>
              <a:t>Led by example. </a:t>
            </a:r>
            <a:r>
              <a:rPr lang="en-US"/>
              <a:t>Our DEIB principles are implemented at the C-suite level</a:t>
            </a:r>
            <a:r>
              <a:rPr lang="en-US">
                <a:latin typeface="Arial"/>
                <a:cs typeface="Arial"/>
              </a:rPr>
              <a:t>. Executives participate in the Lean In and McKinsey &amp; Company “Women in the Workplace” study, and we work with Paradigm for Parity to keep moving toward a more equitable future.</a:t>
            </a:r>
            <a:endParaRPr lang="en-US" sz="1600" b="1">
              <a:latin typeface="Arial" panose="020B0604020202020204" pitchFamily="34" charset="0"/>
              <a:cs typeface="Arial" panose="020B0604020202020204" pitchFamily="34" charset="0"/>
            </a:endParaRPr>
          </a:p>
          <a:p>
            <a:pPr marL="0" indent="0">
              <a:buNone/>
            </a:pPr>
            <a:endParaRPr lang="en-US"/>
          </a:p>
        </p:txBody>
      </p:sp>
      <p:sp>
        <p:nvSpPr>
          <p:cNvPr id="5" name="Slide Number Placeholder 4"/>
          <p:cNvSpPr>
            <a:spLocks noGrp="1"/>
          </p:cNvSpPr>
          <p:nvPr>
            <p:ph type="sldNum" sz="quarter" idx="12"/>
          </p:nvPr>
        </p:nvSpPr>
        <p:spPr>
          <a:xfrm>
            <a:off x="11496157" y="6355986"/>
            <a:ext cx="51761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85CC68AE-01BE-4C69-87E0-B478EF251A0D}"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3033" t="5987" r="688" b="21367"/>
          <a:stretch/>
        </p:blipFill>
        <p:spPr>
          <a:xfrm>
            <a:off x="6096000" y="-10633"/>
            <a:ext cx="6099544" cy="343431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p:blipFill>
        <p:spPr>
          <a:xfrm>
            <a:off x="6266604" y="3574915"/>
            <a:ext cx="5758336" cy="683803"/>
          </a:xfrm>
          <a:prstGeom prst="rect">
            <a:avLst/>
          </a:prstGeom>
        </p:spPr>
      </p:pic>
      <p:sp>
        <p:nvSpPr>
          <p:cNvPr id="11" name="TextBox 10">
            <a:extLst>
              <a:ext uri="{FF2B5EF4-FFF2-40B4-BE49-F238E27FC236}">
                <a16:creationId xmlns:a16="http://schemas.microsoft.com/office/drawing/2014/main" id="{1F3F64FD-0C63-DC6C-964C-88DBA2FFE0B5}"/>
              </a:ext>
            </a:extLst>
          </p:cNvPr>
          <p:cNvSpPr txBox="1"/>
          <p:nvPr/>
        </p:nvSpPr>
        <p:spPr>
          <a:xfrm>
            <a:off x="6530215" y="4409949"/>
            <a:ext cx="5661785" cy="1985159"/>
          </a:xfrm>
          <a:prstGeom prst="rect">
            <a:avLst/>
          </a:prstGeom>
          <a:noFill/>
        </p:spPr>
        <p:txBody>
          <a:bodyPr wrap="square" numCol="2">
            <a:spAutoFit/>
          </a:bodyPr>
          <a:lstStyle/>
          <a:p>
            <a:pPr fontAlgn="base">
              <a:spcAft>
                <a:spcPts val="300"/>
              </a:spcAft>
              <a:buSzPts val="1000"/>
              <a:tabLst>
                <a:tab pos="457200" algn="l"/>
              </a:tabLst>
            </a:pPr>
            <a:r>
              <a:rPr lang="en-US" sz="1400" b="1">
                <a:latin typeface="Arial"/>
                <a:cs typeface="Arial"/>
              </a:rPr>
              <a:t>Current Business Resource Groups:</a:t>
            </a:r>
            <a:endParaRPr lang="en-US" sz="1600" b="1">
              <a:solidFill>
                <a:srgbClr val="000000"/>
              </a:solidFill>
              <a:effectLst/>
              <a:latin typeface="Arial" panose="020B0604020202020204" pitchFamily="34" charset="0"/>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Asian</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Black Professionals</a:t>
            </a:r>
            <a:r>
              <a:rPr lang="en-US" sz="1600">
                <a:effectLst/>
                <a:ea typeface="Calibri" panose="020F0502020204030204" pitchFamily="34" charset="0"/>
              </a:rPr>
              <a:t>​</a:t>
            </a: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D-IS-Ability</a:t>
            </a: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a typeface="Calibri" panose="020F0502020204030204" pitchFamily="34" charset="0"/>
              </a:rPr>
              <a:t>Indigenous People</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Family</a:t>
            </a:r>
          </a:p>
          <a:p>
            <a:pPr marR="0" lvl="0" fontAlgn="base">
              <a:spcBef>
                <a:spcPts val="0"/>
              </a:spcBef>
              <a:spcAft>
                <a:spcPts val="300"/>
              </a:spcAft>
              <a:buSzPts val="1000"/>
              <a:tabLst>
                <a:tab pos="457200" algn="l"/>
              </a:tabLst>
            </a:pP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Latine</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Military/Veterans</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PRIDE+</a:t>
            </a:r>
            <a:endParaRPr lang="en-US" sz="1600">
              <a:effectLst/>
              <a:ea typeface="Calibri" panose="020F0502020204030204" pitchFamily="34" charset="0"/>
            </a:endParaRPr>
          </a:p>
          <a:p>
            <a:pPr marL="342900" marR="0" lvl="0" indent="-342900" fontAlgn="base">
              <a:spcBef>
                <a:spcPts val="0"/>
              </a:spcBef>
              <a:spcAft>
                <a:spcPts val="300"/>
              </a:spcAft>
              <a:buSzPts val="1000"/>
              <a:buFont typeface="Symbol" panose="05050102010706020507" pitchFamily="18" charset="2"/>
              <a:buChar char=""/>
              <a:tabLst>
                <a:tab pos="457200" algn="l"/>
              </a:tabLst>
            </a:pPr>
            <a:r>
              <a:rPr lang="en-US" sz="1600">
                <a:solidFill>
                  <a:srgbClr val="000000"/>
                </a:solidFill>
                <a:effectLst/>
                <a:ea typeface="Calibri" panose="020F0502020204030204" pitchFamily="34" charset="0"/>
              </a:rPr>
              <a:t>Women’s</a:t>
            </a:r>
            <a:endParaRPr lang="en-US" sz="1600">
              <a:effectLst/>
              <a:ea typeface="Calibri" panose="020F0502020204030204" pitchFamily="34" charset="0"/>
            </a:endParaRPr>
          </a:p>
          <a:p>
            <a:pPr marL="0" indent="0">
              <a:buNone/>
            </a:pPr>
            <a:endParaRPr lang="en-US"/>
          </a:p>
        </p:txBody>
      </p:sp>
    </p:spTree>
    <p:extLst>
      <p:ext uri="{BB962C8B-B14F-4D97-AF65-F5344CB8AC3E}">
        <p14:creationId xmlns:p14="http://schemas.microsoft.com/office/powerpoint/2010/main" val="2871181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F2A19B-B52E-73EE-E590-144ACBD0295D}"/>
              </a:ext>
            </a:extLst>
          </p:cNvPr>
          <p:cNvSpPr>
            <a:spLocks noGrp="1"/>
          </p:cNvSpPr>
          <p:nvPr>
            <p:ph type="sldNum" sz="quarter" idx="12"/>
          </p:nvPr>
        </p:nvSpPr>
        <p:spPr/>
        <p:txBody>
          <a:bodyPr/>
          <a:lstStyle/>
          <a:p>
            <a:fld id="{85CC68AE-01BE-4C69-87E0-B478EF251A0D}" type="slidenum">
              <a:rPr lang="en-US" smtClean="0"/>
              <a:pPr/>
              <a:t>37</a:t>
            </a:fld>
            <a:endParaRPr lang="en-US"/>
          </a:p>
        </p:txBody>
      </p:sp>
      <p:sp>
        <p:nvSpPr>
          <p:cNvPr id="5" name="Title 1">
            <a:extLst>
              <a:ext uri="{FF2B5EF4-FFF2-40B4-BE49-F238E27FC236}">
                <a16:creationId xmlns:a16="http://schemas.microsoft.com/office/drawing/2014/main" id="{78AB2C9F-D0DE-60CE-622B-41E6D05B4EDB}"/>
              </a:ext>
            </a:extLst>
          </p:cNvPr>
          <p:cNvSpPr>
            <a:spLocks noGrp="1"/>
          </p:cNvSpPr>
          <p:nvPr>
            <p:ph type="title"/>
          </p:nvPr>
        </p:nvSpPr>
        <p:spPr>
          <a:xfrm>
            <a:off x="274320" y="91359"/>
            <a:ext cx="5486400" cy="1188882"/>
          </a:xfrm>
        </p:spPr>
        <p:txBody>
          <a:bodyPr/>
          <a:lstStyle/>
          <a:p>
            <a:r>
              <a:rPr lang="en-US" b="1"/>
              <a:t>Cultivating DEIB in Community </a:t>
            </a:r>
            <a:endParaRPr lang="en-US"/>
          </a:p>
        </p:txBody>
      </p:sp>
      <p:sp>
        <p:nvSpPr>
          <p:cNvPr id="6" name="TextBox 5">
            <a:extLst>
              <a:ext uri="{FF2B5EF4-FFF2-40B4-BE49-F238E27FC236}">
                <a16:creationId xmlns:a16="http://schemas.microsoft.com/office/drawing/2014/main" id="{3561A58B-781C-B907-6B80-5A888BF70B4F}"/>
              </a:ext>
            </a:extLst>
          </p:cNvPr>
          <p:cNvSpPr txBox="1"/>
          <p:nvPr/>
        </p:nvSpPr>
        <p:spPr>
          <a:xfrm>
            <a:off x="616687" y="1896018"/>
            <a:ext cx="3689499" cy="430887"/>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Industry</a:t>
            </a:r>
          </a:p>
        </p:txBody>
      </p:sp>
      <p:sp>
        <p:nvSpPr>
          <p:cNvPr id="7" name="TextBox 6">
            <a:extLst>
              <a:ext uri="{FF2B5EF4-FFF2-40B4-BE49-F238E27FC236}">
                <a16:creationId xmlns:a16="http://schemas.microsoft.com/office/drawing/2014/main" id="{EA1C438F-3D7C-ECB1-C42B-9063B0B71DCC}"/>
              </a:ext>
            </a:extLst>
          </p:cNvPr>
          <p:cNvSpPr txBox="1"/>
          <p:nvPr/>
        </p:nvSpPr>
        <p:spPr>
          <a:xfrm>
            <a:off x="712379" y="2479269"/>
            <a:ext cx="3593807" cy="2400657"/>
          </a:xfrm>
          <a:prstGeom prst="rect">
            <a:avLst/>
          </a:prstGeom>
          <a:noFill/>
        </p:spPr>
        <p:txBody>
          <a:bodyPr wrap="square" rtlCol="0">
            <a:spAutoFit/>
          </a:bodyPr>
          <a:lstStyle/>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Black Insurance Industry Collective (BIIC)</a:t>
            </a:r>
          </a:p>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Canadian Association of Black Insurance Professionals (CABIP)</a:t>
            </a:r>
          </a:p>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Financial Alliance for Racial Equity (FARE)</a:t>
            </a:r>
          </a:p>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LINK Canada (LGBTQ+ Insurance Network)</a:t>
            </a:r>
          </a:p>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National African American Insurance Association (NAAIA)</a:t>
            </a:r>
          </a:p>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The American College’s Center for Economic Empowerment and Equality</a:t>
            </a:r>
          </a:p>
          <a:p>
            <a:pPr marL="285750" indent="-285750" fontAlgn="base">
              <a:lnSpc>
                <a:spcPct val="100000"/>
              </a:lnSpc>
              <a:spcBef>
                <a:spcPts val="0"/>
              </a:spcBef>
              <a:spcAft>
                <a:spcPts val="600"/>
              </a:spcAft>
              <a:buClr>
                <a:schemeClr val="accent1"/>
              </a:buClr>
              <a:buSzTx/>
              <a:buFont typeface="Arial" panose="020B0604020202020204" pitchFamily="34" charset="0"/>
              <a:buChar char="•"/>
              <a:defRPr/>
            </a:pPr>
            <a:r>
              <a:rPr lang="en-US" sz="1200">
                <a:latin typeface="+mj-lt"/>
                <a:cs typeface="+mn-cs"/>
              </a:rPr>
              <a:t>The American College of Financial Services</a:t>
            </a:r>
          </a:p>
        </p:txBody>
      </p:sp>
      <p:sp>
        <p:nvSpPr>
          <p:cNvPr id="8" name="TextBox 7">
            <a:extLst>
              <a:ext uri="{FF2B5EF4-FFF2-40B4-BE49-F238E27FC236}">
                <a16:creationId xmlns:a16="http://schemas.microsoft.com/office/drawing/2014/main" id="{838A18A2-B97F-D337-53DC-1621B36668B3}"/>
              </a:ext>
            </a:extLst>
          </p:cNvPr>
          <p:cNvSpPr txBox="1"/>
          <p:nvPr/>
        </p:nvSpPr>
        <p:spPr>
          <a:xfrm>
            <a:off x="4301900" y="1896715"/>
            <a:ext cx="3865367" cy="430887"/>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National and Global</a:t>
            </a:r>
            <a:endParaRPr kumimoji="0" lang="en-US" sz="14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51D12B5-CD60-0F5E-6EBC-23E530D1F499}"/>
              </a:ext>
            </a:extLst>
          </p:cNvPr>
          <p:cNvSpPr txBox="1"/>
          <p:nvPr/>
        </p:nvSpPr>
        <p:spPr>
          <a:xfrm>
            <a:off x="4423145" y="2479269"/>
            <a:ext cx="3732028" cy="3631763"/>
          </a:xfrm>
          <a:prstGeom prst="rect">
            <a:avLst/>
          </a:prstGeom>
          <a:noFill/>
        </p:spPr>
        <p:txBody>
          <a:bodyPr wrap="square" lIns="91440" tIns="45720" rIns="91440" bIns="45720" rtlCol="0" anchor="t">
            <a:spAutoFit/>
          </a:bodyPr>
          <a:lstStyle/>
          <a:p>
            <a:pPr marL="285750" indent="-285750" fontAlgn="base">
              <a:spcAft>
                <a:spcPts val="600"/>
              </a:spcAft>
              <a:buClr>
                <a:schemeClr val="accent4"/>
              </a:buClr>
              <a:buFont typeface="Arial" panose="020B0604020202020204" pitchFamily="34" charset="0"/>
              <a:buChar char="•"/>
              <a:defRPr/>
            </a:pPr>
            <a:r>
              <a:rPr lang="en-US" sz="1200">
                <a:latin typeface="+mj-lt"/>
                <a:cs typeface="+mn-cs"/>
              </a:rPr>
              <a:t>CEO Commission for Disability Employment</a:t>
            </a:r>
          </a:p>
          <a:p>
            <a:pPr marL="285750" indent="-285750" fontAlgn="base">
              <a:spcAft>
                <a:spcPts val="600"/>
              </a:spcAft>
              <a:buClr>
                <a:schemeClr val="accent4"/>
              </a:buClr>
              <a:buFont typeface="Arial" panose="020B0604020202020204" pitchFamily="34" charset="0"/>
              <a:buChar char="•"/>
              <a:defRPr/>
            </a:pPr>
            <a:r>
              <a:rPr lang="en-US" sz="1200" err="1">
                <a:latin typeface="+mj-lt"/>
                <a:cs typeface="+mn-cs"/>
              </a:rPr>
              <a:t>Disability:IN</a:t>
            </a:r>
            <a:endParaRPr lang="en-US" sz="1200">
              <a:latin typeface="+mj-lt"/>
              <a:cs typeface="+mn-cs"/>
            </a:endParaRP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Diversity Woman Media</a:t>
            </a:r>
          </a:p>
          <a:p>
            <a:pPr marL="285750" indent="-285750" fontAlgn="base">
              <a:spcAft>
                <a:spcPts val="600"/>
              </a:spcAft>
              <a:buClr>
                <a:schemeClr val="accent4"/>
              </a:buClr>
              <a:buFont typeface="Arial" panose="020B0604020202020204" pitchFamily="34" charset="0"/>
              <a:buChar char="•"/>
              <a:defRPr/>
            </a:pPr>
            <a:r>
              <a:rPr lang="en-US" sz="1200" err="1">
                <a:latin typeface="+mj-lt"/>
                <a:cs typeface="+mn-cs"/>
              </a:rPr>
              <a:t>GenHERation</a:t>
            </a:r>
            <a:endParaRPr lang="en-US" sz="1200">
              <a:latin typeface="+mj-lt"/>
              <a:cs typeface="+mn-cs"/>
            </a:endParaRP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National Association of Asian American Professionals (NAAAP)</a:t>
            </a: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National LGBT Chamber of Commerce (NGLCC)</a:t>
            </a: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National Minority Supplier Development Council (MNSDC)</a:t>
            </a: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US Black Chambers</a:t>
            </a: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Women’s Business Enterprise National Council (WBENC)</a:t>
            </a: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Wounded Warrior Project (WWP)</a:t>
            </a:r>
          </a:p>
          <a:p>
            <a:pPr marL="285750" indent="-285750" fontAlgn="base">
              <a:spcAft>
                <a:spcPts val="600"/>
              </a:spcAft>
              <a:buClr>
                <a:schemeClr val="accent4"/>
              </a:buClr>
              <a:buFont typeface="Arial" panose="020B0604020202020204" pitchFamily="34" charset="0"/>
              <a:buChar char="•"/>
              <a:defRPr/>
            </a:pPr>
            <a:r>
              <a:rPr lang="en-US" sz="1200">
                <a:latin typeface="+mj-lt"/>
                <a:cs typeface="+mn-cs"/>
              </a:rPr>
              <a:t>Year Up</a:t>
            </a:r>
          </a:p>
        </p:txBody>
      </p:sp>
      <p:sp>
        <p:nvSpPr>
          <p:cNvPr id="10" name="TextBox 9">
            <a:extLst>
              <a:ext uri="{FF2B5EF4-FFF2-40B4-BE49-F238E27FC236}">
                <a16:creationId xmlns:a16="http://schemas.microsoft.com/office/drawing/2014/main" id="{959A2D71-52BB-76DA-CD85-26C1568CA0D4}"/>
              </a:ext>
            </a:extLst>
          </p:cNvPr>
          <p:cNvSpPr txBox="1"/>
          <p:nvPr/>
        </p:nvSpPr>
        <p:spPr>
          <a:xfrm>
            <a:off x="8155172" y="1896018"/>
            <a:ext cx="3763926" cy="430887"/>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rial" panose="020B0604020202020204"/>
                <a:ea typeface="+mn-ea"/>
                <a:cs typeface="+mn-cs"/>
              </a:rPr>
              <a:t> Regional</a:t>
            </a:r>
          </a:p>
        </p:txBody>
      </p:sp>
      <p:sp>
        <p:nvSpPr>
          <p:cNvPr id="11" name="TextBox 10">
            <a:extLst>
              <a:ext uri="{FF2B5EF4-FFF2-40B4-BE49-F238E27FC236}">
                <a16:creationId xmlns:a16="http://schemas.microsoft.com/office/drawing/2014/main" id="{656AD6F3-8E0D-7422-A611-7026F76F53EF}"/>
              </a:ext>
            </a:extLst>
          </p:cNvPr>
          <p:cNvSpPr txBox="1"/>
          <p:nvPr/>
        </p:nvSpPr>
        <p:spPr>
          <a:xfrm>
            <a:off x="8321748" y="2479269"/>
            <a:ext cx="3689499" cy="2031325"/>
          </a:xfrm>
          <a:prstGeom prst="rect">
            <a:avLst/>
          </a:prstGeom>
          <a:noFill/>
        </p:spPr>
        <p:txBody>
          <a:bodyPr wrap="square" lIns="91440" tIns="45720" rIns="91440" bIns="45720" rtlCol="0" anchor="t">
            <a:spAutoFit/>
          </a:bodyPr>
          <a:lstStyle/>
          <a:p>
            <a:pPr marL="171450" indent="-171450" fontAlgn="base">
              <a:spcAft>
                <a:spcPts val="600"/>
              </a:spcAft>
              <a:buClr>
                <a:schemeClr val="accent3"/>
              </a:buClr>
              <a:buFont typeface="Arial" panose="020B0604020202020204" pitchFamily="34" charset="0"/>
              <a:buChar char="•"/>
              <a:defRPr/>
            </a:pPr>
            <a:r>
              <a:rPr lang="en-US" sz="1200">
                <a:latin typeface="Arial" panose="020B0604020202020204"/>
              </a:rPr>
              <a:t>100 Black Men of Austin (a chapter of 100 Black Men of America)</a:t>
            </a:r>
          </a:p>
          <a:p>
            <a:pPr marL="171450" indent="-171450" fontAlgn="base">
              <a:spcAft>
                <a:spcPts val="600"/>
              </a:spcAft>
              <a:buClr>
                <a:schemeClr val="accent3"/>
              </a:buClr>
              <a:buFont typeface="Arial" panose="020B0604020202020204" pitchFamily="34" charset="0"/>
              <a:buChar char="•"/>
              <a:defRPr/>
            </a:pPr>
            <a:r>
              <a:rPr lang="en-US" sz="1200">
                <a:latin typeface="Arial" panose="020B0604020202020204"/>
              </a:rPr>
              <a:t>Advisors Give Back</a:t>
            </a:r>
          </a:p>
          <a:p>
            <a:pPr marL="171450" indent="-171450" fontAlgn="base">
              <a:spcAft>
                <a:spcPts val="600"/>
              </a:spcAft>
              <a:buClr>
                <a:schemeClr val="accent3"/>
              </a:buClr>
              <a:buFont typeface="Arial" panose="020B0604020202020204" pitchFamily="34" charset="0"/>
              <a:buChar char="•"/>
              <a:defRPr/>
            </a:pPr>
            <a:r>
              <a:rPr lang="en-US" sz="1200">
                <a:latin typeface="Arial" panose="020B0604020202020204"/>
              </a:rPr>
              <a:t>Envision</a:t>
            </a:r>
          </a:p>
          <a:p>
            <a:pPr marL="171450" indent="-171450" fontAlgn="base">
              <a:spcAft>
                <a:spcPts val="600"/>
              </a:spcAft>
              <a:buClr>
                <a:schemeClr val="accent3"/>
              </a:buClr>
              <a:buFont typeface="Arial" panose="020B0604020202020204" pitchFamily="34" charset="0"/>
              <a:buChar char="•"/>
              <a:defRPr/>
            </a:pPr>
            <a:r>
              <a:rPr lang="en-US" sz="1200" err="1">
                <a:latin typeface="Arial" panose="020B0604020202020204"/>
              </a:rPr>
              <a:t>Indspire</a:t>
            </a:r>
            <a:endParaRPr lang="en-US" sz="1200">
              <a:latin typeface="Arial" panose="020B0604020202020204"/>
            </a:endParaRPr>
          </a:p>
          <a:p>
            <a:pPr marL="171450" indent="-171450" fontAlgn="base">
              <a:spcAft>
                <a:spcPts val="600"/>
              </a:spcAft>
              <a:buClr>
                <a:schemeClr val="accent3"/>
              </a:buClr>
              <a:buFont typeface="Arial" panose="020B0604020202020204" pitchFamily="34" charset="0"/>
              <a:buChar char="•"/>
              <a:defRPr/>
            </a:pPr>
            <a:r>
              <a:rPr lang="en-US" sz="1200">
                <a:latin typeface="Arial" panose="020B0604020202020204"/>
              </a:rPr>
              <a:t>Junior Achievement</a:t>
            </a:r>
          </a:p>
          <a:p>
            <a:pPr marL="171450" indent="-171450" fontAlgn="base">
              <a:spcAft>
                <a:spcPts val="600"/>
              </a:spcAft>
              <a:buClr>
                <a:schemeClr val="accent3"/>
              </a:buClr>
              <a:buFont typeface="Arial" panose="020B0604020202020204" pitchFamily="34" charset="0"/>
              <a:buChar char="•"/>
              <a:defRPr/>
            </a:pPr>
            <a:r>
              <a:rPr lang="en-US" sz="1200">
                <a:latin typeface="Arial" panose="020B0604020202020204"/>
              </a:rPr>
              <a:t>Texas Empowerment Academy</a:t>
            </a:r>
          </a:p>
          <a:p>
            <a:pPr fontAlgn="base">
              <a:spcAft>
                <a:spcPts val="600"/>
              </a:spcAft>
              <a:buClr>
                <a:schemeClr val="accent3"/>
              </a:buClr>
              <a:defRPr/>
            </a:pPr>
            <a:endParaRPr lang="en-US" sz="1200">
              <a:latin typeface="Arial" panose="020B0604020202020204"/>
            </a:endParaRPr>
          </a:p>
        </p:txBody>
      </p:sp>
      <p:sp>
        <p:nvSpPr>
          <p:cNvPr id="13" name="TextBox 12">
            <a:extLst>
              <a:ext uri="{FF2B5EF4-FFF2-40B4-BE49-F238E27FC236}">
                <a16:creationId xmlns:a16="http://schemas.microsoft.com/office/drawing/2014/main" id="{25623AFD-C09C-BB35-F6AE-DE46A540C23E}"/>
              </a:ext>
            </a:extLst>
          </p:cNvPr>
          <p:cNvSpPr txBox="1"/>
          <p:nvPr/>
        </p:nvSpPr>
        <p:spPr>
          <a:xfrm>
            <a:off x="6655707" y="427019"/>
            <a:ext cx="5355540" cy="830997"/>
          </a:xfrm>
          <a:prstGeom prst="rect">
            <a:avLst/>
          </a:prstGeom>
          <a:noFill/>
        </p:spPr>
        <p:txBody>
          <a:bodyPr wrap="square">
            <a:spAutoFit/>
          </a:bodyPr>
          <a:lstStyle/>
          <a:p>
            <a:pPr marL="0" indent="0" fontAlgn="base">
              <a:lnSpc>
                <a:spcPct val="100000"/>
              </a:lnSpc>
              <a:buNone/>
            </a:pPr>
            <a:r>
              <a:rPr lang="en-US" sz="1600" b="1">
                <a:latin typeface="Arial"/>
                <a:cs typeface="Arial"/>
              </a:rPr>
              <a:t>We are committed to providing support for organizations with a vision for achieving critical DEIB progress in our industry and our communities. </a:t>
            </a:r>
          </a:p>
        </p:txBody>
      </p:sp>
    </p:spTree>
    <p:extLst>
      <p:ext uri="{BB962C8B-B14F-4D97-AF65-F5344CB8AC3E}">
        <p14:creationId xmlns:p14="http://schemas.microsoft.com/office/powerpoint/2010/main" val="3081982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p>
        </p:txBody>
      </p:sp>
      <p:sp>
        <p:nvSpPr>
          <p:cNvPr id="3" name="Content Placeholder 2"/>
          <p:cNvSpPr>
            <a:spLocks noGrp="1"/>
          </p:cNvSpPr>
          <p:nvPr>
            <p:ph idx="1"/>
          </p:nvPr>
        </p:nvSpPr>
        <p:spPr/>
        <p:txBody>
          <a:bodyPr/>
          <a:lstStyle/>
          <a:p>
            <a:pPr marL="0" indent="0">
              <a:buNone/>
            </a:pPr>
            <a:r>
              <a:rPr lang="en-US" b="1">
                <a:solidFill>
                  <a:srgbClr val="007EC5"/>
                </a:solidFill>
              </a:rPr>
              <a:t>Contact: </a:t>
            </a:r>
            <a:br>
              <a:rPr lang="en-US" b="1">
                <a:solidFill>
                  <a:srgbClr val="007EC5"/>
                </a:solidFill>
              </a:rPr>
            </a:br>
            <a:r>
              <a:rPr lang="en-US">
                <a:solidFill>
                  <a:srgbClr val="007EC5"/>
                </a:solidFill>
              </a:rPr>
              <a:t>(optional headshot on right)</a:t>
            </a:r>
          </a:p>
          <a:p>
            <a:pPr marL="0" indent="0">
              <a:buNone/>
            </a:pPr>
            <a:r>
              <a:rPr lang="en-US"/>
              <a:t>Name </a:t>
            </a:r>
          </a:p>
          <a:p>
            <a:pPr marL="0" indent="0">
              <a:buNone/>
            </a:pPr>
            <a:r>
              <a:rPr lang="en-US"/>
              <a:t>Email:</a:t>
            </a:r>
          </a:p>
          <a:p>
            <a:pPr marL="0" indent="0">
              <a:buNone/>
            </a:pPr>
            <a:r>
              <a:rPr lang="en-US"/>
              <a:t>Phone:</a:t>
            </a:r>
          </a:p>
          <a:p>
            <a:pPr marL="0" indent="0">
              <a:buNone/>
            </a:pPr>
            <a:r>
              <a:rPr lang="en-US"/>
              <a:t>LinkedIn: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953" t="172" r="29754" b="170"/>
          <a:stretch/>
        </p:blipFill>
        <p:spPr>
          <a:xfrm>
            <a:off x="6081823" y="-10510"/>
            <a:ext cx="6113721" cy="6117019"/>
          </a:xfrm>
          <a:prstGeom prst="rect">
            <a:avLst/>
          </a:prstGeom>
        </p:spPr>
      </p:pic>
      <p:pic>
        <p:nvPicPr>
          <p:cNvPr id="8" name="Picture 7" descr="A person smiling at the camera&#10;&#10;Description automatically generated">
            <a:extLst>
              <a:ext uri="{FF2B5EF4-FFF2-40B4-BE49-F238E27FC236}">
                <a16:creationId xmlns:a16="http://schemas.microsoft.com/office/drawing/2014/main" id="{4C217DE0-AB24-48AB-A0FA-81D657281804}"/>
              </a:ext>
            </a:extLst>
          </p:cNvPr>
          <p:cNvPicPr preferRelativeResize="0">
            <a:picLocks/>
          </p:cNvPicPr>
          <p:nvPr/>
        </p:nvPicPr>
        <p:blipFill rotWithShape="1">
          <a:blip r:embed="rId4"/>
          <a:srcRect l="-116" t="5665" r="116" b="39420"/>
          <a:stretch/>
        </p:blipFill>
        <p:spPr>
          <a:xfrm>
            <a:off x="3265714" y="1739631"/>
            <a:ext cx="1982986" cy="1450712"/>
          </a:xfrm>
          <a:prstGeom prst="rect">
            <a:avLst/>
          </a:prstGeom>
        </p:spPr>
      </p:pic>
      <p:sp>
        <p:nvSpPr>
          <p:cNvPr id="4" name="TextBox 3">
            <a:extLst>
              <a:ext uri="{FF2B5EF4-FFF2-40B4-BE49-F238E27FC236}">
                <a16:creationId xmlns:a16="http://schemas.microsoft.com/office/drawing/2014/main" id="{855205E4-28F3-723C-18C0-D8A2A57B85BE}"/>
              </a:ext>
            </a:extLst>
          </p:cNvPr>
          <p:cNvSpPr txBox="1"/>
          <p:nvPr/>
        </p:nvSpPr>
        <p:spPr>
          <a:xfrm>
            <a:off x="3429378" y="1988742"/>
            <a:ext cx="1665515" cy="923330"/>
          </a:xfrm>
          <a:prstGeom prst="rect">
            <a:avLst/>
          </a:prstGeom>
          <a:noFill/>
        </p:spPr>
        <p:txBody>
          <a:bodyPr wrap="square" rtlCol="0">
            <a:spAutoFit/>
          </a:bodyPr>
          <a:lstStyle/>
          <a:p>
            <a:pPr algn="ctr"/>
            <a:r>
              <a:rPr lang="en-CA" b="1">
                <a:solidFill>
                  <a:srgbClr val="FF0000"/>
                </a:solidFill>
              </a:rPr>
              <a:t>ADD YOUR HEADSHOT HERE </a:t>
            </a:r>
          </a:p>
        </p:txBody>
      </p:sp>
    </p:spTree>
    <p:extLst>
      <p:ext uri="{BB962C8B-B14F-4D97-AF65-F5344CB8AC3E}">
        <p14:creationId xmlns:p14="http://schemas.microsoft.com/office/powerpoint/2010/main" val="2728733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615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5">
            <a:extLst>
              <a:ext uri="{FF2B5EF4-FFF2-40B4-BE49-F238E27FC236}">
                <a16:creationId xmlns:a16="http://schemas.microsoft.com/office/drawing/2014/main" id="{486B666E-D57E-CF70-E21A-73F88B20C053}"/>
              </a:ext>
            </a:extLst>
          </p:cNvPr>
          <p:cNvSpPr>
            <a:spLocks noGrp="1"/>
          </p:cNvSpPr>
          <p:nvPr>
            <p:ph type="title"/>
          </p:nvPr>
        </p:nvSpPr>
        <p:spPr>
          <a:xfrm>
            <a:off x="274320" y="91440"/>
            <a:ext cx="3041535" cy="1188720"/>
          </a:xfrm>
        </p:spPr>
        <p:txBody>
          <a:bodyPr>
            <a:normAutofit/>
          </a:bodyPr>
          <a:lstStyle/>
          <a:p>
            <a:r>
              <a:rPr lang="en-US" sz="2400"/>
              <a:t>Where We Are</a:t>
            </a:r>
          </a:p>
        </p:txBody>
      </p:sp>
      <p:sp>
        <p:nvSpPr>
          <p:cNvPr id="30" name="Content Placeholder 7">
            <a:extLst>
              <a:ext uri="{FF2B5EF4-FFF2-40B4-BE49-F238E27FC236}">
                <a16:creationId xmlns:a16="http://schemas.microsoft.com/office/drawing/2014/main" id="{2468EDBC-B635-571A-F364-7AB529E57310}"/>
              </a:ext>
            </a:extLst>
          </p:cNvPr>
          <p:cNvSpPr>
            <a:spLocks noGrp="1"/>
          </p:cNvSpPr>
          <p:nvPr>
            <p:ph sz="half" idx="2"/>
          </p:nvPr>
        </p:nvSpPr>
        <p:spPr>
          <a:xfrm>
            <a:off x="274319" y="1645920"/>
            <a:ext cx="3200400" cy="4366849"/>
          </a:xfrm>
        </p:spPr>
        <p:txBody>
          <a:bodyPr lIns="91440" tIns="45720" rIns="91440" bIns="45720" anchor="t">
            <a:normAutofit/>
          </a:bodyPr>
          <a:lstStyle/>
          <a:p>
            <a:pPr fontAlgn="base"/>
            <a:r>
              <a:rPr lang="en-US" b="1">
                <a:solidFill>
                  <a:srgbClr val="46712B"/>
                </a:solidFill>
                <a:latin typeface="Arial"/>
                <a:cs typeface="Arial"/>
              </a:rPr>
              <a:t>NFP is a global organization, headquartered in the US, with a growing presence across Canada, the US, Puerto Rico and Europe.</a:t>
            </a:r>
          </a:p>
        </p:txBody>
      </p:sp>
      <p:cxnSp>
        <p:nvCxnSpPr>
          <p:cNvPr id="33" name="Straight Connector 32">
            <a:extLst>
              <a:ext uri="{FF2B5EF4-FFF2-40B4-BE49-F238E27FC236}">
                <a16:creationId xmlns:a16="http://schemas.microsoft.com/office/drawing/2014/main" id="{F4896AB3-CE46-60FC-8638-CD0A2B621776}"/>
              </a:ext>
            </a:extLst>
          </p:cNvPr>
          <p:cNvCxnSpPr>
            <a:cxnSpLocks/>
          </p:cNvCxnSpPr>
          <p:nvPr/>
        </p:nvCxnSpPr>
        <p:spPr>
          <a:xfrm>
            <a:off x="7183501" y="1495834"/>
            <a:ext cx="0" cy="3719967"/>
          </a:xfrm>
          <a:prstGeom prst="line">
            <a:avLst/>
          </a:prstGeom>
          <a:ln>
            <a:solidFill>
              <a:srgbClr val="00AAC3"/>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D0F63306-321F-EF52-4D43-210CC8681C5F}"/>
              </a:ext>
            </a:extLst>
          </p:cNvPr>
          <p:cNvGrpSpPr/>
          <p:nvPr/>
        </p:nvGrpSpPr>
        <p:grpSpPr>
          <a:xfrm>
            <a:off x="7352295" y="1339830"/>
            <a:ext cx="3886878" cy="3929334"/>
            <a:chOff x="7355372" y="2838893"/>
            <a:chExt cx="2355963" cy="2381697"/>
          </a:xfrm>
        </p:grpSpPr>
        <p:sp>
          <p:nvSpPr>
            <p:cNvPr id="36" name="Oval 35">
              <a:extLst>
                <a:ext uri="{FF2B5EF4-FFF2-40B4-BE49-F238E27FC236}">
                  <a16:creationId xmlns:a16="http://schemas.microsoft.com/office/drawing/2014/main" id="{CC48E02F-4F95-DEC0-D463-A5E587DBA729}"/>
                </a:ext>
              </a:extLst>
            </p:cNvPr>
            <p:cNvSpPr/>
            <p:nvPr/>
          </p:nvSpPr>
          <p:spPr>
            <a:xfrm>
              <a:off x="7355373" y="2838893"/>
              <a:ext cx="2349351" cy="2349352"/>
            </a:xfrm>
            <a:prstGeom prst="ellipse">
              <a:avLst/>
            </a:prstGeom>
            <a:solidFill>
              <a:srgbClr val="007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A30BCBC8-2424-9E29-CDF2-922AFE5DDDAF}"/>
                </a:ext>
              </a:extLst>
            </p:cNvPr>
            <p:cNvGrpSpPr/>
            <p:nvPr/>
          </p:nvGrpSpPr>
          <p:grpSpPr>
            <a:xfrm>
              <a:off x="7355372" y="2864621"/>
              <a:ext cx="2355963" cy="2355969"/>
              <a:chOff x="663680" y="3436260"/>
              <a:chExt cx="3929053" cy="3929063"/>
            </a:xfrm>
          </p:grpSpPr>
          <p:pic>
            <p:nvPicPr>
              <p:cNvPr id="38" name="Picture 37">
                <a:extLst>
                  <a:ext uri="{FF2B5EF4-FFF2-40B4-BE49-F238E27FC236}">
                    <a16:creationId xmlns:a16="http://schemas.microsoft.com/office/drawing/2014/main" id="{C34B0566-3435-A54B-16C2-BC250AAA5E0A}"/>
                  </a:ext>
                </a:extLst>
              </p:cNvPr>
              <p:cNvPicPr>
                <a:picLocks noChangeAspect="1"/>
              </p:cNvPicPr>
              <p:nvPr/>
            </p:nvPicPr>
            <p:blipFill>
              <a:blip r:embed="rId3"/>
              <a:stretch>
                <a:fillRect/>
              </a:stretch>
            </p:blipFill>
            <p:spPr>
              <a:xfrm>
                <a:off x="668930" y="3436260"/>
                <a:ext cx="3923803" cy="3923803"/>
              </a:xfrm>
              <a:prstGeom prst="rect">
                <a:avLst/>
              </a:prstGeom>
            </p:spPr>
          </p:pic>
          <p:pic>
            <p:nvPicPr>
              <p:cNvPr id="39" name="Picture 38">
                <a:extLst>
                  <a:ext uri="{FF2B5EF4-FFF2-40B4-BE49-F238E27FC236}">
                    <a16:creationId xmlns:a16="http://schemas.microsoft.com/office/drawing/2014/main" id="{A52AD4E5-6A4D-F5C0-F75F-ED67B87209E1}"/>
                  </a:ext>
                </a:extLst>
              </p:cNvPr>
              <p:cNvPicPr>
                <a:picLocks noChangeAspect="1"/>
              </p:cNvPicPr>
              <p:nvPr/>
            </p:nvPicPr>
            <p:blipFill>
              <a:blip r:embed="rId3"/>
              <a:stretch>
                <a:fillRect/>
              </a:stretch>
            </p:blipFill>
            <p:spPr>
              <a:xfrm>
                <a:off x="663680" y="3441520"/>
                <a:ext cx="3923803" cy="3923803"/>
              </a:xfrm>
              <a:prstGeom prst="rect">
                <a:avLst/>
              </a:prstGeom>
            </p:spPr>
          </p:pic>
        </p:grpSp>
      </p:grpSp>
      <p:grpSp>
        <p:nvGrpSpPr>
          <p:cNvPr id="3" name="Group 2">
            <a:extLst>
              <a:ext uri="{FF2B5EF4-FFF2-40B4-BE49-F238E27FC236}">
                <a16:creationId xmlns:a16="http://schemas.microsoft.com/office/drawing/2014/main" id="{8DFB3198-D56F-FE37-4291-B2F0528FFB8C}"/>
              </a:ext>
            </a:extLst>
          </p:cNvPr>
          <p:cNvGrpSpPr/>
          <p:nvPr/>
        </p:nvGrpSpPr>
        <p:grpSpPr>
          <a:xfrm>
            <a:off x="4201936" y="1641721"/>
            <a:ext cx="3143590" cy="3189482"/>
            <a:chOff x="4201936" y="1316018"/>
            <a:chExt cx="3143590" cy="3189482"/>
          </a:xfrm>
        </p:grpSpPr>
        <p:sp>
          <p:nvSpPr>
            <p:cNvPr id="32" name="Rectangle 31">
              <a:extLst>
                <a:ext uri="{FF2B5EF4-FFF2-40B4-BE49-F238E27FC236}">
                  <a16:creationId xmlns:a16="http://schemas.microsoft.com/office/drawing/2014/main" id="{11980FDD-D388-F5CF-8325-DDCC42E31F98}"/>
                </a:ext>
              </a:extLst>
            </p:cNvPr>
            <p:cNvSpPr/>
            <p:nvPr/>
          </p:nvSpPr>
          <p:spPr>
            <a:xfrm>
              <a:off x="4753547" y="1316018"/>
              <a:ext cx="2072643" cy="1897955"/>
            </a:xfrm>
            <a:prstGeom prst="rect">
              <a:avLst/>
            </a:prstGeom>
          </p:spPr>
          <p:txBody>
            <a:bodyPr wrap="square" lIns="91440" tIns="45720" rIns="91440" bIns="45720" anchor="t">
              <a:spAutoFit/>
            </a:bodyPr>
            <a:lstStyle/>
            <a:p>
              <a:pPr marL="0" marR="0" lvl="0" indent="0" algn="r" defTabSz="914400" rtl="0" eaLnBrk="1" fontAlgn="auto" latinLnBrk="0" hangingPunct="1">
                <a:lnSpc>
                  <a:spcPts val="3200"/>
                </a:lnSpc>
                <a:spcBef>
                  <a:spcPts val="0"/>
                </a:spcBef>
                <a:spcAft>
                  <a:spcPts val="0"/>
                </a:spcAft>
                <a:buClr>
                  <a:prstClr val="white"/>
                </a:buClr>
                <a:buSzPct val="150000"/>
                <a:buFontTx/>
                <a:buNone/>
                <a:tabLst/>
                <a:defRPr/>
              </a:pPr>
              <a:r>
                <a:rPr kumimoji="0" lang="en-US" sz="3600" b="1" i="0" u="none" strike="noStrike" kern="1200" cap="none" spc="0" normalizeH="0" baseline="0" noProof="0">
                  <a:ln>
                    <a:noFill/>
                  </a:ln>
                  <a:solidFill>
                    <a:srgbClr val="46712B"/>
                  </a:solidFill>
                  <a:effectLst/>
                  <a:uLnTx/>
                  <a:uFillTx/>
                  <a:latin typeface="Arial"/>
                  <a:ea typeface="+mn-ea"/>
                  <a:cs typeface="Arial"/>
                </a:rPr>
                <a:t>Global</a:t>
              </a:r>
              <a:br>
                <a:rPr lang="en-US" sz="3600" b="1" i="0" u="none" strike="noStrike" kern="1200" cap="none" spc="0" normalizeH="0" baseline="0" noProof="0">
                  <a:ln>
                    <a:noFill/>
                  </a:ln>
                  <a:effectLst/>
                  <a:uLnTx/>
                  <a:uFillTx/>
                  <a:latin typeface="Arial"/>
                  <a:cs typeface="Arial"/>
                </a:rPr>
              </a:br>
              <a:r>
                <a:rPr kumimoji="0" lang="en-US" sz="3600" b="1" i="0" u="none" strike="noStrike" kern="1200" cap="none" spc="0" normalizeH="0" baseline="0" noProof="0">
                  <a:ln>
                    <a:noFill/>
                  </a:ln>
                  <a:solidFill>
                    <a:srgbClr val="46712B"/>
                  </a:solidFill>
                  <a:effectLst/>
                  <a:uLnTx/>
                  <a:uFillTx/>
                  <a:latin typeface="Arial"/>
                  <a:ea typeface="+mn-ea"/>
                  <a:cs typeface="Arial"/>
                </a:rPr>
                <a:t>Reach</a:t>
              </a:r>
              <a:endParaRPr kumimoji="0" lang="en-US" sz="3600" b="1" i="0" u="none" strike="noStrike" kern="1200" cap="none" spc="0" normalizeH="0" baseline="0" noProof="0">
                <a:ln>
                  <a:noFill/>
                </a:ln>
                <a:solidFill>
                  <a:srgbClr val="46712B"/>
                </a:solidFill>
                <a:effectLst/>
                <a:uLnTx/>
                <a:uFillTx/>
                <a:latin typeface="Arial" panose="020B0604020202020204" pitchFamily="34" charset="0"/>
                <a:ea typeface="+mn-ea"/>
                <a:cs typeface="Arial" panose="020B0604020202020204" pitchFamily="34" charset="0"/>
              </a:endParaRPr>
            </a:p>
            <a:p>
              <a:pPr algn="r">
                <a:buClr>
                  <a:prstClr val="white"/>
                </a:buClr>
                <a:buSzPct val="150000"/>
                <a:defRPr/>
              </a:pP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Arial"/>
                </a:rPr>
                <a:t>We have </a:t>
              </a:r>
              <a:r>
                <a:rPr lang="en-US" sz="1600">
                  <a:solidFill>
                    <a:prstClr val="black">
                      <a:lumMod val="65000"/>
                      <a:lumOff val="35000"/>
                    </a:prstClr>
                  </a:solidFill>
                  <a:latin typeface="Arial"/>
                  <a:cs typeface="Arial"/>
                </a:rPr>
                <a:t>offices in </a:t>
              </a:r>
              <a:br>
                <a:rPr lang="en-US" sz="1600">
                  <a:solidFill>
                    <a:prstClr val="black">
                      <a:lumMod val="65000"/>
                      <a:lumOff val="35000"/>
                    </a:prstClr>
                  </a:solidFill>
                  <a:latin typeface="Arial"/>
                  <a:cs typeface="Arial"/>
                </a:rPr>
              </a:br>
              <a:r>
                <a:rPr lang="en-US" sz="1600">
                  <a:solidFill>
                    <a:prstClr val="black">
                      <a:lumMod val="65000"/>
                      <a:lumOff val="35000"/>
                    </a:prstClr>
                  </a:solidFill>
                  <a:latin typeface="Arial"/>
                  <a:cs typeface="Arial"/>
                </a:rPr>
                <a:t>Canada</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Arial"/>
                </a:rPr>
                <a:t>, </a:t>
              </a:r>
              <a:r>
                <a:rPr lang="en-US" sz="1600">
                  <a:solidFill>
                    <a:prstClr val="black">
                      <a:lumMod val="65000"/>
                      <a:lumOff val="35000"/>
                    </a:prstClr>
                  </a:solidFill>
                  <a:latin typeface="Arial"/>
                  <a:cs typeface="Arial"/>
                </a:rPr>
                <a:t>the US, Puerto Rico </a:t>
              </a:r>
              <a:r>
                <a:rPr kumimoji="0" lang="en-US" sz="1600" b="0" i="0" u="none" strike="noStrike" kern="1200" cap="none" spc="0" normalizeH="0" baseline="0" noProof="0">
                  <a:ln>
                    <a:noFill/>
                  </a:ln>
                  <a:solidFill>
                    <a:prstClr val="black">
                      <a:lumMod val="65000"/>
                      <a:lumOff val="35000"/>
                    </a:prstClr>
                  </a:solidFill>
                  <a:effectLst/>
                  <a:uLnTx/>
                  <a:uFillTx/>
                  <a:latin typeface="Arial"/>
                  <a:ea typeface="+mn-ea"/>
                  <a:cs typeface="Arial"/>
                </a:rPr>
                <a:t>and Europe</a:t>
              </a:r>
              <a:endParaRPr lang="en-US" sz="1600" b="0" i="0" u="none" strike="noStrike" kern="1200" cap="none" spc="0" normalizeH="0" baseline="0" noProof="0">
                <a:ln>
                  <a:noFill/>
                </a:ln>
                <a:solidFill>
                  <a:prstClr val="black">
                    <a:lumMod val="65000"/>
                    <a:lumOff val="35000"/>
                  </a:prstClr>
                </a:solidFill>
                <a:effectLst/>
                <a:uLnTx/>
                <a:uFillTx/>
                <a:latin typeface="Arial"/>
                <a:cs typeface="Arial"/>
              </a:endParaRPr>
            </a:p>
          </p:txBody>
        </p:sp>
        <p:sp>
          <p:nvSpPr>
            <p:cNvPr id="34" name="Rectangle 33">
              <a:extLst>
                <a:ext uri="{FF2B5EF4-FFF2-40B4-BE49-F238E27FC236}">
                  <a16:creationId xmlns:a16="http://schemas.microsoft.com/office/drawing/2014/main" id="{2852674C-696F-74BB-897E-324AB52E37DC}"/>
                </a:ext>
              </a:extLst>
            </p:cNvPr>
            <p:cNvSpPr/>
            <p:nvPr/>
          </p:nvSpPr>
          <p:spPr>
            <a:xfrm>
              <a:off x="5288126" y="3538656"/>
              <a:ext cx="2057400" cy="892552"/>
            </a:xfrm>
            <a:prstGeom prst="rect">
              <a:avLst/>
            </a:prstGeom>
          </p:spPr>
          <p:txBody>
            <a:bodyPr wrap="square" lIns="91440" tIns="45720" rIns="91440" bIns="45720" anchor="t">
              <a:spAutoFit/>
            </a:bodyPr>
            <a:lstStyle/>
            <a:p>
              <a:pPr>
                <a:buClr>
                  <a:prstClr val="white"/>
                </a:buClr>
                <a:buSzPct val="150000"/>
                <a:defRPr/>
              </a:pPr>
              <a:r>
                <a:rPr lang="en-US" sz="3600" b="1">
                  <a:solidFill>
                    <a:srgbClr val="46712B"/>
                  </a:solidFill>
                  <a:latin typeface="Arial"/>
                  <a:cs typeface="Arial"/>
                </a:rPr>
                <a:t>7,700</a:t>
              </a:r>
              <a:r>
                <a:rPr kumimoji="0" lang="en-US" sz="3600" b="1" i="0" u="none" strike="noStrike" kern="1200" cap="none" spc="0" normalizeH="0" baseline="0" noProof="0">
                  <a:ln>
                    <a:noFill/>
                  </a:ln>
                  <a:solidFill>
                    <a:srgbClr val="46712B"/>
                  </a:solidFill>
                  <a:effectLst/>
                  <a:uLnTx/>
                  <a:uFillTx/>
                  <a:latin typeface="Arial"/>
                  <a:cs typeface="Arial"/>
                </a:rPr>
                <a:t>+</a:t>
              </a:r>
              <a:r>
                <a:rPr lang="en-US" sz="3600" b="1">
                  <a:solidFill>
                    <a:srgbClr val="46712B"/>
                  </a:solidFill>
                  <a:latin typeface="Arial"/>
                  <a:cs typeface="Arial"/>
                </a:rPr>
                <a:t> </a:t>
              </a:r>
              <a:endParaRPr kumimoji="0" lang="en-US" sz="3600" b="1" i="0" u="none" strike="noStrike" kern="1200" cap="none" spc="0" normalizeH="0" baseline="0" noProof="0">
                <a:ln>
                  <a:noFill/>
                </a:ln>
                <a:solidFill>
                  <a:srgbClr val="46712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prstClr val="white"/>
                </a:buClr>
                <a:buSzPct val="150000"/>
                <a:buFontTx/>
                <a:buNone/>
                <a:tabLst/>
                <a:defRPr/>
              </a:pPr>
              <a:r>
                <a:rPr lang="en-US" sz="1600">
                  <a:solidFill>
                    <a:prstClr val="black">
                      <a:lumMod val="65000"/>
                      <a:lumOff val="35000"/>
                    </a:prstClr>
                  </a:solidFill>
                  <a:latin typeface="Arial"/>
                  <a:cs typeface="Arial"/>
                </a:rPr>
                <a:t>Global employees</a:t>
              </a:r>
              <a:endParaRPr lang="en-US" sz="1600" b="0" i="0" u="none" strike="noStrike" kern="1200" cap="none" spc="0" normalizeH="0" baseline="0" noProof="0">
                <a:ln>
                  <a:noFill/>
                </a:ln>
                <a:solidFill>
                  <a:prstClr val="black">
                    <a:lumMod val="65000"/>
                    <a:lumOff val="35000"/>
                  </a:prstClr>
                </a:solidFill>
                <a:effectLst/>
                <a:uLnTx/>
                <a:uFillTx/>
                <a:latin typeface="Arial"/>
                <a:cs typeface="Arial"/>
              </a:endParaRPr>
            </a:p>
          </p:txBody>
        </p:sp>
        <p:grpSp>
          <p:nvGrpSpPr>
            <p:cNvPr id="40" name="Group 39">
              <a:extLst>
                <a:ext uri="{FF2B5EF4-FFF2-40B4-BE49-F238E27FC236}">
                  <a16:creationId xmlns:a16="http://schemas.microsoft.com/office/drawing/2014/main" id="{8C1AA306-9A63-5D6C-41D7-ADE0551AA95D}"/>
                </a:ext>
              </a:extLst>
            </p:cNvPr>
            <p:cNvGrpSpPr/>
            <p:nvPr/>
          </p:nvGrpSpPr>
          <p:grpSpPr>
            <a:xfrm>
              <a:off x="4201936" y="3710586"/>
              <a:ext cx="794914" cy="794914"/>
              <a:chOff x="8115084" y="5747654"/>
              <a:chExt cx="794914" cy="794914"/>
            </a:xfrm>
          </p:grpSpPr>
          <p:sp>
            <p:nvSpPr>
              <p:cNvPr id="41" name="Oval 40">
                <a:extLst>
                  <a:ext uri="{FF2B5EF4-FFF2-40B4-BE49-F238E27FC236}">
                    <a16:creationId xmlns:a16="http://schemas.microsoft.com/office/drawing/2014/main" id="{4D263F90-BAC4-3CC5-DB0B-FEA7D3A1D140}"/>
                  </a:ext>
                </a:extLst>
              </p:cNvPr>
              <p:cNvSpPr/>
              <p:nvPr/>
            </p:nvSpPr>
            <p:spPr>
              <a:xfrm>
                <a:off x="8115084" y="5747654"/>
                <a:ext cx="794914" cy="794914"/>
              </a:xfrm>
              <a:prstGeom prst="ellipse">
                <a:avLst/>
              </a:prstGeom>
              <a:solidFill>
                <a:srgbClr val="00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42" name="Group 41">
                <a:extLst>
                  <a:ext uri="{FF2B5EF4-FFF2-40B4-BE49-F238E27FC236}">
                    <a16:creationId xmlns:a16="http://schemas.microsoft.com/office/drawing/2014/main" id="{58732A02-DAF9-6DB7-03D7-8411F0D7C8BD}"/>
                  </a:ext>
                </a:extLst>
              </p:cNvPr>
              <p:cNvGrpSpPr/>
              <p:nvPr/>
            </p:nvGrpSpPr>
            <p:grpSpPr>
              <a:xfrm>
                <a:off x="8227424" y="5863112"/>
                <a:ext cx="603368" cy="603833"/>
                <a:chOff x="6347823" y="5863108"/>
                <a:chExt cx="603368" cy="603833"/>
              </a:xfrm>
            </p:grpSpPr>
            <p:sp>
              <p:nvSpPr>
                <p:cNvPr id="43" name="Oval 5">
                  <a:extLst>
                    <a:ext uri="{FF2B5EF4-FFF2-40B4-BE49-F238E27FC236}">
                      <a16:creationId xmlns:a16="http://schemas.microsoft.com/office/drawing/2014/main" id="{49AF4259-CAA6-5922-15D5-403440FC9A89}"/>
                    </a:ext>
                  </a:extLst>
                </p:cNvPr>
                <p:cNvSpPr>
                  <a:spLocks noChangeArrowheads="1"/>
                </p:cNvSpPr>
                <p:nvPr/>
              </p:nvSpPr>
              <p:spPr bwMode="auto">
                <a:xfrm>
                  <a:off x="6579924" y="5944366"/>
                  <a:ext cx="139167" cy="139167"/>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C4652"/>
                    </a:solidFill>
                    <a:effectLst/>
                    <a:uLnTx/>
                    <a:uFillTx/>
                    <a:latin typeface="Arial" panose="020B0604020202020204" pitchFamily="34" charset="0"/>
                    <a:ea typeface="MS PGothic" charset="0"/>
                    <a:cs typeface="+mn-cs"/>
                  </a:endParaRPr>
                </a:p>
              </p:txBody>
            </p:sp>
            <p:sp>
              <p:nvSpPr>
                <p:cNvPr id="44" name="Freeform 6">
                  <a:extLst>
                    <a:ext uri="{FF2B5EF4-FFF2-40B4-BE49-F238E27FC236}">
                      <a16:creationId xmlns:a16="http://schemas.microsoft.com/office/drawing/2014/main" id="{80A41E90-0F7D-8EB4-2A1D-112AEA23BBF9}"/>
                    </a:ext>
                  </a:extLst>
                </p:cNvPr>
                <p:cNvSpPr>
                  <a:spLocks/>
                </p:cNvSpPr>
                <p:nvPr/>
              </p:nvSpPr>
              <p:spPr bwMode="auto">
                <a:xfrm>
                  <a:off x="6533223" y="6095208"/>
                  <a:ext cx="232567" cy="371733"/>
                </a:xfrm>
                <a:custGeom>
                  <a:avLst/>
                  <a:gdLst>
                    <a:gd name="T0" fmla="*/ 462 w 924"/>
                    <a:gd name="T1" fmla="*/ 0 h 1477"/>
                    <a:gd name="T2" fmla="*/ 0 w 924"/>
                    <a:gd name="T3" fmla="*/ 462 h 1477"/>
                    <a:gd name="T4" fmla="*/ 0 w 924"/>
                    <a:gd name="T5" fmla="*/ 646 h 1477"/>
                    <a:gd name="T6" fmla="*/ 185 w 924"/>
                    <a:gd name="T7" fmla="*/ 831 h 1477"/>
                    <a:gd name="T8" fmla="*/ 185 w 924"/>
                    <a:gd name="T9" fmla="*/ 1200 h 1477"/>
                    <a:gd name="T10" fmla="*/ 462 w 924"/>
                    <a:gd name="T11" fmla="*/ 1477 h 1477"/>
                    <a:gd name="T12" fmla="*/ 739 w 924"/>
                    <a:gd name="T13" fmla="*/ 1200 h 1477"/>
                    <a:gd name="T14" fmla="*/ 739 w 924"/>
                    <a:gd name="T15" fmla="*/ 831 h 1477"/>
                    <a:gd name="T16" fmla="*/ 924 w 924"/>
                    <a:gd name="T17" fmla="*/ 646 h 1477"/>
                    <a:gd name="T18" fmla="*/ 924 w 924"/>
                    <a:gd name="T19" fmla="*/ 462 h 1477"/>
                    <a:gd name="T20" fmla="*/ 462 w 924"/>
                    <a:gd name="T21" fmla="*/ 0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4" h="1477">
                      <a:moveTo>
                        <a:pt x="462" y="0"/>
                      </a:moveTo>
                      <a:cubicBezTo>
                        <a:pt x="207" y="0"/>
                        <a:pt x="0" y="207"/>
                        <a:pt x="0" y="462"/>
                      </a:cubicBezTo>
                      <a:cubicBezTo>
                        <a:pt x="0" y="646"/>
                        <a:pt x="0" y="646"/>
                        <a:pt x="0" y="646"/>
                      </a:cubicBezTo>
                      <a:cubicBezTo>
                        <a:pt x="0" y="748"/>
                        <a:pt x="83" y="831"/>
                        <a:pt x="185" y="831"/>
                      </a:cubicBezTo>
                      <a:cubicBezTo>
                        <a:pt x="185" y="1200"/>
                        <a:pt x="185" y="1200"/>
                        <a:pt x="185" y="1200"/>
                      </a:cubicBezTo>
                      <a:cubicBezTo>
                        <a:pt x="185" y="1353"/>
                        <a:pt x="309" y="1477"/>
                        <a:pt x="462" y="1477"/>
                      </a:cubicBezTo>
                      <a:cubicBezTo>
                        <a:pt x="615" y="1477"/>
                        <a:pt x="739" y="1353"/>
                        <a:pt x="739" y="1200"/>
                      </a:cubicBezTo>
                      <a:cubicBezTo>
                        <a:pt x="739" y="831"/>
                        <a:pt x="739" y="831"/>
                        <a:pt x="739" y="831"/>
                      </a:cubicBezTo>
                      <a:cubicBezTo>
                        <a:pt x="841" y="831"/>
                        <a:pt x="924" y="748"/>
                        <a:pt x="924" y="646"/>
                      </a:cubicBezTo>
                      <a:cubicBezTo>
                        <a:pt x="924" y="462"/>
                        <a:pt x="924" y="462"/>
                        <a:pt x="924" y="462"/>
                      </a:cubicBezTo>
                      <a:cubicBezTo>
                        <a:pt x="924" y="207"/>
                        <a:pt x="717" y="0"/>
                        <a:pt x="462" y="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C4652"/>
                    </a:solidFill>
                    <a:effectLst/>
                    <a:uLnTx/>
                    <a:uFillTx/>
                    <a:latin typeface="Arial" panose="020B0604020202020204" pitchFamily="34" charset="0"/>
                    <a:ea typeface="MS PGothic" charset="0"/>
                    <a:cs typeface="+mn-cs"/>
                  </a:endParaRPr>
                </a:p>
              </p:txBody>
            </p:sp>
            <p:sp>
              <p:nvSpPr>
                <p:cNvPr id="45" name="Oval 7">
                  <a:extLst>
                    <a:ext uri="{FF2B5EF4-FFF2-40B4-BE49-F238E27FC236}">
                      <a16:creationId xmlns:a16="http://schemas.microsoft.com/office/drawing/2014/main" id="{E8433845-9419-914A-1947-0F4C67B982C9}"/>
                    </a:ext>
                  </a:extLst>
                </p:cNvPr>
                <p:cNvSpPr>
                  <a:spLocks noChangeArrowheads="1"/>
                </p:cNvSpPr>
                <p:nvPr/>
              </p:nvSpPr>
              <p:spPr bwMode="auto">
                <a:xfrm>
                  <a:off x="6765791" y="5863108"/>
                  <a:ext cx="138700" cy="139167"/>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C4652"/>
                    </a:solidFill>
                    <a:effectLst/>
                    <a:uLnTx/>
                    <a:uFillTx/>
                    <a:latin typeface="Arial" panose="020B0604020202020204" pitchFamily="34" charset="0"/>
                    <a:ea typeface="MS PGothic" charset="0"/>
                    <a:cs typeface="+mn-cs"/>
                  </a:endParaRPr>
                </a:p>
              </p:txBody>
            </p:sp>
            <p:sp>
              <p:nvSpPr>
                <p:cNvPr id="46" name="Freeform 8">
                  <a:extLst>
                    <a:ext uri="{FF2B5EF4-FFF2-40B4-BE49-F238E27FC236}">
                      <a16:creationId xmlns:a16="http://schemas.microsoft.com/office/drawing/2014/main" id="{6DBB3CA3-4784-43E8-3BD0-AC89EFE167A3}"/>
                    </a:ext>
                  </a:extLst>
                </p:cNvPr>
                <p:cNvSpPr>
                  <a:spLocks/>
                </p:cNvSpPr>
                <p:nvPr/>
              </p:nvSpPr>
              <p:spPr bwMode="auto">
                <a:xfrm>
                  <a:off x="6724695" y="6013950"/>
                  <a:ext cx="226496" cy="371733"/>
                </a:xfrm>
                <a:custGeom>
                  <a:avLst/>
                  <a:gdLst>
                    <a:gd name="T0" fmla="*/ 901 w 901"/>
                    <a:gd name="T1" fmla="*/ 462 h 1477"/>
                    <a:gd name="T2" fmla="*/ 901 w 901"/>
                    <a:gd name="T3" fmla="*/ 646 h 1477"/>
                    <a:gd name="T4" fmla="*/ 716 w 901"/>
                    <a:gd name="T5" fmla="*/ 831 h 1477"/>
                    <a:gd name="T6" fmla="*/ 716 w 901"/>
                    <a:gd name="T7" fmla="*/ 1200 h 1477"/>
                    <a:gd name="T8" fmla="*/ 439 w 901"/>
                    <a:gd name="T9" fmla="*/ 1477 h 1477"/>
                    <a:gd name="T10" fmla="*/ 163 w 901"/>
                    <a:gd name="T11" fmla="*/ 1200 h 1477"/>
                    <a:gd name="T12" fmla="*/ 163 w 901"/>
                    <a:gd name="T13" fmla="*/ 1174 h 1477"/>
                    <a:gd name="T14" fmla="*/ 255 w 901"/>
                    <a:gd name="T15" fmla="*/ 969 h 1477"/>
                    <a:gd name="T16" fmla="*/ 255 w 901"/>
                    <a:gd name="T17" fmla="*/ 785 h 1477"/>
                    <a:gd name="T18" fmla="*/ 0 w 901"/>
                    <a:gd name="T19" fmla="*/ 319 h 1477"/>
                    <a:gd name="T20" fmla="*/ 439 w 901"/>
                    <a:gd name="T21" fmla="*/ 0 h 1477"/>
                    <a:gd name="T22" fmla="*/ 901 w 901"/>
                    <a:gd name="T23" fmla="*/ 462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1" h="1477">
                      <a:moveTo>
                        <a:pt x="901" y="462"/>
                      </a:moveTo>
                      <a:cubicBezTo>
                        <a:pt x="901" y="646"/>
                        <a:pt x="901" y="646"/>
                        <a:pt x="901" y="646"/>
                      </a:cubicBezTo>
                      <a:cubicBezTo>
                        <a:pt x="901" y="748"/>
                        <a:pt x="818" y="831"/>
                        <a:pt x="716" y="831"/>
                      </a:cubicBezTo>
                      <a:cubicBezTo>
                        <a:pt x="716" y="1200"/>
                        <a:pt x="716" y="1200"/>
                        <a:pt x="716" y="1200"/>
                      </a:cubicBezTo>
                      <a:cubicBezTo>
                        <a:pt x="716" y="1353"/>
                        <a:pt x="593" y="1477"/>
                        <a:pt x="439" y="1477"/>
                      </a:cubicBezTo>
                      <a:cubicBezTo>
                        <a:pt x="286" y="1477"/>
                        <a:pt x="163" y="1353"/>
                        <a:pt x="163" y="1200"/>
                      </a:cubicBezTo>
                      <a:cubicBezTo>
                        <a:pt x="163" y="1174"/>
                        <a:pt x="163" y="1174"/>
                        <a:pt x="163" y="1174"/>
                      </a:cubicBezTo>
                      <a:cubicBezTo>
                        <a:pt x="219" y="1124"/>
                        <a:pt x="255" y="1050"/>
                        <a:pt x="255" y="969"/>
                      </a:cubicBezTo>
                      <a:cubicBezTo>
                        <a:pt x="255" y="785"/>
                        <a:pt x="255" y="785"/>
                        <a:pt x="255" y="785"/>
                      </a:cubicBezTo>
                      <a:cubicBezTo>
                        <a:pt x="255" y="589"/>
                        <a:pt x="153" y="417"/>
                        <a:pt x="0" y="319"/>
                      </a:cubicBezTo>
                      <a:cubicBezTo>
                        <a:pt x="60" y="134"/>
                        <a:pt x="235" y="0"/>
                        <a:pt x="439" y="0"/>
                      </a:cubicBezTo>
                      <a:cubicBezTo>
                        <a:pt x="694" y="0"/>
                        <a:pt x="901" y="207"/>
                        <a:pt x="901" y="46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C4652"/>
                    </a:solidFill>
                    <a:effectLst/>
                    <a:uLnTx/>
                    <a:uFillTx/>
                    <a:latin typeface="Arial" panose="020B0604020202020204" pitchFamily="34" charset="0"/>
                    <a:ea typeface="MS PGothic" charset="0"/>
                    <a:cs typeface="+mn-cs"/>
                  </a:endParaRPr>
                </a:p>
              </p:txBody>
            </p:sp>
            <p:sp>
              <p:nvSpPr>
                <p:cNvPr id="47" name="Oval 9">
                  <a:extLst>
                    <a:ext uri="{FF2B5EF4-FFF2-40B4-BE49-F238E27FC236}">
                      <a16:creationId xmlns:a16="http://schemas.microsoft.com/office/drawing/2014/main" id="{CF97408D-4F06-40BA-D865-F26B249E826C}"/>
                    </a:ext>
                  </a:extLst>
                </p:cNvPr>
                <p:cNvSpPr>
                  <a:spLocks noChangeArrowheads="1"/>
                </p:cNvSpPr>
                <p:nvPr/>
              </p:nvSpPr>
              <p:spPr bwMode="auto">
                <a:xfrm>
                  <a:off x="6394523" y="5863108"/>
                  <a:ext cx="138700" cy="139167"/>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C4652"/>
                    </a:solidFill>
                    <a:effectLst/>
                    <a:uLnTx/>
                    <a:uFillTx/>
                    <a:latin typeface="Arial" panose="020B0604020202020204" pitchFamily="34" charset="0"/>
                    <a:ea typeface="MS PGothic" charset="0"/>
                    <a:cs typeface="+mn-cs"/>
                  </a:endParaRPr>
                </a:p>
              </p:txBody>
            </p:sp>
            <p:sp>
              <p:nvSpPr>
                <p:cNvPr id="48" name="Freeform 10">
                  <a:extLst>
                    <a:ext uri="{FF2B5EF4-FFF2-40B4-BE49-F238E27FC236}">
                      <a16:creationId xmlns:a16="http://schemas.microsoft.com/office/drawing/2014/main" id="{134C0521-8E0A-D081-12C6-5DD4439F45ED}"/>
                    </a:ext>
                  </a:extLst>
                </p:cNvPr>
                <p:cNvSpPr>
                  <a:spLocks/>
                </p:cNvSpPr>
                <p:nvPr/>
              </p:nvSpPr>
              <p:spPr bwMode="auto">
                <a:xfrm>
                  <a:off x="6347823" y="6013950"/>
                  <a:ext cx="226496" cy="371733"/>
                </a:xfrm>
                <a:custGeom>
                  <a:avLst/>
                  <a:gdLst>
                    <a:gd name="T0" fmla="*/ 646 w 901"/>
                    <a:gd name="T1" fmla="*/ 969 h 1477"/>
                    <a:gd name="T2" fmla="*/ 738 w 901"/>
                    <a:gd name="T3" fmla="*/ 1174 h 1477"/>
                    <a:gd name="T4" fmla="*/ 738 w 901"/>
                    <a:gd name="T5" fmla="*/ 1200 h 1477"/>
                    <a:gd name="T6" fmla="*/ 462 w 901"/>
                    <a:gd name="T7" fmla="*/ 1477 h 1477"/>
                    <a:gd name="T8" fmla="*/ 185 w 901"/>
                    <a:gd name="T9" fmla="*/ 1200 h 1477"/>
                    <a:gd name="T10" fmla="*/ 185 w 901"/>
                    <a:gd name="T11" fmla="*/ 831 h 1477"/>
                    <a:gd name="T12" fmla="*/ 0 w 901"/>
                    <a:gd name="T13" fmla="*/ 646 h 1477"/>
                    <a:gd name="T14" fmla="*/ 0 w 901"/>
                    <a:gd name="T15" fmla="*/ 462 h 1477"/>
                    <a:gd name="T16" fmla="*/ 462 w 901"/>
                    <a:gd name="T17" fmla="*/ 0 h 1477"/>
                    <a:gd name="T18" fmla="*/ 901 w 901"/>
                    <a:gd name="T19" fmla="*/ 319 h 1477"/>
                    <a:gd name="T20" fmla="*/ 646 w 901"/>
                    <a:gd name="T21" fmla="*/ 785 h 1477"/>
                    <a:gd name="T22" fmla="*/ 646 w 901"/>
                    <a:gd name="T23" fmla="*/ 969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1" h="1477">
                      <a:moveTo>
                        <a:pt x="646" y="969"/>
                      </a:moveTo>
                      <a:cubicBezTo>
                        <a:pt x="646" y="1050"/>
                        <a:pt x="682" y="1124"/>
                        <a:pt x="738" y="1174"/>
                      </a:cubicBezTo>
                      <a:cubicBezTo>
                        <a:pt x="738" y="1200"/>
                        <a:pt x="738" y="1200"/>
                        <a:pt x="738" y="1200"/>
                      </a:cubicBezTo>
                      <a:cubicBezTo>
                        <a:pt x="738" y="1353"/>
                        <a:pt x="615" y="1477"/>
                        <a:pt x="462" y="1477"/>
                      </a:cubicBezTo>
                      <a:cubicBezTo>
                        <a:pt x="308" y="1477"/>
                        <a:pt x="185" y="1353"/>
                        <a:pt x="185" y="1200"/>
                      </a:cubicBezTo>
                      <a:cubicBezTo>
                        <a:pt x="185" y="831"/>
                        <a:pt x="185" y="831"/>
                        <a:pt x="185" y="831"/>
                      </a:cubicBezTo>
                      <a:cubicBezTo>
                        <a:pt x="83" y="831"/>
                        <a:pt x="0" y="748"/>
                        <a:pt x="0" y="646"/>
                      </a:cubicBezTo>
                      <a:cubicBezTo>
                        <a:pt x="0" y="462"/>
                        <a:pt x="0" y="462"/>
                        <a:pt x="0" y="462"/>
                      </a:cubicBezTo>
                      <a:cubicBezTo>
                        <a:pt x="0" y="207"/>
                        <a:pt x="207" y="0"/>
                        <a:pt x="462" y="0"/>
                      </a:cubicBezTo>
                      <a:cubicBezTo>
                        <a:pt x="666" y="0"/>
                        <a:pt x="841" y="134"/>
                        <a:pt x="901" y="319"/>
                      </a:cubicBezTo>
                      <a:cubicBezTo>
                        <a:pt x="748" y="417"/>
                        <a:pt x="646" y="589"/>
                        <a:pt x="646" y="785"/>
                      </a:cubicBezTo>
                      <a:lnTo>
                        <a:pt x="646" y="96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C4652"/>
                    </a:solidFill>
                    <a:effectLst/>
                    <a:uLnTx/>
                    <a:uFillTx/>
                    <a:latin typeface="Arial" panose="020B0604020202020204" pitchFamily="34" charset="0"/>
                    <a:ea typeface="MS PGothic" charset="0"/>
                    <a:cs typeface="+mn-cs"/>
                  </a:endParaRPr>
                </a:p>
              </p:txBody>
            </p:sp>
          </p:grpSp>
        </p:grpSp>
      </p:grpSp>
    </p:spTree>
    <p:extLst>
      <p:ext uri="{BB962C8B-B14F-4D97-AF65-F5344CB8AC3E}">
        <p14:creationId xmlns:p14="http://schemas.microsoft.com/office/powerpoint/2010/main" val="987950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89CE-B876-4552-8EDC-D64A6D5BAB7C}"/>
              </a:ext>
            </a:extLst>
          </p:cNvPr>
          <p:cNvSpPr>
            <a:spLocks noGrp="1"/>
          </p:cNvSpPr>
          <p:nvPr>
            <p:ph type="title"/>
          </p:nvPr>
        </p:nvSpPr>
        <p:spPr/>
        <p:txBody>
          <a:bodyPr lIns="91440" tIns="45720" rIns="91440" bIns="45720" anchor="ctr">
            <a:normAutofit/>
          </a:bodyPr>
          <a:lstStyle/>
          <a:p>
            <a:r>
              <a:rPr lang="en-US" b="1">
                <a:solidFill>
                  <a:schemeClr val="tx1">
                    <a:lumMod val="65000"/>
                    <a:lumOff val="35000"/>
                  </a:schemeClr>
                </a:solidFill>
                <a:latin typeface="Arial Black"/>
                <a:cs typeface="Arial"/>
              </a:rPr>
              <a:t>NFP in Canada </a:t>
            </a:r>
            <a:endParaRPr lang="en-US" sz="2400" b="1">
              <a:solidFill>
                <a:schemeClr val="tx1">
                  <a:lumMod val="65000"/>
                  <a:lumOff val="35000"/>
                </a:schemeClr>
              </a:solidFill>
              <a:latin typeface="Arial Black"/>
              <a:cs typeface="Arial"/>
            </a:endParaRPr>
          </a:p>
        </p:txBody>
      </p:sp>
      <p:grpSp>
        <p:nvGrpSpPr>
          <p:cNvPr id="50" name="Group 49"/>
          <p:cNvGrpSpPr/>
          <p:nvPr/>
        </p:nvGrpSpPr>
        <p:grpSpPr>
          <a:xfrm>
            <a:off x="698672" y="2248056"/>
            <a:ext cx="10968828" cy="4011688"/>
            <a:chOff x="481383" y="2216489"/>
            <a:chExt cx="10968828" cy="4011688"/>
          </a:xfrm>
        </p:grpSpPr>
        <p:sp>
          <p:nvSpPr>
            <p:cNvPr id="3" name="Oval 2"/>
            <p:cNvSpPr/>
            <p:nvPr/>
          </p:nvSpPr>
          <p:spPr>
            <a:xfrm>
              <a:off x="4354286" y="2647406"/>
              <a:ext cx="2787848" cy="2769325"/>
            </a:xfrm>
            <a:prstGeom prst="ellipse">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11" name="Picture 10"/>
            <p:cNvPicPr>
              <a:picLocks noChangeAspect="1"/>
            </p:cNvPicPr>
            <p:nvPr/>
          </p:nvPicPr>
          <p:blipFill>
            <a:blip r:embed="rId3"/>
            <a:stretch>
              <a:fillRect/>
            </a:stretch>
          </p:blipFill>
          <p:spPr>
            <a:xfrm>
              <a:off x="4401553" y="2709129"/>
              <a:ext cx="2740581" cy="2645878"/>
            </a:xfrm>
            <a:prstGeom prst="ellipse">
              <a:avLst/>
            </a:prstGeom>
          </p:spPr>
        </p:pic>
        <p:sp>
          <p:nvSpPr>
            <p:cNvPr id="15" name="TextBox 14"/>
            <p:cNvSpPr txBox="1"/>
            <p:nvPr/>
          </p:nvSpPr>
          <p:spPr>
            <a:xfrm>
              <a:off x="1604847" y="2227906"/>
              <a:ext cx="3383968" cy="721254"/>
            </a:xfrm>
            <a:prstGeom prst="rect">
              <a:avLst/>
            </a:prstGeom>
            <a:noFill/>
          </p:spPr>
          <p:txBody>
            <a:bodyPr wrap="square" lIns="91440" tIns="45720" rIns="91440" bIns="45720" rtlCol="0" anchor="t">
              <a:spAutoFit/>
            </a:bodyPr>
            <a:lstStyle/>
            <a:p>
              <a:r>
                <a:rPr lang="en-US" sz="2400" b="1">
                  <a:solidFill>
                    <a:schemeClr val="accent1"/>
                  </a:solidFill>
                  <a:latin typeface="+mj-lt"/>
                </a:rPr>
                <a:t>13th largest </a:t>
              </a:r>
              <a:r>
                <a:rPr lang="en-US" sz="1600">
                  <a:solidFill>
                    <a:schemeClr val="accent1"/>
                  </a:solidFill>
                  <a:latin typeface="+mj-lt"/>
                </a:rPr>
                <a:t>global insurance broker</a:t>
              </a:r>
              <a:endParaRPr lang="en-US">
                <a:solidFill>
                  <a:schemeClr val="accent1"/>
                </a:solidFill>
                <a:cs typeface="Arial"/>
              </a:endParaRPr>
            </a:p>
          </p:txBody>
        </p:sp>
        <p:sp>
          <p:nvSpPr>
            <p:cNvPr id="16" name="TextBox 15"/>
            <p:cNvSpPr txBox="1"/>
            <p:nvPr/>
          </p:nvSpPr>
          <p:spPr>
            <a:xfrm>
              <a:off x="481383" y="3743894"/>
              <a:ext cx="3544389" cy="707886"/>
            </a:xfrm>
            <a:prstGeom prst="rect">
              <a:avLst/>
            </a:prstGeom>
            <a:noFill/>
          </p:spPr>
          <p:txBody>
            <a:bodyPr wrap="square" lIns="91440" tIns="45720" rIns="91440" bIns="45720" rtlCol="0" anchor="t">
              <a:spAutoFit/>
            </a:bodyPr>
            <a:lstStyle/>
            <a:p>
              <a:r>
                <a:rPr lang="en-US" sz="2400" b="1">
                  <a:solidFill>
                    <a:schemeClr val="accent2">
                      <a:lumMod val="75000"/>
                    </a:schemeClr>
                  </a:solidFill>
                  <a:latin typeface="+mj-lt"/>
                </a:rPr>
                <a:t>$1.0 billion+ </a:t>
              </a:r>
              <a:r>
                <a:rPr lang="en-US" sz="1600">
                  <a:solidFill>
                    <a:schemeClr val="accent2">
                      <a:lumMod val="75000"/>
                    </a:schemeClr>
                  </a:solidFill>
                  <a:latin typeface="+mj-lt"/>
                </a:rPr>
                <a:t>in in-force </a:t>
              </a:r>
              <a:endParaRPr lang="en-US" sz="1600">
                <a:solidFill>
                  <a:schemeClr val="accent2">
                    <a:lumMod val="75000"/>
                  </a:schemeClr>
                </a:solidFill>
                <a:latin typeface="+mj-lt"/>
                <a:cs typeface="Arial"/>
              </a:endParaRPr>
            </a:p>
            <a:p>
              <a:r>
                <a:rPr lang="en-US" sz="1600">
                  <a:solidFill>
                    <a:schemeClr val="accent2">
                      <a:lumMod val="75000"/>
                    </a:schemeClr>
                  </a:solidFill>
                  <a:latin typeface="+mj-lt"/>
                </a:rPr>
                <a:t>property and casualty premium</a:t>
              </a:r>
              <a:endParaRPr lang="en-US" sz="1600">
                <a:solidFill>
                  <a:schemeClr val="accent2">
                    <a:lumMod val="75000"/>
                  </a:schemeClr>
                </a:solidFill>
                <a:latin typeface="+mj-lt"/>
                <a:cs typeface="Arial"/>
              </a:endParaRPr>
            </a:p>
          </p:txBody>
        </p:sp>
        <p:sp>
          <p:nvSpPr>
            <p:cNvPr id="17" name="TextBox 16"/>
            <p:cNvSpPr txBox="1"/>
            <p:nvPr/>
          </p:nvSpPr>
          <p:spPr>
            <a:xfrm>
              <a:off x="1387414" y="5495207"/>
              <a:ext cx="3544390" cy="707886"/>
            </a:xfrm>
            <a:prstGeom prst="rect">
              <a:avLst/>
            </a:prstGeom>
            <a:noFill/>
          </p:spPr>
          <p:txBody>
            <a:bodyPr wrap="square" rtlCol="0">
              <a:spAutoFit/>
            </a:bodyPr>
            <a:lstStyle/>
            <a:p>
              <a:r>
                <a:rPr lang="en-US" sz="2400" b="1">
                  <a:solidFill>
                    <a:schemeClr val="accent3"/>
                  </a:solidFill>
                  <a:latin typeface="+mj-lt"/>
                </a:rPr>
                <a:t>$2.6 billion+ </a:t>
              </a:r>
              <a:r>
                <a:rPr lang="en-US" sz="1600">
                  <a:solidFill>
                    <a:schemeClr val="accent3"/>
                  </a:solidFill>
                  <a:latin typeface="+mj-lt"/>
                </a:rPr>
                <a:t>in qualified retirement assets</a:t>
              </a:r>
            </a:p>
          </p:txBody>
        </p:sp>
        <p:sp>
          <p:nvSpPr>
            <p:cNvPr id="18" name="TextBox 17"/>
            <p:cNvSpPr txBox="1"/>
            <p:nvPr/>
          </p:nvSpPr>
          <p:spPr>
            <a:xfrm>
              <a:off x="7344750" y="2216489"/>
              <a:ext cx="3544389" cy="461665"/>
            </a:xfrm>
            <a:prstGeom prst="rect">
              <a:avLst/>
            </a:prstGeom>
            <a:noFill/>
          </p:spPr>
          <p:txBody>
            <a:bodyPr wrap="square" lIns="91440" tIns="45720" rIns="91440" bIns="45720" rtlCol="0" anchor="t">
              <a:spAutoFit/>
            </a:bodyPr>
            <a:lstStyle/>
            <a:p>
              <a:r>
                <a:rPr lang="en-US" sz="2400" b="1">
                  <a:solidFill>
                    <a:schemeClr val="accent4"/>
                  </a:solidFill>
                  <a:latin typeface="+mj-lt"/>
                </a:rPr>
                <a:t>1,000+</a:t>
              </a:r>
              <a:r>
                <a:rPr lang="en-US" sz="1600">
                  <a:solidFill>
                    <a:schemeClr val="accent4"/>
                  </a:solidFill>
                  <a:latin typeface="+mj-lt"/>
                </a:rPr>
                <a:t> employees</a:t>
              </a:r>
            </a:p>
          </p:txBody>
        </p:sp>
        <p:sp>
          <p:nvSpPr>
            <p:cNvPr id="19" name="TextBox 18"/>
            <p:cNvSpPr txBox="1"/>
            <p:nvPr/>
          </p:nvSpPr>
          <p:spPr>
            <a:xfrm>
              <a:off x="7905822" y="3850754"/>
              <a:ext cx="3544389" cy="461665"/>
            </a:xfrm>
            <a:prstGeom prst="rect">
              <a:avLst/>
            </a:prstGeom>
            <a:noFill/>
          </p:spPr>
          <p:txBody>
            <a:bodyPr wrap="square" rtlCol="0">
              <a:spAutoFit/>
            </a:bodyPr>
            <a:lstStyle/>
            <a:p>
              <a:r>
                <a:rPr lang="en-US" sz="1600">
                  <a:solidFill>
                    <a:schemeClr val="accent5"/>
                  </a:solidFill>
                  <a:latin typeface="+mj-lt"/>
                </a:rPr>
                <a:t>Over </a:t>
              </a:r>
              <a:r>
                <a:rPr lang="en-US" sz="2400" b="1">
                  <a:solidFill>
                    <a:schemeClr val="accent5"/>
                  </a:solidFill>
                  <a:latin typeface="+mj-lt"/>
                </a:rPr>
                <a:t>20,000</a:t>
              </a:r>
              <a:r>
                <a:rPr lang="en-US" sz="1600">
                  <a:solidFill>
                    <a:schemeClr val="accent5"/>
                  </a:solidFill>
                  <a:latin typeface="+mj-lt"/>
                </a:rPr>
                <a:t> corporate clients</a:t>
              </a:r>
            </a:p>
          </p:txBody>
        </p:sp>
        <p:sp>
          <p:nvSpPr>
            <p:cNvPr id="20" name="TextBox 19"/>
            <p:cNvSpPr txBox="1"/>
            <p:nvPr/>
          </p:nvSpPr>
          <p:spPr>
            <a:xfrm>
              <a:off x="7160592" y="5520291"/>
              <a:ext cx="3544389" cy="707886"/>
            </a:xfrm>
            <a:prstGeom prst="rect">
              <a:avLst/>
            </a:prstGeom>
            <a:noFill/>
          </p:spPr>
          <p:txBody>
            <a:bodyPr wrap="square" rtlCol="0">
              <a:spAutoFit/>
            </a:bodyPr>
            <a:lstStyle/>
            <a:p>
              <a:r>
                <a:rPr lang="en-US" sz="2400" b="1">
                  <a:solidFill>
                    <a:schemeClr val="accent6"/>
                  </a:solidFill>
                  <a:latin typeface="+mj-lt"/>
                </a:rPr>
                <a:t>$500 million </a:t>
              </a:r>
              <a:r>
                <a:rPr lang="en-US" sz="1600">
                  <a:solidFill>
                    <a:schemeClr val="accent6"/>
                  </a:solidFill>
                  <a:latin typeface="+mj-lt"/>
                </a:rPr>
                <a:t>in in-force medical premium</a:t>
              </a:r>
            </a:p>
          </p:txBody>
        </p:sp>
        <p:grpSp>
          <p:nvGrpSpPr>
            <p:cNvPr id="26" name="Group 25"/>
            <p:cNvGrpSpPr/>
            <p:nvPr/>
          </p:nvGrpSpPr>
          <p:grpSpPr>
            <a:xfrm rot="18651330">
              <a:off x="4315742" y="2613690"/>
              <a:ext cx="322218" cy="775743"/>
              <a:chOff x="5587101" y="1955819"/>
              <a:chExt cx="322218" cy="775743"/>
            </a:xfrm>
          </p:grpSpPr>
          <p:sp>
            <p:nvSpPr>
              <p:cNvPr id="27" name="Oval 26"/>
              <p:cNvSpPr/>
              <p:nvPr/>
            </p:nvSpPr>
            <p:spPr>
              <a:xfrm>
                <a:off x="5587101" y="2411522"/>
                <a:ext cx="322218" cy="320040"/>
              </a:xfrm>
              <a:prstGeom prst="ellipse">
                <a:avLst/>
              </a:prstGeom>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8" name="Straight Connector 27"/>
              <p:cNvCxnSpPr>
                <a:stCxn id="27" idx="0"/>
              </p:cNvCxnSpPr>
              <p:nvPr/>
            </p:nvCxnSpPr>
            <p:spPr>
              <a:xfrm rot="2948670" flipH="1" flipV="1">
                <a:off x="5652987" y="2203267"/>
                <a:ext cx="190448" cy="16471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634996" y="1955819"/>
                <a:ext cx="226427" cy="228600"/>
              </a:xfrm>
              <a:prstGeom prst="ellipse">
                <a:avLst/>
              </a:prstGeom>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0" name="Group 29"/>
            <p:cNvGrpSpPr/>
            <p:nvPr/>
          </p:nvGrpSpPr>
          <p:grpSpPr>
            <a:xfrm rot="3605221">
              <a:off x="6864560" y="2594987"/>
              <a:ext cx="322218" cy="775742"/>
              <a:chOff x="5587100" y="1955820"/>
              <a:chExt cx="322218" cy="775742"/>
            </a:xfrm>
          </p:grpSpPr>
          <p:sp>
            <p:nvSpPr>
              <p:cNvPr id="31" name="Oval 30"/>
              <p:cNvSpPr/>
              <p:nvPr/>
            </p:nvSpPr>
            <p:spPr>
              <a:xfrm>
                <a:off x="5587100" y="2411522"/>
                <a:ext cx="322218" cy="320040"/>
              </a:xfrm>
              <a:prstGeom prst="ellipse">
                <a:avLst/>
              </a:prstGeom>
              <a:solidFill>
                <a:schemeClr val="accent4"/>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2" name="Straight Connector 31"/>
              <p:cNvCxnSpPr>
                <a:stCxn id="31" idx="0"/>
              </p:cNvCxnSpPr>
              <p:nvPr/>
            </p:nvCxnSpPr>
            <p:spPr>
              <a:xfrm rot="17994779" flipV="1">
                <a:off x="5639083" y="2222842"/>
                <a:ext cx="218253" cy="125565"/>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5634995" y="1955820"/>
                <a:ext cx="226427" cy="228600"/>
              </a:xfrm>
              <a:prstGeom prst="ellipse">
                <a:avLst/>
              </a:prstGeom>
              <a:solidFill>
                <a:schemeClr val="accent4"/>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4" name="Group 33"/>
            <p:cNvGrpSpPr/>
            <p:nvPr/>
          </p:nvGrpSpPr>
          <p:grpSpPr>
            <a:xfrm rot="16200000">
              <a:off x="3931768" y="3700928"/>
              <a:ext cx="322218" cy="793819"/>
              <a:chOff x="5587101" y="1955820"/>
              <a:chExt cx="322218" cy="793819"/>
            </a:xfrm>
          </p:grpSpPr>
          <p:sp>
            <p:nvSpPr>
              <p:cNvPr id="35" name="Oval 34"/>
              <p:cNvSpPr/>
              <p:nvPr/>
            </p:nvSpPr>
            <p:spPr>
              <a:xfrm>
                <a:off x="5587101" y="2411522"/>
                <a:ext cx="322218" cy="338117"/>
              </a:xfrm>
              <a:prstGeom prst="ellipse">
                <a:avLst/>
              </a:prstGeom>
              <a:solidFill>
                <a:schemeClr val="accent2">
                  <a:lumMod val="7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6" name="Straight Connector 35"/>
              <p:cNvCxnSpPr>
                <a:stCxn id="35" idx="0"/>
              </p:cNvCxnSpPr>
              <p:nvPr/>
            </p:nvCxnSpPr>
            <p:spPr>
              <a:xfrm flipV="1">
                <a:off x="5748210" y="2159726"/>
                <a:ext cx="0" cy="251796"/>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5634996" y="1955820"/>
                <a:ext cx="226427" cy="228600"/>
              </a:xfrm>
              <a:prstGeom prst="ellipse">
                <a:avLst/>
              </a:prstGeom>
              <a:solidFill>
                <a:schemeClr val="accent2">
                  <a:lumMod val="7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38" name="Group 37"/>
            <p:cNvGrpSpPr/>
            <p:nvPr/>
          </p:nvGrpSpPr>
          <p:grpSpPr>
            <a:xfrm rot="5400000">
              <a:off x="7252434" y="3705652"/>
              <a:ext cx="322218" cy="775743"/>
              <a:chOff x="5587101" y="1955819"/>
              <a:chExt cx="322218" cy="775743"/>
            </a:xfrm>
          </p:grpSpPr>
          <p:sp>
            <p:nvSpPr>
              <p:cNvPr id="39" name="Oval 38"/>
              <p:cNvSpPr/>
              <p:nvPr/>
            </p:nvSpPr>
            <p:spPr>
              <a:xfrm>
                <a:off x="5587101" y="2411522"/>
                <a:ext cx="322218" cy="320040"/>
              </a:xfrm>
              <a:prstGeom prst="ellipse">
                <a:avLst/>
              </a:prstGeom>
              <a:solidFill>
                <a:schemeClr val="accent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0" name="Straight Connector 39"/>
              <p:cNvCxnSpPr>
                <a:stCxn id="39" idx="0"/>
              </p:cNvCxnSpPr>
              <p:nvPr/>
            </p:nvCxnSpPr>
            <p:spPr>
              <a:xfrm rot="16200000">
                <a:off x="5622313" y="2285624"/>
                <a:ext cx="251796"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5634996" y="1955819"/>
                <a:ext cx="226427" cy="228600"/>
              </a:xfrm>
              <a:prstGeom prst="ellipse">
                <a:avLst/>
              </a:prstGeom>
              <a:solidFill>
                <a:schemeClr val="accent5"/>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42" name="Group 41"/>
            <p:cNvGrpSpPr/>
            <p:nvPr/>
          </p:nvGrpSpPr>
          <p:grpSpPr>
            <a:xfrm rot="13696815">
              <a:off x="4693530" y="5009990"/>
              <a:ext cx="322218" cy="775743"/>
              <a:chOff x="5587101" y="1955820"/>
              <a:chExt cx="322218" cy="775743"/>
            </a:xfrm>
          </p:grpSpPr>
          <p:sp>
            <p:nvSpPr>
              <p:cNvPr id="43" name="Oval 42"/>
              <p:cNvSpPr/>
              <p:nvPr/>
            </p:nvSpPr>
            <p:spPr>
              <a:xfrm>
                <a:off x="5587101" y="2411523"/>
                <a:ext cx="322218" cy="320040"/>
              </a:xfrm>
              <a:prstGeom prst="ellipse">
                <a:avLst/>
              </a:prstGeom>
              <a:solidFill>
                <a:schemeClr val="accent3"/>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4" name="Straight Connector 43"/>
              <p:cNvCxnSpPr>
                <a:stCxn id="43" idx="0"/>
              </p:cNvCxnSpPr>
              <p:nvPr/>
            </p:nvCxnSpPr>
            <p:spPr>
              <a:xfrm rot="7903185" flipH="1">
                <a:off x="5654238" y="2201840"/>
                <a:ext cx="187943" cy="16756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5634996" y="1955820"/>
                <a:ext cx="226427" cy="228600"/>
              </a:xfrm>
              <a:prstGeom prst="ellipse">
                <a:avLst/>
              </a:prstGeom>
              <a:solidFill>
                <a:schemeClr val="accent3"/>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46" name="Group 45"/>
            <p:cNvGrpSpPr/>
            <p:nvPr/>
          </p:nvGrpSpPr>
          <p:grpSpPr>
            <a:xfrm rot="7560012">
              <a:off x="6523869" y="5003725"/>
              <a:ext cx="322218" cy="775744"/>
              <a:chOff x="5587100" y="1955819"/>
              <a:chExt cx="322218" cy="775744"/>
            </a:xfrm>
          </p:grpSpPr>
          <p:sp>
            <p:nvSpPr>
              <p:cNvPr id="47" name="Oval 46"/>
              <p:cNvSpPr/>
              <p:nvPr/>
            </p:nvSpPr>
            <p:spPr>
              <a:xfrm>
                <a:off x="5587100" y="2411523"/>
                <a:ext cx="322218" cy="320040"/>
              </a:xfrm>
              <a:prstGeom prst="ellipse">
                <a:avLst/>
              </a:prstGeom>
              <a:solidFill>
                <a:schemeClr val="accent6"/>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8" name="Straight Connector 47"/>
              <p:cNvCxnSpPr>
                <a:stCxn id="47" idx="0"/>
              </p:cNvCxnSpPr>
              <p:nvPr/>
            </p:nvCxnSpPr>
            <p:spPr>
              <a:xfrm rot="14039988">
                <a:off x="5646357" y="2211623"/>
                <a:ext cx="203706" cy="14800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5634995" y="1955819"/>
                <a:ext cx="226427" cy="228600"/>
              </a:xfrm>
              <a:prstGeom prst="ellipse">
                <a:avLst/>
              </a:prstGeom>
              <a:solidFill>
                <a:schemeClr val="accent6"/>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Tree>
    <p:extLst>
      <p:ext uri="{BB962C8B-B14F-4D97-AF65-F5344CB8AC3E}">
        <p14:creationId xmlns:p14="http://schemas.microsoft.com/office/powerpoint/2010/main" val="132236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 name="Straight Connector 265">
            <a:extLst>
              <a:ext uri="{FF2B5EF4-FFF2-40B4-BE49-F238E27FC236}">
                <a16:creationId xmlns:a16="http://schemas.microsoft.com/office/drawing/2014/main" id="{DF10C95A-1078-9424-01F1-B13B2C85855B}"/>
              </a:ext>
            </a:extLst>
          </p:cNvPr>
          <p:cNvCxnSpPr>
            <a:cxnSpLocks/>
          </p:cNvCxnSpPr>
          <p:nvPr/>
        </p:nvCxnSpPr>
        <p:spPr>
          <a:xfrm flipV="1">
            <a:off x="11489412" y="3119805"/>
            <a:ext cx="0" cy="218485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11A3579-5092-73D3-E295-C2DD7846ACF1}"/>
              </a:ext>
            </a:extLst>
          </p:cNvPr>
          <p:cNvCxnSpPr>
            <a:cxnSpLocks/>
          </p:cNvCxnSpPr>
          <p:nvPr/>
        </p:nvCxnSpPr>
        <p:spPr>
          <a:xfrm>
            <a:off x="406084" y="4402197"/>
            <a:ext cx="11379833"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15 Years of NFP in Canada</a:t>
            </a:r>
          </a:p>
        </p:txBody>
      </p:sp>
      <p:sp>
        <p:nvSpPr>
          <p:cNvPr id="24" name="TextBox 23">
            <a:extLst>
              <a:ext uri="{FF2B5EF4-FFF2-40B4-BE49-F238E27FC236}">
                <a16:creationId xmlns:a16="http://schemas.microsoft.com/office/drawing/2014/main" id="{E8409360-7D30-7773-9B31-C02D8AFC97EC}"/>
              </a:ext>
            </a:extLst>
          </p:cNvPr>
          <p:cNvSpPr txBox="1"/>
          <p:nvPr/>
        </p:nvSpPr>
        <p:spPr>
          <a:xfrm>
            <a:off x="580236" y="5798386"/>
            <a:ext cx="1042863"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40 Full-time 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(FTE)</a:t>
            </a:r>
          </a:p>
        </p:txBody>
      </p:sp>
      <p:pic>
        <p:nvPicPr>
          <p:cNvPr id="2" name="Picture 1">
            <a:extLst>
              <a:ext uri="{FF2B5EF4-FFF2-40B4-BE49-F238E27FC236}">
                <a16:creationId xmlns:a16="http://schemas.microsoft.com/office/drawing/2014/main" id="{40CB7D6E-45A9-F6B6-649A-E8C5F1E08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898" y="2281658"/>
            <a:ext cx="1096932" cy="358096"/>
          </a:xfrm>
          <a:prstGeom prst="rect">
            <a:avLst/>
          </a:prstGeom>
        </p:spPr>
      </p:pic>
      <p:sp>
        <p:nvSpPr>
          <p:cNvPr id="87" name="Rectangle 86">
            <a:extLst>
              <a:ext uri="{FF2B5EF4-FFF2-40B4-BE49-F238E27FC236}">
                <a16:creationId xmlns:a16="http://schemas.microsoft.com/office/drawing/2014/main" id="{E0983A7E-7B9C-4A2A-C4D4-E04AB38B1C33}"/>
              </a:ext>
            </a:extLst>
          </p:cNvPr>
          <p:cNvSpPr/>
          <p:nvPr/>
        </p:nvSpPr>
        <p:spPr>
          <a:xfrm>
            <a:off x="10976789" y="4648731"/>
            <a:ext cx="1011590" cy="259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2023</a:t>
            </a:r>
          </a:p>
        </p:txBody>
      </p:sp>
      <p:grpSp>
        <p:nvGrpSpPr>
          <p:cNvPr id="355" name="Group 354">
            <a:extLst>
              <a:ext uri="{FF2B5EF4-FFF2-40B4-BE49-F238E27FC236}">
                <a16:creationId xmlns:a16="http://schemas.microsoft.com/office/drawing/2014/main" id="{DB64D3FB-C5E6-C61A-0F0A-978D5B9C0B54}"/>
              </a:ext>
            </a:extLst>
          </p:cNvPr>
          <p:cNvGrpSpPr/>
          <p:nvPr/>
        </p:nvGrpSpPr>
        <p:grpSpPr>
          <a:xfrm>
            <a:off x="3531870" y="5230029"/>
            <a:ext cx="545601" cy="423080"/>
            <a:chOff x="4031122" y="5192321"/>
            <a:chExt cx="545601" cy="423080"/>
          </a:xfrm>
        </p:grpSpPr>
        <p:sp>
          <p:nvSpPr>
            <p:cNvPr id="112" name="Freeform: Shape 111">
              <a:extLst>
                <a:ext uri="{FF2B5EF4-FFF2-40B4-BE49-F238E27FC236}">
                  <a16:creationId xmlns:a16="http://schemas.microsoft.com/office/drawing/2014/main" id="{DBBE7766-3535-11A7-3B07-31C54AEFBC3E}"/>
                </a:ext>
              </a:extLst>
            </p:cNvPr>
            <p:cNvSpPr/>
            <p:nvPr/>
          </p:nvSpPr>
          <p:spPr>
            <a:xfrm>
              <a:off x="4070687" y="5199215"/>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Shape 112">
              <a:extLst>
                <a:ext uri="{FF2B5EF4-FFF2-40B4-BE49-F238E27FC236}">
                  <a16:creationId xmlns:a16="http://schemas.microsoft.com/office/drawing/2014/main" id="{2397C836-298F-2D9E-0364-DE096CF8B7B7}"/>
                </a:ext>
              </a:extLst>
            </p:cNvPr>
            <p:cNvSpPr/>
            <p:nvPr/>
          </p:nvSpPr>
          <p:spPr>
            <a:xfrm>
              <a:off x="4063806" y="519232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1" y="118599"/>
                    <a:pt x="0" y="91998"/>
                    <a:pt x="0" y="59300"/>
                  </a:cubicBezTo>
                  <a:cubicBezTo>
                    <a:pt x="0" y="26602"/>
                    <a:pt x="26601"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C7F2B736-0695-3AF0-165B-5BAF018785D2}"/>
                </a:ext>
              </a:extLst>
            </p:cNvPr>
            <p:cNvSpPr/>
            <p:nvPr/>
          </p:nvSpPr>
          <p:spPr>
            <a:xfrm>
              <a:off x="4038003" y="5304039"/>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Shape 114">
              <a:extLst>
                <a:ext uri="{FF2B5EF4-FFF2-40B4-BE49-F238E27FC236}">
                  <a16:creationId xmlns:a16="http://schemas.microsoft.com/office/drawing/2014/main" id="{CD8A982F-5E2C-561C-F9D7-C79C9B4FECE6}"/>
                </a:ext>
              </a:extLst>
            </p:cNvPr>
            <p:cNvSpPr/>
            <p:nvPr/>
          </p:nvSpPr>
          <p:spPr>
            <a:xfrm>
              <a:off x="4031122" y="5297145"/>
              <a:ext cx="183968" cy="318256"/>
            </a:xfrm>
            <a:custGeom>
              <a:avLst/>
              <a:gdLst>
                <a:gd name="connsiteX0" fmla="*/ 99415 w 183968"/>
                <a:gd name="connsiteY0" fmla="*/ 318256 h 318256"/>
                <a:gd name="connsiteX1" fmla="*/ 84539 w 183968"/>
                <a:gd name="connsiteY1" fmla="*/ 318256 h 318256"/>
                <a:gd name="connsiteX2" fmla="*/ 32684 w 183968"/>
                <a:gd name="connsiteY2" fmla="*/ 266402 h 318256"/>
                <a:gd name="connsiteX3" fmla="*/ 32684 w 183968"/>
                <a:gd name="connsiteY3" fmla="*/ 161261 h 318256"/>
                <a:gd name="connsiteX4" fmla="*/ 0 w 183968"/>
                <a:gd name="connsiteY4" fmla="*/ 120265 h 318256"/>
                <a:gd name="connsiteX5" fmla="*/ 0 w 183968"/>
                <a:gd name="connsiteY5" fmla="*/ 68878 h 318256"/>
                <a:gd name="connsiteX6" fmla="*/ 68878 w 183968"/>
                <a:gd name="connsiteY6" fmla="*/ 0 h 318256"/>
                <a:gd name="connsiteX7" fmla="*/ 115090 w 183968"/>
                <a:gd name="connsiteY7" fmla="*/ 0 h 318256"/>
                <a:gd name="connsiteX8" fmla="*/ 183968 w 183968"/>
                <a:gd name="connsiteY8" fmla="*/ 68878 h 318256"/>
                <a:gd name="connsiteX9" fmla="*/ 183968 w 183968"/>
                <a:gd name="connsiteY9" fmla="*/ 120265 h 318256"/>
                <a:gd name="connsiteX10" fmla="*/ 151284 w 183968"/>
                <a:gd name="connsiteY10" fmla="*/ 161261 h 318256"/>
                <a:gd name="connsiteX11" fmla="*/ 151284 w 183968"/>
                <a:gd name="connsiteY11" fmla="*/ 266402 h 318256"/>
                <a:gd name="connsiteX12" fmla="*/ 99429 w 183968"/>
                <a:gd name="connsiteY12" fmla="*/ 318256 h 318256"/>
                <a:gd name="connsiteX13" fmla="*/ 68864 w 183968"/>
                <a:gd name="connsiteY13" fmla="*/ 13776 h 318256"/>
                <a:gd name="connsiteX14" fmla="*/ 13748 w 183968"/>
                <a:gd name="connsiteY14" fmla="*/ 68892 h 318256"/>
                <a:gd name="connsiteX15" fmla="*/ 13748 w 183968"/>
                <a:gd name="connsiteY15" fmla="*/ 120278 h 318256"/>
                <a:gd name="connsiteX16" fmla="*/ 40033 w 183968"/>
                <a:gd name="connsiteY16" fmla="*/ 148490 h 318256"/>
                <a:gd name="connsiteX17" fmla="*/ 46432 w 183968"/>
                <a:gd name="connsiteY17" fmla="*/ 148931 h 318256"/>
                <a:gd name="connsiteX18" fmla="*/ 46432 w 183968"/>
                <a:gd name="connsiteY18" fmla="*/ 266402 h 318256"/>
                <a:gd name="connsiteX19" fmla="*/ 84525 w 183968"/>
                <a:gd name="connsiteY19" fmla="*/ 304494 h 318256"/>
                <a:gd name="connsiteX20" fmla="*/ 99402 w 183968"/>
                <a:gd name="connsiteY20" fmla="*/ 304494 h 318256"/>
                <a:gd name="connsiteX21" fmla="*/ 137494 w 183968"/>
                <a:gd name="connsiteY21" fmla="*/ 266402 h 318256"/>
                <a:gd name="connsiteX22" fmla="*/ 137494 w 183968"/>
                <a:gd name="connsiteY22" fmla="*/ 148931 h 318256"/>
                <a:gd name="connsiteX23" fmla="*/ 143894 w 183968"/>
                <a:gd name="connsiteY23" fmla="*/ 148490 h 318256"/>
                <a:gd name="connsiteX24" fmla="*/ 170179 w 183968"/>
                <a:gd name="connsiteY24" fmla="*/ 120278 h 318256"/>
                <a:gd name="connsiteX25" fmla="*/ 170179 w 183968"/>
                <a:gd name="connsiteY25" fmla="*/ 68892 h 318256"/>
                <a:gd name="connsiteX26" fmla="*/ 115062 w 183968"/>
                <a:gd name="connsiteY26" fmla="*/ 13776 h 318256"/>
                <a:gd name="connsiteX27" fmla="*/ 68850 w 183968"/>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78" y="0"/>
                  </a:cubicBezTo>
                  <a:lnTo>
                    <a:pt x="115090" y="0"/>
                  </a:lnTo>
                  <a:cubicBezTo>
                    <a:pt x="153073" y="0"/>
                    <a:pt x="183968" y="30895"/>
                    <a:pt x="183968" y="68878"/>
                  </a:cubicBezTo>
                  <a:lnTo>
                    <a:pt x="183968" y="120265"/>
                  </a:lnTo>
                  <a:cubicBezTo>
                    <a:pt x="183968" y="140068"/>
                    <a:pt x="170055" y="156967"/>
                    <a:pt x="151284" y="161261"/>
                  </a:cubicBezTo>
                  <a:lnTo>
                    <a:pt x="151284" y="266402"/>
                  </a:lnTo>
                  <a:cubicBezTo>
                    <a:pt x="151284" y="294999"/>
                    <a:pt x="128026" y="318256"/>
                    <a:pt x="99429" y="318256"/>
                  </a:cubicBezTo>
                  <a:close/>
                  <a:moveTo>
                    <a:pt x="68864" y="13776"/>
                  </a:moveTo>
                  <a:cubicBezTo>
                    <a:pt x="38478" y="13776"/>
                    <a:pt x="13748" y="38492"/>
                    <a:pt x="13748" y="68892"/>
                  </a:cubicBezTo>
                  <a:lnTo>
                    <a:pt x="13748" y="120278"/>
                  </a:lnTo>
                  <a:cubicBezTo>
                    <a:pt x="13748" y="135072"/>
                    <a:pt x="25294" y="147458"/>
                    <a:pt x="40033" y="148490"/>
                  </a:cubicBezTo>
                  <a:lnTo>
                    <a:pt x="46432" y="148931"/>
                  </a:lnTo>
                  <a:lnTo>
                    <a:pt x="46432" y="266402"/>
                  </a:lnTo>
                  <a:cubicBezTo>
                    <a:pt x="46432" y="287402"/>
                    <a:pt x="63524" y="304494"/>
                    <a:pt x="84525" y="304494"/>
                  </a:cubicBezTo>
                  <a:lnTo>
                    <a:pt x="99402" y="304494"/>
                  </a:lnTo>
                  <a:cubicBezTo>
                    <a:pt x="120402" y="304494"/>
                    <a:pt x="137494" y="287402"/>
                    <a:pt x="137494" y="266402"/>
                  </a:cubicBezTo>
                  <a:lnTo>
                    <a:pt x="137494" y="148931"/>
                  </a:lnTo>
                  <a:lnTo>
                    <a:pt x="143894" y="148490"/>
                  </a:lnTo>
                  <a:cubicBezTo>
                    <a:pt x="158633" y="147458"/>
                    <a:pt x="170179" y="135072"/>
                    <a:pt x="170179" y="120278"/>
                  </a:cubicBezTo>
                  <a:lnTo>
                    <a:pt x="170179" y="68892"/>
                  </a:lnTo>
                  <a:cubicBezTo>
                    <a:pt x="170179" y="38506"/>
                    <a:pt x="145462" y="13776"/>
                    <a:pt x="115062" y="13776"/>
                  </a:cubicBezTo>
                  <a:lnTo>
                    <a:pt x="68850"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C5D5162A-DCDC-C849-CB88-11A01D8808C7}"/>
                </a:ext>
              </a:extLst>
            </p:cNvPr>
            <p:cNvSpPr/>
            <p:nvPr/>
          </p:nvSpPr>
          <p:spPr>
            <a:xfrm>
              <a:off x="4191241" y="5199215"/>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Shape 116">
              <a:extLst>
                <a:ext uri="{FF2B5EF4-FFF2-40B4-BE49-F238E27FC236}">
                  <a16:creationId xmlns:a16="http://schemas.microsoft.com/office/drawing/2014/main" id="{232D8F80-255D-E061-0427-0B027D0D1AA7}"/>
                </a:ext>
              </a:extLst>
            </p:cNvPr>
            <p:cNvSpPr/>
            <p:nvPr/>
          </p:nvSpPr>
          <p:spPr>
            <a:xfrm>
              <a:off x="4184360" y="519232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A6CB7067-3AF2-C262-7E08-0288DB5F9AA6}"/>
                </a:ext>
              </a:extLst>
            </p:cNvPr>
            <p:cNvSpPr/>
            <p:nvPr/>
          </p:nvSpPr>
          <p:spPr>
            <a:xfrm>
              <a:off x="4158556" y="5304039"/>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Shape 118">
              <a:extLst>
                <a:ext uri="{FF2B5EF4-FFF2-40B4-BE49-F238E27FC236}">
                  <a16:creationId xmlns:a16="http://schemas.microsoft.com/office/drawing/2014/main" id="{273778CE-D7E3-1AB8-B9C9-ADEE8F2E8F04}"/>
                </a:ext>
              </a:extLst>
            </p:cNvPr>
            <p:cNvSpPr/>
            <p:nvPr/>
          </p:nvSpPr>
          <p:spPr>
            <a:xfrm>
              <a:off x="4151675" y="5297145"/>
              <a:ext cx="183968" cy="318256"/>
            </a:xfrm>
            <a:custGeom>
              <a:avLst/>
              <a:gdLst>
                <a:gd name="connsiteX0" fmla="*/ 99415 w 183968"/>
                <a:gd name="connsiteY0" fmla="*/ 318256 h 318256"/>
                <a:gd name="connsiteX1" fmla="*/ 84539 w 183968"/>
                <a:gd name="connsiteY1" fmla="*/ 318256 h 318256"/>
                <a:gd name="connsiteX2" fmla="*/ 32684 w 183968"/>
                <a:gd name="connsiteY2" fmla="*/ 266402 h 318256"/>
                <a:gd name="connsiteX3" fmla="*/ 32684 w 183968"/>
                <a:gd name="connsiteY3" fmla="*/ 161261 h 318256"/>
                <a:gd name="connsiteX4" fmla="*/ 0 w 183968"/>
                <a:gd name="connsiteY4" fmla="*/ 120265 h 318256"/>
                <a:gd name="connsiteX5" fmla="*/ 0 w 183968"/>
                <a:gd name="connsiteY5" fmla="*/ 68878 h 318256"/>
                <a:gd name="connsiteX6" fmla="*/ 68878 w 183968"/>
                <a:gd name="connsiteY6" fmla="*/ 0 h 318256"/>
                <a:gd name="connsiteX7" fmla="*/ 115090 w 183968"/>
                <a:gd name="connsiteY7" fmla="*/ 0 h 318256"/>
                <a:gd name="connsiteX8" fmla="*/ 183968 w 183968"/>
                <a:gd name="connsiteY8" fmla="*/ 68878 h 318256"/>
                <a:gd name="connsiteX9" fmla="*/ 183968 w 183968"/>
                <a:gd name="connsiteY9" fmla="*/ 120265 h 318256"/>
                <a:gd name="connsiteX10" fmla="*/ 151284 w 183968"/>
                <a:gd name="connsiteY10" fmla="*/ 161261 h 318256"/>
                <a:gd name="connsiteX11" fmla="*/ 151284 w 183968"/>
                <a:gd name="connsiteY11" fmla="*/ 266402 h 318256"/>
                <a:gd name="connsiteX12" fmla="*/ 99429 w 183968"/>
                <a:gd name="connsiteY12" fmla="*/ 318256 h 318256"/>
                <a:gd name="connsiteX13" fmla="*/ 68864 w 183968"/>
                <a:gd name="connsiteY13" fmla="*/ 13776 h 318256"/>
                <a:gd name="connsiteX14" fmla="*/ 13748 w 183968"/>
                <a:gd name="connsiteY14" fmla="*/ 68892 h 318256"/>
                <a:gd name="connsiteX15" fmla="*/ 13748 w 183968"/>
                <a:gd name="connsiteY15" fmla="*/ 120278 h 318256"/>
                <a:gd name="connsiteX16" fmla="*/ 40033 w 183968"/>
                <a:gd name="connsiteY16" fmla="*/ 148490 h 318256"/>
                <a:gd name="connsiteX17" fmla="*/ 46432 w 183968"/>
                <a:gd name="connsiteY17" fmla="*/ 148931 h 318256"/>
                <a:gd name="connsiteX18" fmla="*/ 46432 w 183968"/>
                <a:gd name="connsiteY18" fmla="*/ 266402 h 318256"/>
                <a:gd name="connsiteX19" fmla="*/ 84525 w 183968"/>
                <a:gd name="connsiteY19" fmla="*/ 304494 h 318256"/>
                <a:gd name="connsiteX20" fmla="*/ 99402 w 183968"/>
                <a:gd name="connsiteY20" fmla="*/ 304494 h 318256"/>
                <a:gd name="connsiteX21" fmla="*/ 137495 w 183968"/>
                <a:gd name="connsiteY21" fmla="*/ 266402 h 318256"/>
                <a:gd name="connsiteX22" fmla="*/ 137495 w 183968"/>
                <a:gd name="connsiteY22" fmla="*/ 148931 h 318256"/>
                <a:gd name="connsiteX23" fmla="*/ 143894 w 183968"/>
                <a:gd name="connsiteY23" fmla="*/ 148490 h 318256"/>
                <a:gd name="connsiteX24" fmla="*/ 170179 w 183968"/>
                <a:gd name="connsiteY24" fmla="*/ 120278 h 318256"/>
                <a:gd name="connsiteX25" fmla="*/ 170179 w 183968"/>
                <a:gd name="connsiteY25" fmla="*/ 68892 h 318256"/>
                <a:gd name="connsiteX26" fmla="*/ 115063 w 183968"/>
                <a:gd name="connsiteY26" fmla="*/ 13776 h 318256"/>
                <a:gd name="connsiteX27" fmla="*/ 68850 w 183968"/>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6" y="0"/>
                    <a:pt x="68878" y="0"/>
                  </a:cubicBezTo>
                  <a:lnTo>
                    <a:pt x="115090" y="0"/>
                  </a:lnTo>
                  <a:cubicBezTo>
                    <a:pt x="153073" y="0"/>
                    <a:pt x="183968" y="30895"/>
                    <a:pt x="183968" y="68878"/>
                  </a:cubicBezTo>
                  <a:lnTo>
                    <a:pt x="183968" y="120265"/>
                  </a:lnTo>
                  <a:cubicBezTo>
                    <a:pt x="183968" y="140068"/>
                    <a:pt x="170055" y="156967"/>
                    <a:pt x="151284" y="161261"/>
                  </a:cubicBezTo>
                  <a:lnTo>
                    <a:pt x="151284" y="266402"/>
                  </a:lnTo>
                  <a:cubicBezTo>
                    <a:pt x="151284" y="294999"/>
                    <a:pt x="128026" y="318256"/>
                    <a:pt x="99429" y="318256"/>
                  </a:cubicBezTo>
                  <a:close/>
                  <a:moveTo>
                    <a:pt x="68864" y="13776"/>
                  </a:moveTo>
                  <a:cubicBezTo>
                    <a:pt x="38478" y="13776"/>
                    <a:pt x="13748" y="38492"/>
                    <a:pt x="13748" y="68892"/>
                  </a:cubicBezTo>
                  <a:lnTo>
                    <a:pt x="13748" y="120278"/>
                  </a:lnTo>
                  <a:cubicBezTo>
                    <a:pt x="13748" y="135072"/>
                    <a:pt x="25294" y="147458"/>
                    <a:pt x="40033" y="148490"/>
                  </a:cubicBezTo>
                  <a:lnTo>
                    <a:pt x="46432" y="148931"/>
                  </a:lnTo>
                  <a:lnTo>
                    <a:pt x="46432" y="266402"/>
                  </a:lnTo>
                  <a:cubicBezTo>
                    <a:pt x="46432" y="287402"/>
                    <a:pt x="63525" y="304494"/>
                    <a:pt x="84525" y="304494"/>
                  </a:cubicBezTo>
                  <a:lnTo>
                    <a:pt x="99402" y="304494"/>
                  </a:lnTo>
                  <a:cubicBezTo>
                    <a:pt x="120402" y="304494"/>
                    <a:pt x="137495" y="287402"/>
                    <a:pt x="137495" y="266402"/>
                  </a:cubicBezTo>
                  <a:lnTo>
                    <a:pt x="137495" y="148931"/>
                  </a:lnTo>
                  <a:lnTo>
                    <a:pt x="143894" y="148490"/>
                  </a:lnTo>
                  <a:cubicBezTo>
                    <a:pt x="158633" y="147458"/>
                    <a:pt x="170179" y="135072"/>
                    <a:pt x="170179" y="120278"/>
                  </a:cubicBezTo>
                  <a:lnTo>
                    <a:pt x="170179" y="68892"/>
                  </a:lnTo>
                  <a:cubicBezTo>
                    <a:pt x="170179" y="38506"/>
                    <a:pt x="145463" y="13776"/>
                    <a:pt x="115063" y="13776"/>
                  </a:cubicBezTo>
                  <a:lnTo>
                    <a:pt x="68850"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Shape 119">
              <a:extLst>
                <a:ext uri="{FF2B5EF4-FFF2-40B4-BE49-F238E27FC236}">
                  <a16:creationId xmlns:a16="http://schemas.microsoft.com/office/drawing/2014/main" id="{EE1937C4-0C1F-1E26-5BCE-88F3C4045C64}"/>
                </a:ext>
              </a:extLst>
            </p:cNvPr>
            <p:cNvSpPr/>
            <p:nvPr/>
          </p:nvSpPr>
          <p:spPr>
            <a:xfrm rot="17549998">
              <a:off x="4311799" y="519920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8293303E-293C-F9FF-EE3A-0308A192F5E6}"/>
                </a:ext>
              </a:extLst>
            </p:cNvPr>
            <p:cNvSpPr/>
            <p:nvPr/>
          </p:nvSpPr>
          <p:spPr>
            <a:xfrm>
              <a:off x="4304914" y="519232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Shape 121">
              <a:extLst>
                <a:ext uri="{FF2B5EF4-FFF2-40B4-BE49-F238E27FC236}">
                  <a16:creationId xmlns:a16="http://schemas.microsoft.com/office/drawing/2014/main" id="{58505EBC-7B20-AE78-9B42-583796B12464}"/>
                </a:ext>
              </a:extLst>
            </p:cNvPr>
            <p:cNvSpPr/>
            <p:nvPr/>
          </p:nvSpPr>
          <p:spPr>
            <a:xfrm>
              <a:off x="4279110" y="5304039"/>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3DD2B015-C752-E03A-5C4F-6E2D50AF12E8}"/>
                </a:ext>
              </a:extLst>
            </p:cNvPr>
            <p:cNvSpPr/>
            <p:nvPr/>
          </p:nvSpPr>
          <p:spPr>
            <a:xfrm>
              <a:off x="4272229" y="5297145"/>
              <a:ext cx="183968" cy="318256"/>
            </a:xfrm>
            <a:custGeom>
              <a:avLst/>
              <a:gdLst>
                <a:gd name="connsiteX0" fmla="*/ 99415 w 183968"/>
                <a:gd name="connsiteY0" fmla="*/ 318256 h 318256"/>
                <a:gd name="connsiteX1" fmla="*/ 84539 w 183968"/>
                <a:gd name="connsiteY1" fmla="*/ 318256 h 318256"/>
                <a:gd name="connsiteX2" fmla="*/ 32684 w 183968"/>
                <a:gd name="connsiteY2" fmla="*/ 266402 h 318256"/>
                <a:gd name="connsiteX3" fmla="*/ 32684 w 183968"/>
                <a:gd name="connsiteY3" fmla="*/ 161261 h 318256"/>
                <a:gd name="connsiteX4" fmla="*/ 0 w 183968"/>
                <a:gd name="connsiteY4" fmla="*/ 120265 h 318256"/>
                <a:gd name="connsiteX5" fmla="*/ 0 w 183968"/>
                <a:gd name="connsiteY5" fmla="*/ 68878 h 318256"/>
                <a:gd name="connsiteX6" fmla="*/ 68878 w 183968"/>
                <a:gd name="connsiteY6" fmla="*/ 0 h 318256"/>
                <a:gd name="connsiteX7" fmla="*/ 115090 w 183968"/>
                <a:gd name="connsiteY7" fmla="*/ 0 h 318256"/>
                <a:gd name="connsiteX8" fmla="*/ 183968 w 183968"/>
                <a:gd name="connsiteY8" fmla="*/ 68878 h 318256"/>
                <a:gd name="connsiteX9" fmla="*/ 183968 w 183968"/>
                <a:gd name="connsiteY9" fmla="*/ 120265 h 318256"/>
                <a:gd name="connsiteX10" fmla="*/ 151284 w 183968"/>
                <a:gd name="connsiteY10" fmla="*/ 161261 h 318256"/>
                <a:gd name="connsiteX11" fmla="*/ 151284 w 183968"/>
                <a:gd name="connsiteY11" fmla="*/ 266402 h 318256"/>
                <a:gd name="connsiteX12" fmla="*/ 99429 w 183968"/>
                <a:gd name="connsiteY12" fmla="*/ 318256 h 318256"/>
                <a:gd name="connsiteX13" fmla="*/ 68864 w 183968"/>
                <a:gd name="connsiteY13" fmla="*/ 13776 h 318256"/>
                <a:gd name="connsiteX14" fmla="*/ 13748 w 183968"/>
                <a:gd name="connsiteY14" fmla="*/ 68892 h 318256"/>
                <a:gd name="connsiteX15" fmla="*/ 13748 w 183968"/>
                <a:gd name="connsiteY15" fmla="*/ 120278 h 318256"/>
                <a:gd name="connsiteX16" fmla="*/ 40033 w 183968"/>
                <a:gd name="connsiteY16" fmla="*/ 148490 h 318256"/>
                <a:gd name="connsiteX17" fmla="*/ 46432 w 183968"/>
                <a:gd name="connsiteY17" fmla="*/ 148931 h 318256"/>
                <a:gd name="connsiteX18" fmla="*/ 46432 w 183968"/>
                <a:gd name="connsiteY18" fmla="*/ 266402 h 318256"/>
                <a:gd name="connsiteX19" fmla="*/ 84525 w 183968"/>
                <a:gd name="connsiteY19" fmla="*/ 304494 h 318256"/>
                <a:gd name="connsiteX20" fmla="*/ 99402 w 183968"/>
                <a:gd name="connsiteY20" fmla="*/ 304494 h 318256"/>
                <a:gd name="connsiteX21" fmla="*/ 137494 w 183968"/>
                <a:gd name="connsiteY21" fmla="*/ 266402 h 318256"/>
                <a:gd name="connsiteX22" fmla="*/ 137494 w 183968"/>
                <a:gd name="connsiteY22" fmla="*/ 148931 h 318256"/>
                <a:gd name="connsiteX23" fmla="*/ 143894 w 183968"/>
                <a:gd name="connsiteY23" fmla="*/ 148490 h 318256"/>
                <a:gd name="connsiteX24" fmla="*/ 170179 w 183968"/>
                <a:gd name="connsiteY24" fmla="*/ 120278 h 318256"/>
                <a:gd name="connsiteX25" fmla="*/ 170179 w 183968"/>
                <a:gd name="connsiteY25" fmla="*/ 68892 h 318256"/>
                <a:gd name="connsiteX26" fmla="*/ 115063 w 183968"/>
                <a:gd name="connsiteY26" fmla="*/ 13776 h 318256"/>
                <a:gd name="connsiteX27" fmla="*/ 68850 w 183968"/>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78" y="0"/>
                  </a:cubicBezTo>
                  <a:lnTo>
                    <a:pt x="115090" y="0"/>
                  </a:lnTo>
                  <a:cubicBezTo>
                    <a:pt x="153073" y="0"/>
                    <a:pt x="183968" y="30895"/>
                    <a:pt x="183968" y="68878"/>
                  </a:cubicBezTo>
                  <a:lnTo>
                    <a:pt x="183968" y="120265"/>
                  </a:lnTo>
                  <a:cubicBezTo>
                    <a:pt x="183968" y="140068"/>
                    <a:pt x="170055" y="156967"/>
                    <a:pt x="151284" y="161261"/>
                  </a:cubicBezTo>
                  <a:lnTo>
                    <a:pt x="151284" y="266402"/>
                  </a:lnTo>
                  <a:cubicBezTo>
                    <a:pt x="151284" y="294999"/>
                    <a:pt x="128026" y="318256"/>
                    <a:pt x="99429" y="318256"/>
                  </a:cubicBezTo>
                  <a:close/>
                  <a:moveTo>
                    <a:pt x="68864" y="13776"/>
                  </a:moveTo>
                  <a:cubicBezTo>
                    <a:pt x="38478" y="13776"/>
                    <a:pt x="13748" y="38492"/>
                    <a:pt x="13748" y="68892"/>
                  </a:cubicBezTo>
                  <a:lnTo>
                    <a:pt x="13748" y="120278"/>
                  </a:lnTo>
                  <a:cubicBezTo>
                    <a:pt x="13748" y="135072"/>
                    <a:pt x="25294" y="147458"/>
                    <a:pt x="40033" y="148490"/>
                  </a:cubicBezTo>
                  <a:lnTo>
                    <a:pt x="46432" y="148931"/>
                  </a:lnTo>
                  <a:lnTo>
                    <a:pt x="46432" y="266402"/>
                  </a:lnTo>
                  <a:cubicBezTo>
                    <a:pt x="46432" y="287402"/>
                    <a:pt x="63524" y="304494"/>
                    <a:pt x="84525" y="304494"/>
                  </a:cubicBezTo>
                  <a:lnTo>
                    <a:pt x="99402" y="304494"/>
                  </a:lnTo>
                  <a:cubicBezTo>
                    <a:pt x="120402" y="304494"/>
                    <a:pt x="137494" y="287402"/>
                    <a:pt x="137494" y="266402"/>
                  </a:cubicBezTo>
                  <a:lnTo>
                    <a:pt x="137494" y="148931"/>
                  </a:lnTo>
                  <a:lnTo>
                    <a:pt x="143894" y="148490"/>
                  </a:lnTo>
                  <a:cubicBezTo>
                    <a:pt x="158633" y="147458"/>
                    <a:pt x="170179" y="135072"/>
                    <a:pt x="170179" y="120278"/>
                  </a:cubicBezTo>
                  <a:lnTo>
                    <a:pt x="170179" y="68892"/>
                  </a:lnTo>
                  <a:cubicBezTo>
                    <a:pt x="170179" y="38506"/>
                    <a:pt x="145462" y="13776"/>
                    <a:pt x="115063" y="13776"/>
                  </a:cubicBezTo>
                  <a:lnTo>
                    <a:pt x="68850"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Shape 123">
              <a:extLst>
                <a:ext uri="{FF2B5EF4-FFF2-40B4-BE49-F238E27FC236}">
                  <a16:creationId xmlns:a16="http://schemas.microsoft.com/office/drawing/2014/main" id="{5890810D-DF84-6D90-A816-3848EC74CCA0}"/>
                </a:ext>
              </a:extLst>
            </p:cNvPr>
            <p:cNvSpPr/>
            <p:nvPr/>
          </p:nvSpPr>
          <p:spPr>
            <a:xfrm rot="17549998">
              <a:off x="4432357" y="5199206"/>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Shape 124">
              <a:extLst>
                <a:ext uri="{FF2B5EF4-FFF2-40B4-BE49-F238E27FC236}">
                  <a16:creationId xmlns:a16="http://schemas.microsoft.com/office/drawing/2014/main" id="{4627DB49-054D-BD56-84A0-B45B3531407D}"/>
                </a:ext>
              </a:extLst>
            </p:cNvPr>
            <p:cNvSpPr/>
            <p:nvPr/>
          </p:nvSpPr>
          <p:spPr>
            <a:xfrm>
              <a:off x="4425467" y="519232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1" y="118599"/>
                    <a:pt x="0" y="91998"/>
                    <a:pt x="0" y="59300"/>
                  </a:cubicBezTo>
                  <a:cubicBezTo>
                    <a:pt x="0" y="26602"/>
                    <a:pt x="26601"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Shape 125">
              <a:extLst>
                <a:ext uri="{FF2B5EF4-FFF2-40B4-BE49-F238E27FC236}">
                  <a16:creationId xmlns:a16="http://schemas.microsoft.com/office/drawing/2014/main" id="{1E9AFD92-096E-F33F-13BE-02F6BE922376}"/>
                </a:ext>
              </a:extLst>
            </p:cNvPr>
            <p:cNvSpPr/>
            <p:nvPr/>
          </p:nvSpPr>
          <p:spPr>
            <a:xfrm>
              <a:off x="4399664" y="5304039"/>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4"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Shape 126">
              <a:extLst>
                <a:ext uri="{FF2B5EF4-FFF2-40B4-BE49-F238E27FC236}">
                  <a16:creationId xmlns:a16="http://schemas.microsoft.com/office/drawing/2014/main" id="{D071C861-42FA-9876-9132-00453192EC38}"/>
                </a:ext>
              </a:extLst>
            </p:cNvPr>
            <p:cNvSpPr/>
            <p:nvPr/>
          </p:nvSpPr>
          <p:spPr>
            <a:xfrm>
              <a:off x="4392783" y="5297145"/>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7"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7" name="Group 356">
            <a:extLst>
              <a:ext uri="{FF2B5EF4-FFF2-40B4-BE49-F238E27FC236}">
                <a16:creationId xmlns:a16="http://schemas.microsoft.com/office/drawing/2014/main" id="{4C84C6AB-EC2F-A08B-43DE-2351B7F53D48}"/>
              </a:ext>
            </a:extLst>
          </p:cNvPr>
          <p:cNvGrpSpPr/>
          <p:nvPr/>
        </p:nvGrpSpPr>
        <p:grpSpPr>
          <a:xfrm>
            <a:off x="954458" y="5230036"/>
            <a:ext cx="289053" cy="423066"/>
            <a:chOff x="578109" y="5192328"/>
            <a:chExt cx="289053" cy="423066"/>
          </a:xfrm>
        </p:grpSpPr>
        <p:sp>
          <p:nvSpPr>
            <p:cNvPr id="128" name="Freeform: Shape 127">
              <a:extLst>
                <a:ext uri="{FF2B5EF4-FFF2-40B4-BE49-F238E27FC236}">
                  <a16:creationId xmlns:a16="http://schemas.microsoft.com/office/drawing/2014/main" id="{6EAE41DD-9966-EF12-7D81-60883D250B1A}"/>
                </a:ext>
              </a:extLst>
            </p:cNvPr>
            <p:cNvSpPr/>
            <p:nvPr/>
          </p:nvSpPr>
          <p:spPr>
            <a:xfrm rot="17517599">
              <a:off x="617681" y="5199222"/>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D244886B-9E0A-A30E-36BE-F7905D0F9D13}"/>
                </a:ext>
              </a:extLst>
            </p:cNvPr>
            <p:cNvSpPr/>
            <p:nvPr/>
          </p:nvSpPr>
          <p:spPr>
            <a:xfrm>
              <a:off x="610780" y="5192328"/>
              <a:ext cx="118599" cy="118599"/>
            </a:xfrm>
            <a:custGeom>
              <a:avLst/>
              <a:gdLst>
                <a:gd name="connsiteX0" fmla="*/ 59300 w 118599"/>
                <a:gd name="connsiteY0" fmla="*/ 118586 h 118599"/>
                <a:gd name="connsiteX1" fmla="*/ 0 w 118599"/>
                <a:gd name="connsiteY1" fmla="*/ 59286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62 h 118599"/>
                <a:gd name="connsiteX6" fmla="*/ 13762 w 118599"/>
                <a:gd name="connsiteY6" fmla="*/ 59300 h 118599"/>
                <a:gd name="connsiteX7" fmla="*/ 59300 w 118599"/>
                <a:gd name="connsiteY7" fmla="*/ 104838 h 118599"/>
                <a:gd name="connsiteX8" fmla="*/ 104838 w 118599"/>
                <a:gd name="connsiteY8" fmla="*/ 59300 h 118599"/>
                <a:gd name="connsiteX9" fmla="*/ 59300 w 118599"/>
                <a:gd name="connsiteY9" fmla="*/ 13762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86"/>
                  </a:moveTo>
                  <a:cubicBezTo>
                    <a:pt x="26602" y="118586"/>
                    <a:pt x="0" y="91984"/>
                    <a:pt x="0" y="59286"/>
                  </a:cubicBezTo>
                  <a:cubicBezTo>
                    <a:pt x="0" y="26588"/>
                    <a:pt x="26615" y="0"/>
                    <a:pt x="59300" y="0"/>
                  </a:cubicBezTo>
                  <a:cubicBezTo>
                    <a:pt x="91984" y="0"/>
                    <a:pt x="118599" y="26602"/>
                    <a:pt x="118599" y="59300"/>
                  </a:cubicBezTo>
                  <a:cubicBezTo>
                    <a:pt x="118599" y="91998"/>
                    <a:pt x="91998" y="118599"/>
                    <a:pt x="59300" y="118599"/>
                  </a:cubicBezTo>
                  <a:close/>
                  <a:moveTo>
                    <a:pt x="59300" y="13762"/>
                  </a:moveTo>
                  <a:cubicBezTo>
                    <a:pt x="34198" y="13762"/>
                    <a:pt x="13762" y="34184"/>
                    <a:pt x="13762" y="59300"/>
                  </a:cubicBezTo>
                  <a:cubicBezTo>
                    <a:pt x="13762" y="84415"/>
                    <a:pt x="34184" y="104838"/>
                    <a:pt x="59300" y="104838"/>
                  </a:cubicBezTo>
                  <a:cubicBezTo>
                    <a:pt x="84415" y="104838"/>
                    <a:pt x="104838" y="84415"/>
                    <a:pt x="104838" y="59300"/>
                  </a:cubicBezTo>
                  <a:cubicBezTo>
                    <a:pt x="104838" y="34184"/>
                    <a:pt x="84415" y="13762"/>
                    <a:pt x="59300" y="13762"/>
                  </a:cubicBezTo>
                  <a:close/>
                </a:path>
              </a:pathLst>
            </a:custGeom>
            <a:solidFill>
              <a:srgbClr val="FFFFFF"/>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Shape 129">
              <a:extLst>
                <a:ext uri="{FF2B5EF4-FFF2-40B4-BE49-F238E27FC236}">
                  <a16:creationId xmlns:a16="http://schemas.microsoft.com/office/drawing/2014/main" id="{F330FF63-B068-0234-6B85-660C292D6F20}"/>
                </a:ext>
              </a:extLst>
            </p:cNvPr>
            <p:cNvSpPr/>
            <p:nvPr/>
          </p:nvSpPr>
          <p:spPr>
            <a:xfrm>
              <a:off x="584976" y="530403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Shape 130">
              <a:extLst>
                <a:ext uri="{FF2B5EF4-FFF2-40B4-BE49-F238E27FC236}">
                  <a16:creationId xmlns:a16="http://schemas.microsoft.com/office/drawing/2014/main" id="{3C1B22B9-A7AE-3217-9ACA-23A63DF133C9}"/>
                </a:ext>
              </a:extLst>
            </p:cNvPr>
            <p:cNvSpPr/>
            <p:nvPr/>
          </p:nvSpPr>
          <p:spPr>
            <a:xfrm>
              <a:off x="578109" y="5297138"/>
              <a:ext cx="183940" cy="318256"/>
            </a:xfrm>
            <a:custGeom>
              <a:avLst/>
              <a:gdLst>
                <a:gd name="connsiteX0" fmla="*/ 99416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6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6"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6" y="304494"/>
                  </a:lnTo>
                  <a:cubicBezTo>
                    <a:pt x="120416" y="304494"/>
                    <a:pt x="137508" y="287402"/>
                    <a:pt x="137508" y="266402"/>
                  </a:cubicBezTo>
                  <a:lnTo>
                    <a:pt x="137508" y="148931"/>
                  </a:lnTo>
                  <a:lnTo>
                    <a:pt x="143907" y="148490"/>
                  </a:lnTo>
                  <a:cubicBezTo>
                    <a:pt x="158646" y="147458"/>
                    <a:pt x="170193" y="135072"/>
                    <a:pt x="170193" y="120278"/>
                  </a:cubicBezTo>
                  <a:lnTo>
                    <a:pt x="170193" y="68892"/>
                  </a:lnTo>
                  <a:cubicBezTo>
                    <a:pt x="170193" y="38506"/>
                    <a:pt x="145476" y="13776"/>
                    <a:pt x="115090" y="13776"/>
                  </a:cubicBezTo>
                  <a:lnTo>
                    <a:pt x="68878" y="13776"/>
                  </a:lnTo>
                  <a:close/>
                </a:path>
              </a:pathLst>
            </a:custGeom>
            <a:solidFill>
              <a:srgbClr val="FFFFFF"/>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Shape 131">
              <a:extLst>
                <a:ext uri="{FF2B5EF4-FFF2-40B4-BE49-F238E27FC236}">
                  <a16:creationId xmlns:a16="http://schemas.microsoft.com/office/drawing/2014/main" id="{3442082C-8F7E-8118-A81E-0121AB8ADE11}"/>
                </a:ext>
              </a:extLst>
            </p:cNvPr>
            <p:cNvSpPr/>
            <p:nvPr/>
          </p:nvSpPr>
          <p:spPr>
            <a:xfrm>
              <a:off x="722773" y="5199208"/>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Shape 132">
              <a:extLst>
                <a:ext uri="{FF2B5EF4-FFF2-40B4-BE49-F238E27FC236}">
                  <a16:creationId xmlns:a16="http://schemas.microsoft.com/office/drawing/2014/main" id="{28520F9F-F36A-19C7-5EC0-8E4434BFF338}"/>
                </a:ext>
              </a:extLst>
            </p:cNvPr>
            <p:cNvSpPr/>
            <p:nvPr/>
          </p:nvSpPr>
          <p:spPr>
            <a:xfrm>
              <a:off x="715892" y="5192328"/>
              <a:ext cx="118599" cy="118599"/>
            </a:xfrm>
            <a:custGeom>
              <a:avLst/>
              <a:gdLst>
                <a:gd name="connsiteX0" fmla="*/ 59300 w 118599"/>
                <a:gd name="connsiteY0" fmla="*/ 118586 h 118599"/>
                <a:gd name="connsiteX1" fmla="*/ 0 w 118599"/>
                <a:gd name="connsiteY1" fmla="*/ 59286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62 h 118599"/>
                <a:gd name="connsiteX6" fmla="*/ 13762 w 118599"/>
                <a:gd name="connsiteY6" fmla="*/ 59300 h 118599"/>
                <a:gd name="connsiteX7" fmla="*/ 59300 w 118599"/>
                <a:gd name="connsiteY7" fmla="*/ 104838 h 118599"/>
                <a:gd name="connsiteX8" fmla="*/ 104838 w 118599"/>
                <a:gd name="connsiteY8" fmla="*/ 59300 h 118599"/>
                <a:gd name="connsiteX9" fmla="*/ 59300 w 118599"/>
                <a:gd name="connsiteY9" fmla="*/ 13762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86"/>
                  </a:moveTo>
                  <a:cubicBezTo>
                    <a:pt x="26602" y="118586"/>
                    <a:pt x="0" y="91984"/>
                    <a:pt x="0" y="59286"/>
                  </a:cubicBezTo>
                  <a:cubicBezTo>
                    <a:pt x="0" y="26588"/>
                    <a:pt x="26602" y="0"/>
                    <a:pt x="59300" y="0"/>
                  </a:cubicBezTo>
                  <a:cubicBezTo>
                    <a:pt x="91998" y="0"/>
                    <a:pt x="118600" y="26602"/>
                    <a:pt x="118600" y="59300"/>
                  </a:cubicBezTo>
                  <a:cubicBezTo>
                    <a:pt x="118600" y="91998"/>
                    <a:pt x="91998" y="118599"/>
                    <a:pt x="59300" y="118599"/>
                  </a:cubicBezTo>
                  <a:close/>
                  <a:moveTo>
                    <a:pt x="59300" y="13762"/>
                  </a:moveTo>
                  <a:cubicBezTo>
                    <a:pt x="34198" y="13762"/>
                    <a:pt x="13762" y="34184"/>
                    <a:pt x="13762" y="59300"/>
                  </a:cubicBezTo>
                  <a:cubicBezTo>
                    <a:pt x="13762" y="84415"/>
                    <a:pt x="34184" y="104838"/>
                    <a:pt x="59300" y="104838"/>
                  </a:cubicBezTo>
                  <a:cubicBezTo>
                    <a:pt x="84415" y="104838"/>
                    <a:pt x="104838" y="84415"/>
                    <a:pt x="104838" y="59300"/>
                  </a:cubicBezTo>
                  <a:cubicBezTo>
                    <a:pt x="104838" y="34184"/>
                    <a:pt x="84415" y="13762"/>
                    <a:pt x="59300" y="13762"/>
                  </a:cubicBezTo>
                  <a:close/>
                </a:path>
              </a:pathLst>
            </a:custGeom>
            <a:solidFill>
              <a:srgbClr val="FFFFFF"/>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FF260DC2-3DE0-C5AD-3EFA-8E4BCFC04526}"/>
                </a:ext>
              </a:extLst>
            </p:cNvPr>
            <p:cNvSpPr/>
            <p:nvPr/>
          </p:nvSpPr>
          <p:spPr>
            <a:xfrm>
              <a:off x="690089" y="530403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Shape 134">
              <a:extLst>
                <a:ext uri="{FF2B5EF4-FFF2-40B4-BE49-F238E27FC236}">
                  <a16:creationId xmlns:a16="http://schemas.microsoft.com/office/drawing/2014/main" id="{D6AB67A1-C4AE-1B41-2722-DDF33B6970DA}"/>
                </a:ext>
              </a:extLst>
            </p:cNvPr>
            <p:cNvSpPr/>
            <p:nvPr/>
          </p:nvSpPr>
          <p:spPr>
            <a:xfrm>
              <a:off x="683222" y="5297138"/>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7" y="148490"/>
                  </a:lnTo>
                  <a:cubicBezTo>
                    <a:pt x="158646" y="147458"/>
                    <a:pt x="170193" y="135072"/>
                    <a:pt x="170193" y="120278"/>
                  </a:cubicBezTo>
                  <a:lnTo>
                    <a:pt x="170193" y="68892"/>
                  </a:lnTo>
                  <a:cubicBezTo>
                    <a:pt x="170193" y="38506"/>
                    <a:pt x="145476" y="13776"/>
                    <a:pt x="115090" y="13776"/>
                  </a:cubicBezTo>
                  <a:lnTo>
                    <a:pt x="68878" y="13776"/>
                  </a:lnTo>
                  <a:close/>
                </a:path>
              </a:pathLst>
            </a:custGeom>
            <a:solidFill>
              <a:srgbClr val="FFFFFF"/>
            </a:solidFill>
            <a:ln w="1376"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6" name="Group 355">
            <a:extLst>
              <a:ext uri="{FF2B5EF4-FFF2-40B4-BE49-F238E27FC236}">
                <a16:creationId xmlns:a16="http://schemas.microsoft.com/office/drawing/2014/main" id="{D5C01666-5B72-67CD-D73D-5FC47E436553}"/>
              </a:ext>
            </a:extLst>
          </p:cNvPr>
          <p:cNvGrpSpPr/>
          <p:nvPr/>
        </p:nvGrpSpPr>
        <p:grpSpPr>
          <a:xfrm>
            <a:off x="2315739" y="5230036"/>
            <a:ext cx="379565" cy="423066"/>
            <a:chOff x="2674906" y="5192328"/>
            <a:chExt cx="379565" cy="423066"/>
          </a:xfrm>
        </p:grpSpPr>
        <p:sp>
          <p:nvSpPr>
            <p:cNvPr id="136" name="Freeform: Shape 135">
              <a:extLst>
                <a:ext uri="{FF2B5EF4-FFF2-40B4-BE49-F238E27FC236}">
                  <a16:creationId xmlns:a16="http://schemas.microsoft.com/office/drawing/2014/main" id="{748BF0D9-4CC9-42CF-36FB-7EC3A9EF107D}"/>
                </a:ext>
              </a:extLst>
            </p:cNvPr>
            <p:cNvSpPr/>
            <p:nvPr/>
          </p:nvSpPr>
          <p:spPr>
            <a:xfrm rot="17549998">
              <a:off x="2714465" y="5199210"/>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Shape 136">
              <a:extLst>
                <a:ext uri="{FF2B5EF4-FFF2-40B4-BE49-F238E27FC236}">
                  <a16:creationId xmlns:a16="http://schemas.microsoft.com/office/drawing/2014/main" id="{9F95C747-E72C-F053-6FF7-D95DD90228A1}"/>
                </a:ext>
              </a:extLst>
            </p:cNvPr>
            <p:cNvSpPr/>
            <p:nvPr/>
          </p:nvSpPr>
          <p:spPr>
            <a:xfrm>
              <a:off x="2707577" y="5192328"/>
              <a:ext cx="118599" cy="118599"/>
            </a:xfrm>
            <a:custGeom>
              <a:avLst/>
              <a:gdLst>
                <a:gd name="connsiteX0" fmla="*/ 59300 w 118599"/>
                <a:gd name="connsiteY0" fmla="*/ 118586 h 118599"/>
                <a:gd name="connsiteX1" fmla="*/ 0 w 118599"/>
                <a:gd name="connsiteY1" fmla="*/ 59286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62 h 118599"/>
                <a:gd name="connsiteX6" fmla="*/ 13762 w 118599"/>
                <a:gd name="connsiteY6" fmla="*/ 59300 h 118599"/>
                <a:gd name="connsiteX7" fmla="*/ 59300 w 118599"/>
                <a:gd name="connsiteY7" fmla="*/ 104838 h 118599"/>
                <a:gd name="connsiteX8" fmla="*/ 104838 w 118599"/>
                <a:gd name="connsiteY8" fmla="*/ 59300 h 118599"/>
                <a:gd name="connsiteX9" fmla="*/ 59300 w 118599"/>
                <a:gd name="connsiteY9" fmla="*/ 13762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86"/>
                  </a:moveTo>
                  <a:cubicBezTo>
                    <a:pt x="26602" y="118586"/>
                    <a:pt x="0" y="91984"/>
                    <a:pt x="0" y="59286"/>
                  </a:cubicBezTo>
                  <a:cubicBezTo>
                    <a:pt x="0" y="26588"/>
                    <a:pt x="26602" y="0"/>
                    <a:pt x="59300" y="0"/>
                  </a:cubicBezTo>
                  <a:cubicBezTo>
                    <a:pt x="91998" y="0"/>
                    <a:pt x="118599" y="26602"/>
                    <a:pt x="118599" y="59300"/>
                  </a:cubicBezTo>
                  <a:cubicBezTo>
                    <a:pt x="118599" y="91998"/>
                    <a:pt x="91998" y="118599"/>
                    <a:pt x="59300" y="118599"/>
                  </a:cubicBezTo>
                  <a:close/>
                  <a:moveTo>
                    <a:pt x="59300" y="13762"/>
                  </a:moveTo>
                  <a:cubicBezTo>
                    <a:pt x="34198" y="13762"/>
                    <a:pt x="13762" y="34184"/>
                    <a:pt x="13762" y="59300"/>
                  </a:cubicBezTo>
                  <a:cubicBezTo>
                    <a:pt x="13762" y="84415"/>
                    <a:pt x="34184" y="104838"/>
                    <a:pt x="59300" y="104838"/>
                  </a:cubicBezTo>
                  <a:cubicBezTo>
                    <a:pt x="84415" y="104838"/>
                    <a:pt x="104838" y="84415"/>
                    <a:pt x="104838" y="59300"/>
                  </a:cubicBezTo>
                  <a:cubicBezTo>
                    <a:pt x="104838" y="34184"/>
                    <a:pt x="84415" y="13762"/>
                    <a:pt x="59300" y="13762"/>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Shape 137">
              <a:extLst>
                <a:ext uri="{FF2B5EF4-FFF2-40B4-BE49-F238E27FC236}">
                  <a16:creationId xmlns:a16="http://schemas.microsoft.com/office/drawing/2014/main" id="{131BE128-A1EA-E999-FA59-898823CBD51F}"/>
                </a:ext>
              </a:extLst>
            </p:cNvPr>
            <p:cNvSpPr/>
            <p:nvPr/>
          </p:nvSpPr>
          <p:spPr>
            <a:xfrm>
              <a:off x="2681773" y="530403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Shape 138">
              <a:extLst>
                <a:ext uri="{FF2B5EF4-FFF2-40B4-BE49-F238E27FC236}">
                  <a16:creationId xmlns:a16="http://schemas.microsoft.com/office/drawing/2014/main" id="{D5EEC966-53E6-289D-271A-DE9A2B75F3C8}"/>
                </a:ext>
              </a:extLst>
            </p:cNvPr>
            <p:cNvSpPr/>
            <p:nvPr/>
          </p:nvSpPr>
          <p:spPr>
            <a:xfrm>
              <a:off x="2674906" y="5297138"/>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7"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Shape 139">
              <a:extLst>
                <a:ext uri="{FF2B5EF4-FFF2-40B4-BE49-F238E27FC236}">
                  <a16:creationId xmlns:a16="http://schemas.microsoft.com/office/drawing/2014/main" id="{D58AD67F-D4A9-443B-CCCE-BC361DD0166A}"/>
                </a:ext>
              </a:extLst>
            </p:cNvPr>
            <p:cNvSpPr/>
            <p:nvPr/>
          </p:nvSpPr>
          <p:spPr>
            <a:xfrm>
              <a:off x="2910082" y="5199208"/>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Shape 140">
              <a:extLst>
                <a:ext uri="{FF2B5EF4-FFF2-40B4-BE49-F238E27FC236}">
                  <a16:creationId xmlns:a16="http://schemas.microsoft.com/office/drawing/2014/main" id="{90A8E826-380C-E08E-C9BC-4C01097585E2}"/>
                </a:ext>
              </a:extLst>
            </p:cNvPr>
            <p:cNvSpPr/>
            <p:nvPr/>
          </p:nvSpPr>
          <p:spPr>
            <a:xfrm>
              <a:off x="2903201" y="5192328"/>
              <a:ext cx="118599" cy="118599"/>
            </a:xfrm>
            <a:custGeom>
              <a:avLst/>
              <a:gdLst>
                <a:gd name="connsiteX0" fmla="*/ 59300 w 118599"/>
                <a:gd name="connsiteY0" fmla="*/ 118586 h 118599"/>
                <a:gd name="connsiteX1" fmla="*/ 0 w 118599"/>
                <a:gd name="connsiteY1" fmla="*/ 59286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62 h 118599"/>
                <a:gd name="connsiteX6" fmla="*/ 13762 w 118599"/>
                <a:gd name="connsiteY6" fmla="*/ 59300 h 118599"/>
                <a:gd name="connsiteX7" fmla="*/ 59300 w 118599"/>
                <a:gd name="connsiteY7" fmla="*/ 104838 h 118599"/>
                <a:gd name="connsiteX8" fmla="*/ 104838 w 118599"/>
                <a:gd name="connsiteY8" fmla="*/ 59300 h 118599"/>
                <a:gd name="connsiteX9" fmla="*/ 59300 w 118599"/>
                <a:gd name="connsiteY9" fmla="*/ 13762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86"/>
                  </a:moveTo>
                  <a:cubicBezTo>
                    <a:pt x="26602" y="118586"/>
                    <a:pt x="0" y="91984"/>
                    <a:pt x="0" y="59286"/>
                  </a:cubicBezTo>
                  <a:cubicBezTo>
                    <a:pt x="0" y="26588"/>
                    <a:pt x="26616" y="0"/>
                    <a:pt x="59300" y="0"/>
                  </a:cubicBezTo>
                  <a:cubicBezTo>
                    <a:pt x="91984" y="0"/>
                    <a:pt x="118600" y="26602"/>
                    <a:pt x="118600" y="59300"/>
                  </a:cubicBezTo>
                  <a:cubicBezTo>
                    <a:pt x="118600" y="91998"/>
                    <a:pt x="91998" y="118599"/>
                    <a:pt x="59300" y="118599"/>
                  </a:cubicBezTo>
                  <a:close/>
                  <a:moveTo>
                    <a:pt x="59300" y="13762"/>
                  </a:moveTo>
                  <a:cubicBezTo>
                    <a:pt x="34198" y="13762"/>
                    <a:pt x="13762" y="34184"/>
                    <a:pt x="13762" y="59300"/>
                  </a:cubicBezTo>
                  <a:cubicBezTo>
                    <a:pt x="13762" y="84415"/>
                    <a:pt x="34185" y="104838"/>
                    <a:pt x="59300" y="104838"/>
                  </a:cubicBezTo>
                  <a:cubicBezTo>
                    <a:pt x="84415" y="104838"/>
                    <a:pt x="104838" y="84415"/>
                    <a:pt x="104838" y="59300"/>
                  </a:cubicBezTo>
                  <a:cubicBezTo>
                    <a:pt x="104838" y="34184"/>
                    <a:pt x="84415" y="13762"/>
                    <a:pt x="59300" y="13762"/>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Shape 141">
              <a:extLst>
                <a:ext uri="{FF2B5EF4-FFF2-40B4-BE49-F238E27FC236}">
                  <a16:creationId xmlns:a16="http://schemas.microsoft.com/office/drawing/2014/main" id="{0ED0ACE1-A529-B2E3-9CA9-5BF872BF6BAE}"/>
                </a:ext>
              </a:extLst>
            </p:cNvPr>
            <p:cNvSpPr/>
            <p:nvPr/>
          </p:nvSpPr>
          <p:spPr>
            <a:xfrm>
              <a:off x="2877398" y="530403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Shape 142">
              <a:extLst>
                <a:ext uri="{FF2B5EF4-FFF2-40B4-BE49-F238E27FC236}">
                  <a16:creationId xmlns:a16="http://schemas.microsoft.com/office/drawing/2014/main" id="{EE971953-A838-5847-C6D0-67751C2AE119}"/>
                </a:ext>
              </a:extLst>
            </p:cNvPr>
            <p:cNvSpPr/>
            <p:nvPr/>
          </p:nvSpPr>
          <p:spPr>
            <a:xfrm>
              <a:off x="2870531" y="5297138"/>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8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8"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Shape 143">
              <a:extLst>
                <a:ext uri="{FF2B5EF4-FFF2-40B4-BE49-F238E27FC236}">
                  <a16:creationId xmlns:a16="http://schemas.microsoft.com/office/drawing/2014/main" id="{1576AC36-CBD3-1842-3431-A9376E5A36E6}"/>
                </a:ext>
              </a:extLst>
            </p:cNvPr>
            <p:cNvSpPr/>
            <p:nvPr/>
          </p:nvSpPr>
          <p:spPr>
            <a:xfrm>
              <a:off x="2813309" y="5199208"/>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Shape 144">
              <a:extLst>
                <a:ext uri="{FF2B5EF4-FFF2-40B4-BE49-F238E27FC236}">
                  <a16:creationId xmlns:a16="http://schemas.microsoft.com/office/drawing/2014/main" id="{AC3AABFC-F3F1-8535-B415-8209DB802D87}"/>
                </a:ext>
              </a:extLst>
            </p:cNvPr>
            <p:cNvSpPr/>
            <p:nvPr/>
          </p:nvSpPr>
          <p:spPr>
            <a:xfrm>
              <a:off x="2806428" y="5192328"/>
              <a:ext cx="118599" cy="118599"/>
            </a:xfrm>
            <a:custGeom>
              <a:avLst/>
              <a:gdLst>
                <a:gd name="connsiteX0" fmla="*/ 59300 w 118599"/>
                <a:gd name="connsiteY0" fmla="*/ 118586 h 118599"/>
                <a:gd name="connsiteX1" fmla="*/ 0 w 118599"/>
                <a:gd name="connsiteY1" fmla="*/ 59286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62 h 118599"/>
                <a:gd name="connsiteX6" fmla="*/ 13762 w 118599"/>
                <a:gd name="connsiteY6" fmla="*/ 59300 h 118599"/>
                <a:gd name="connsiteX7" fmla="*/ 59300 w 118599"/>
                <a:gd name="connsiteY7" fmla="*/ 104838 h 118599"/>
                <a:gd name="connsiteX8" fmla="*/ 104838 w 118599"/>
                <a:gd name="connsiteY8" fmla="*/ 59300 h 118599"/>
                <a:gd name="connsiteX9" fmla="*/ 59300 w 118599"/>
                <a:gd name="connsiteY9" fmla="*/ 13762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86"/>
                  </a:moveTo>
                  <a:cubicBezTo>
                    <a:pt x="26602" y="118586"/>
                    <a:pt x="0" y="91984"/>
                    <a:pt x="0" y="59286"/>
                  </a:cubicBezTo>
                  <a:cubicBezTo>
                    <a:pt x="0" y="26588"/>
                    <a:pt x="26602" y="0"/>
                    <a:pt x="59300" y="0"/>
                  </a:cubicBezTo>
                  <a:cubicBezTo>
                    <a:pt x="91998" y="0"/>
                    <a:pt x="118600" y="26602"/>
                    <a:pt x="118600" y="59300"/>
                  </a:cubicBezTo>
                  <a:cubicBezTo>
                    <a:pt x="118600" y="91998"/>
                    <a:pt x="91998" y="118599"/>
                    <a:pt x="59300" y="118599"/>
                  </a:cubicBezTo>
                  <a:close/>
                  <a:moveTo>
                    <a:pt x="59300" y="13762"/>
                  </a:moveTo>
                  <a:cubicBezTo>
                    <a:pt x="34198" y="13762"/>
                    <a:pt x="13762" y="34184"/>
                    <a:pt x="13762" y="59300"/>
                  </a:cubicBezTo>
                  <a:cubicBezTo>
                    <a:pt x="13762" y="84415"/>
                    <a:pt x="34184" y="104838"/>
                    <a:pt x="59300" y="104838"/>
                  </a:cubicBezTo>
                  <a:cubicBezTo>
                    <a:pt x="84415" y="104838"/>
                    <a:pt x="104838" y="84415"/>
                    <a:pt x="104838" y="59300"/>
                  </a:cubicBezTo>
                  <a:cubicBezTo>
                    <a:pt x="104838" y="34184"/>
                    <a:pt x="84415" y="13762"/>
                    <a:pt x="59300" y="13762"/>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Shape 145">
              <a:extLst>
                <a:ext uri="{FF2B5EF4-FFF2-40B4-BE49-F238E27FC236}">
                  <a16:creationId xmlns:a16="http://schemas.microsoft.com/office/drawing/2014/main" id="{1A3E0503-F8F0-BD14-BE14-05E3062900EF}"/>
                </a:ext>
              </a:extLst>
            </p:cNvPr>
            <p:cNvSpPr/>
            <p:nvPr/>
          </p:nvSpPr>
          <p:spPr>
            <a:xfrm>
              <a:off x="2780625" y="530403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Shape 146">
              <a:extLst>
                <a:ext uri="{FF2B5EF4-FFF2-40B4-BE49-F238E27FC236}">
                  <a16:creationId xmlns:a16="http://schemas.microsoft.com/office/drawing/2014/main" id="{F3EA4F56-8CC5-EE20-AFBA-25BC09EB4064}"/>
                </a:ext>
              </a:extLst>
            </p:cNvPr>
            <p:cNvSpPr/>
            <p:nvPr/>
          </p:nvSpPr>
          <p:spPr>
            <a:xfrm>
              <a:off x="2773744" y="5297138"/>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7" y="148490"/>
                  </a:lnTo>
                  <a:cubicBezTo>
                    <a:pt x="158646" y="147458"/>
                    <a:pt x="170193" y="135072"/>
                    <a:pt x="170193" y="120278"/>
                  </a:cubicBezTo>
                  <a:lnTo>
                    <a:pt x="170193" y="68892"/>
                  </a:lnTo>
                  <a:cubicBezTo>
                    <a:pt x="170193"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3" name="Group 352">
            <a:extLst>
              <a:ext uri="{FF2B5EF4-FFF2-40B4-BE49-F238E27FC236}">
                <a16:creationId xmlns:a16="http://schemas.microsoft.com/office/drawing/2014/main" id="{2EE11FB8-0F13-5D00-2C23-2009C28EE5FE}"/>
              </a:ext>
            </a:extLst>
          </p:cNvPr>
          <p:cNvGrpSpPr/>
          <p:nvPr/>
        </p:nvGrpSpPr>
        <p:grpSpPr>
          <a:xfrm>
            <a:off x="6116773" y="5150218"/>
            <a:ext cx="549399" cy="582703"/>
            <a:chOff x="6880359" y="5112510"/>
            <a:chExt cx="549399" cy="582703"/>
          </a:xfrm>
        </p:grpSpPr>
        <p:sp>
          <p:nvSpPr>
            <p:cNvPr id="148" name="Freeform: Shape 147">
              <a:extLst>
                <a:ext uri="{FF2B5EF4-FFF2-40B4-BE49-F238E27FC236}">
                  <a16:creationId xmlns:a16="http://schemas.microsoft.com/office/drawing/2014/main" id="{B6AF3BBE-2DA8-16CE-3704-B5A2BB42A286}"/>
                </a:ext>
              </a:extLst>
            </p:cNvPr>
            <p:cNvSpPr/>
            <p:nvPr/>
          </p:nvSpPr>
          <p:spPr>
            <a:xfrm>
              <a:off x="7102640" y="5119391"/>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Shape 148">
              <a:extLst>
                <a:ext uri="{FF2B5EF4-FFF2-40B4-BE49-F238E27FC236}">
                  <a16:creationId xmlns:a16="http://schemas.microsoft.com/office/drawing/2014/main" id="{08811770-3875-D27F-3EF4-6739B125066D}"/>
                </a:ext>
              </a:extLst>
            </p:cNvPr>
            <p:cNvSpPr/>
            <p:nvPr/>
          </p:nvSpPr>
          <p:spPr>
            <a:xfrm>
              <a:off x="7095759" y="5112510"/>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Shape 149">
              <a:extLst>
                <a:ext uri="{FF2B5EF4-FFF2-40B4-BE49-F238E27FC236}">
                  <a16:creationId xmlns:a16="http://schemas.microsoft.com/office/drawing/2014/main" id="{A56455B6-DD2B-D783-AB5D-03855F916918}"/>
                </a:ext>
              </a:extLst>
            </p:cNvPr>
            <p:cNvSpPr/>
            <p:nvPr/>
          </p:nvSpPr>
          <p:spPr>
            <a:xfrm>
              <a:off x="7069955" y="5224228"/>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Shape 150">
              <a:extLst>
                <a:ext uri="{FF2B5EF4-FFF2-40B4-BE49-F238E27FC236}">
                  <a16:creationId xmlns:a16="http://schemas.microsoft.com/office/drawing/2014/main" id="{507FA5BF-5906-71EF-039A-9A6FD41AF199}"/>
                </a:ext>
              </a:extLst>
            </p:cNvPr>
            <p:cNvSpPr/>
            <p:nvPr/>
          </p:nvSpPr>
          <p:spPr>
            <a:xfrm>
              <a:off x="7063075" y="5217347"/>
              <a:ext cx="183968" cy="318242"/>
            </a:xfrm>
            <a:custGeom>
              <a:avLst/>
              <a:gdLst>
                <a:gd name="connsiteX0" fmla="*/ 99416 w 183968"/>
                <a:gd name="connsiteY0" fmla="*/ 318242 h 318242"/>
                <a:gd name="connsiteX1" fmla="*/ 84539 w 183968"/>
                <a:gd name="connsiteY1" fmla="*/ 318242 h 318242"/>
                <a:gd name="connsiteX2" fmla="*/ 32684 w 183968"/>
                <a:gd name="connsiteY2" fmla="*/ 266388 h 318242"/>
                <a:gd name="connsiteX3" fmla="*/ 32684 w 183968"/>
                <a:gd name="connsiteY3" fmla="*/ 161247 h 318242"/>
                <a:gd name="connsiteX4" fmla="*/ 0 w 183968"/>
                <a:gd name="connsiteY4" fmla="*/ 120251 h 318242"/>
                <a:gd name="connsiteX5" fmla="*/ 0 w 183968"/>
                <a:gd name="connsiteY5" fmla="*/ 68864 h 318242"/>
                <a:gd name="connsiteX6" fmla="*/ 68878 w 183968"/>
                <a:gd name="connsiteY6" fmla="*/ 0 h 318242"/>
                <a:gd name="connsiteX7" fmla="*/ 115090 w 183968"/>
                <a:gd name="connsiteY7" fmla="*/ 0 h 318242"/>
                <a:gd name="connsiteX8" fmla="*/ 183968 w 183968"/>
                <a:gd name="connsiteY8" fmla="*/ 68864 h 318242"/>
                <a:gd name="connsiteX9" fmla="*/ 183968 w 183968"/>
                <a:gd name="connsiteY9" fmla="*/ 120251 h 318242"/>
                <a:gd name="connsiteX10" fmla="*/ 151284 w 183968"/>
                <a:gd name="connsiteY10" fmla="*/ 161247 h 318242"/>
                <a:gd name="connsiteX11" fmla="*/ 151284 w 183968"/>
                <a:gd name="connsiteY11" fmla="*/ 266388 h 318242"/>
                <a:gd name="connsiteX12" fmla="*/ 99429 w 183968"/>
                <a:gd name="connsiteY12" fmla="*/ 318242 h 318242"/>
                <a:gd name="connsiteX13" fmla="*/ 68864 w 183968"/>
                <a:gd name="connsiteY13" fmla="*/ 13762 h 318242"/>
                <a:gd name="connsiteX14" fmla="*/ 13748 w 183968"/>
                <a:gd name="connsiteY14" fmla="*/ 68864 h 318242"/>
                <a:gd name="connsiteX15" fmla="*/ 13748 w 183968"/>
                <a:gd name="connsiteY15" fmla="*/ 120251 h 318242"/>
                <a:gd name="connsiteX16" fmla="*/ 40033 w 183968"/>
                <a:gd name="connsiteY16" fmla="*/ 148463 h 318242"/>
                <a:gd name="connsiteX17" fmla="*/ 46433 w 183968"/>
                <a:gd name="connsiteY17" fmla="*/ 148903 h 318242"/>
                <a:gd name="connsiteX18" fmla="*/ 46433 w 183968"/>
                <a:gd name="connsiteY18" fmla="*/ 266374 h 318242"/>
                <a:gd name="connsiteX19" fmla="*/ 84525 w 183968"/>
                <a:gd name="connsiteY19" fmla="*/ 304467 h 318242"/>
                <a:gd name="connsiteX20" fmla="*/ 99402 w 183968"/>
                <a:gd name="connsiteY20" fmla="*/ 304467 h 318242"/>
                <a:gd name="connsiteX21" fmla="*/ 137495 w 183968"/>
                <a:gd name="connsiteY21" fmla="*/ 266374 h 318242"/>
                <a:gd name="connsiteX22" fmla="*/ 137495 w 183968"/>
                <a:gd name="connsiteY22" fmla="*/ 148903 h 318242"/>
                <a:gd name="connsiteX23" fmla="*/ 143894 w 183968"/>
                <a:gd name="connsiteY23" fmla="*/ 148463 h 318242"/>
                <a:gd name="connsiteX24" fmla="*/ 170179 w 183968"/>
                <a:gd name="connsiteY24" fmla="*/ 120251 h 318242"/>
                <a:gd name="connsiteX25" fmla="*/ 170179 w 183968"/>
                <a:gd name="connsiteY25" fmla="*/ 68864 h 318242"/>
                <a:gd name="connsiteX26" fmla="*/ 115063 w 183968"/>
                <a:gd name="connsiteY26" fmla="*/ 13762 h 318242"/>
                <a:gd name="connsiteX27" fmla="*/ 68850 w 183968"/>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42">
                  <a:moveTo>
                    <a:pt x="99416"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78" y="0"/>
                  </a:cubicBezTo>
                  <a:lnTo>
                    <a:pt x="115090" y="0"/>
                  </a:lnTo>
                  <a:cubicBezTo>
                    <a:pt x="153059" y="0"/>
                    <a:pt x="183968" y="30895"/>
                    <a:pt x="183968" y="68864"/>
                  </a:cubicBezTo>
                  <a:lnTo>
                    <a:pt x="183968" y="120251"/>
                  </a:lnTo>
                  <a:cubicBezTo>
                    <a:pt x="183968" y="140054"/>
                    <a:pt x="170055" y="156954"/>
                    <a:pt x="151284" y="161247"/>
                  </a:cubicBezTo>
                  <a:lnTo>
                    <a:pt x="151284" y="266388"/>
                  </a:lnTo>
                  <a:cubicBezTo>
                    <a:pt x="151284" y="294985"/>
                    <a:pt x="128026" y="318242"/>
                    <a:pt x="99429" y="318242"/>
                  </a:cubicBezTo>
                  <a:close/>
                  <a:moveTo>
                    <a:pt x="68864" y="13762"/>
                  </a:moveTo>
                  <a:cubicBezTo>
                    <a:pt x="38478" y="13762"/>
                    <a:pt x="13748" y="38478"/>
                    <a:pt x="13748" y="68864"/>
                  </a:cubicBezTo>
                  <a:lnTo>
                    <a:pt x="13748" y="120251"/>
                  </a:lnTo>
                  <a:cubicBezTo>
                    <a:pt x="13748" y="135045"/>
                    <a:pt x="25294" y="147430"/>
                    <a:pt x="40033" y="148463"/>
                  </a:cubicBezTo>
                  <a:lnTo>
                    <a:pt x="46433" y="148903"/>
                  </a:lnTo>
                  <a:lnTo>
                    <a:pt x="46433" y="266374"/>
                  </a:lnTo>
                  <a:cubicBezTo>
                    <a:pt x="46433" y="287375"/>
                    <a:pt x="63525" y="304467"/>
                    <a:pt x="84525" y="304467"/>
                  </a:cubicBezTo>
                  <a:lnTo>
                    <a:pt x="99402" y="304467"/>
                  </a:lnTo>
                  <a:cubicBezTo>
                    <a:pt x="120402" y="304467"/>
                    <a:pt x="137495" y="287375"/>
                    <a:pt x="137495" y="266374"/>
                  </a:cubicBezTo>
                  <a:lnTo>
                    <a:pt x="137495" y="148903"/>
                  </a:lnTo>
                  <a:lnTo>
                    <a:pt x="143894" y="148463"/>
                  </a:lnTo>
                  <a:cubicBezTo>
                    <a:pt x="158633" y="147430"/>
                    <a:pt x="170179" y="135045"/>
                    <a:pt x="170179" y="120251"/>
                  </a:cubicBezTo>
                  <a:lnTo>
                    <a:pt x="170179" y="68864"/>
                  </a:lnTo>
                  <a:cubicBezTo>
                    <a:pt x="170179" y="38478"/>
                    <a:pt x="145463" y="13762"/>
                    <a:pt x="115063" y="13762"/>
                  </a:cubicBezTo>
                  <a:lnTo>
                    <a:pt x="68850"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Shape 151">
              <a:extLst>
                <a:ext uri="{FF2B5EF4-FFF2-40B4-BE49-F238E27FC236}">
                  <a16:creationId xmlns:a16="http://schemas.microsoft.com/office/drawing/2014/main" id="{71E66D79-373A-8241-3C9A-AD8FBE649459}"/>
                </a:ext>
              </a:extLst>
            </p:cNvPr>
            <p:cNvSpPr/>
            <p:nvPr/>
          </p:nvSpPr>
          <p:spPr>
            <a:xfrm>
              <a:off x="6919910" y="5119391"/>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Shape 152">
              <a:extLst>
                <a:ext uri="{FF2B5EF4-FFF2-40B4-BE49-F238E27FC236}">
                  <a16:creationId xmlns:a16="http://schemas.microsoft.com/office/drawing/2014/main" id="{7BBC308E-255F-32D6-C1E9-4319DF59790D}"/>
                </a:ext>
              </a:extLst>
            </p:cNvPr>
            <p:cNvSpPr/>
            <p:nvPr/>
          </p:nvSpPr>
          <p:spPr>
            <a:xfrm>
              <a:off x="6913029" y="5112510"/>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Shape 153">
              <a:extLst>
                <a:ext uri="{FF2B5EF4-FFF2-40B4-BE49-F238E27FC236}">
                  <a16:creationId xmlns:a16="http://schemas.microsoft.com/office/drawing/2014/main" id="{7FE9C8D2-4FC6-5639-7226-FB2BF2E48341}"/>
                </a:ext>
              </a:extLst>
            </p:cNvPr>
            <p:cNvSpPr/>
            <p:nvPr/>
          </p:nvSpPr>
          <p:spPr>
            <a:xfrm>
              <a:off x="6887226" y="5224228"/>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Shape 154">
              <a:extLst>
                <a:ext uri="{FF2B5EF4-FFF2-40B4-BE49-F238E27FC236}">
                  <a16:creationId xmlns:a16="http://schemas.microsoft.com/office/drawing/2014/main" id="{2C7B3F7B-C2F7-2638-8BF2-1AA78B8D837A}"/>
                </a:ext>
              </a:extLst>
            </p:cNvPr>
            <p:cNvSpPr/>
            <p:nvPr/>
          </p:nvSpPr>
          <p:spPr>
            <a:xfrm>
              <a:off x="6880359" y="5217347"/>
              <a:ext cx="183968" cy="318242"/>
            </a:xfrm>
            <a:custGeom>
              <a:avLst/>
              <a:gdLst>
                <a:gd name="connsiteX0" fmla="*/ 99415 w 183968"/>
                <a:gd name="connsiteY0" fmla="*/ 318242 h 318242"/>
                <a:gd name="connsiteX1" fmla="*/ 84539 w 183968"/>
                <a:gd name="connsiteY1" fmla="*/ 318242 h 318242"/>
                <a:gd name="connsiteX2" fmla="*/ 32684 w 183968"/>
                <a:gd name="connsiteY2" fmla="*/ 266388 h 318242"/>
                <a:gd name="connsiteX3" fmla="*/ 32684 w 183968"/>
                <a:gd name="connsiteY3" fmla="*/ 161247 h 318242"/>
                <a:gd name="connsiteX4" fmla="*/ 0 w 183968"/>
                <a:gd name="connsiteY4" fmla="*/ 120251 h 318242"/>
                <a:gd name="connsiteX5" fmla="*/ 0 w 183968"/>
                <a:gd name="connsiteY5" fmla="*/ 68864 h 318242"/>
                <a:gd name="connsiteX6" fmla="*/ 68878 w 183968"/>
                <a:gd name="connsiteY6" fmla="*/ 0 h 318242"/>
                <a:gd name="connsiteX7" fmla="*/ 115090 w 183968"/>
                <a:gd name="connsiteY7" fmla="*/ 0 h 318242"/>
                <a:gd name="connsiteX8" fmla="*/ 183968 w 183968"/>
                <a:gd name="connsiteY8" fmla="*/ 68864 h 318242"/>
                <a:gd name="connsiteX9" fmla="*/ 183968 w 183968"/>
                <a:gd name="connsiteY9" fmla="*/ 120251 h 318242"/>
                <a:gd name="connsiteX10" fmla="*/ 151284 w 183968"/>
                <a:gd name="connsiteY10" fmla="*/ 161247 h 318242"/>
                <a:gd name="connsiteX11" fmla="*/ 151284 w 183968"/>
                <a:gd name="connsiteY11" fmla="*/ 266388 h 318242"/>
                <a:gd name="connsiteX12" fmla="*/ 99429 w 183968"/>
                <a:gd name="connsiteY12" fmla="*/ 318242 h 318242"/>
                <a:gd name="connsiteX13" fmla="*/ 68864 w 183968"/>
                <a:gd name="connsiteY13" fmla="*/ 13762 h 318242"/>
                <a:gd name="connsiteX14" fmla="*/ 13748 w 183968"/>
                <a:gd name="connsiteY14" fmla="*/ 68864 h 318242"/>
                <a:gd name="connsiteX15" fmla="*/ 13748 w 183968"/>
                <a:gd name="connsiteY15" fmla="*/ 120251 h 318242"/>
                <a:gd name="connsiteX16" fmla="*/ 40033 w 183968"/>
                <a:gd name="connsiteY16" fmla="*/ 148463 h 318242"/>
                <a:gd name="connsiteX17" fmla="*/ 46432 w 183968"/>
                <a:gd name="connsiteY17" fmla="*/ 148903 h 318242"/>
                <a:gd name="connsiteX18" fmla="*/ 46432 w 183968"/>
                <a:gd name="connsiteY18" fmla="*/ 266374 h 318242"/>
                <a:gd name="connsiteX19" fmla="*/ 84525 w 183968"/>
                <a:gd name="connsiteY19" fmla="*/ 304467 h 318242"/>
                <a:gd name="connsiteX20" fmla="*/ 99402 w 183968"/>
                <a:gd name="connsiteY20" fmla="*/ 304467 h 318242"/>
                <a:gd name="connsiteX21" fmla="*/ 137494 w 183968"/>
                <a:gd name="connsiteY21" fmla="*/ 266374 h 318242"/>
                <a:gd name="connsiteX22" fmla="*/ 137494 w 183968"/>
                <a:gd name="connsiteY22" fmla="*/ 148903 h 318242"/>
                <a:gd name="connsiteX23" fmla="*/ 143894 w 183968"/>
                <a:gd name="connsiteY23" fmla="*/ 148463 h 318242"/>
                <a:gd name="connsiteX24" fmla="*/ 170179 w 183968"/>
                <a:gd name="connsiteY24" fmla="*/ 120251 h 318242"/>
                <a:gd name="connsiteX25" fmla="*/ 170179 w 183968"/>
                <a:gd name="connsiteY25" fmla="*/ 68864 h 318242"/>
                <a:gd name="connsiteX26" fmla="*/ 115063 w 183968"/>
                <a:gd name="connsiteY26" fmla="*/ 13762 h 318242"/>
                <a:gd name="connsiteX27" fmla="*/ 68850 w 183968"/>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78" y="0"/>
                  </a:cubicBezTo>
                  <a:lnTo>
                    <a:pt x="115090" y="0"/>
                  </a:lnTo>
                  <a:cubicBezTo>
                    <a:pt x="153059" y="0"/>
                    <a:pt x="183968" y="30895"/>
                    <a:pt x="183968" y="68864"/>
                  </a:cubicBezTo>
                  <a:lnTo>
                    <a:pt x="183968" y="120251"/>
                  </a:lnTo>
                  <a:cubicBezTo>
                    <a:pt x="183968" y="140054"/>
                    <a:pt x="170055" y="156954"/>
                    <a:pt x="151284" y="161247"/>
                  </a:cubicBezTo>
                  <a:lnTo>
                    <a:pt x="151284" y="266388"/>
                  </a:lnTo>
                  <a:cubicBezTo>
                    <a:pt x="151284" y="294985"/>
                    <a:pt x="128026" y="318242"/>
                    <a:pt x="99429" y="318242"/>
                  </a:cubicBezTo>
                  <a:close/>
                  <a:moveTo>
                    <a:pt x="68864" y="13762"/>
                  </a:moveTo>
                  <a:cubicBezTo>
                    <a:pt x="38478" y="13762"/>
                    <a:pt x="13748" y="38478"/>
                    <a:pt x="13748" y="68864"/>
                  </a:cubicBezTo>
                  <a:lnTo>
                    <a:pt x="13748" y="120251"/>
                  </a:lnTo>
                  <a:cubicBezTo>
                    <a:pt x="13748" y="135045"/>
                    <a:pt x="25294" y="147430"/>
                    <a:pt x="40033" y="148463"/>
                  </a:cubicBezTo>
                  <a:lnTo>
                    <a:pt x="46432" y="148903"/>
                  </a:lnTo>
                  <a:lnTo>
                    <a:pt x="46432" y="266374"/>
                  </a:lnTo>
                  <a:cubicBezTo>
                    <a:pt x="46432" y="287375"/>
                    <a:pt x="63524" y="304467"/>
                    <a:pt x="84525" y="304467"/>
                  </a:cubicBezTo>
                  <a:lnTo>
                    <a:pt x="99402" y="304467"/>
                  </a:lnTo>
                  <a:cubicBezTo>
                    <a:pt x="120402" y="304467"/>
                    <a:pt x="137494" y="287375"/>
                    <a:pt x="137494" y="266374"/>
                  </a:cubicBezTo>
                  <a:lnTo>
                    <a:pt x="137494" y="148903"/>
                  </a:lnTo>
                  <a:lnTo>
                    <a:pt x="143894" y="148463"/>
                  </a:lnTo>
                  <a:cubicBezTo>
                    <a:pt x="158632" y="147430"/>
                    <a:pt x="170179" y="135045"/>
                    <a:pt x="170179" y="120251"/>
                  </a:cubicBezTo>
                  <a:lnTo>
                    <a:pt x="170179" y="68864"/>
                  </a:lnTo>
                  <a:cubicBezTo>
                    <a:pt x="170179" y="38478"/>
                    <a:pt x="145462" y="13762"/>
                    <a:pt x="115063" y="13762"/>
                  </a:cubicBezTo>
                  <a:lnTo>
                    <a:pt x="68850"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Shape 155">
              <a:extLst>
                <a:ext uri="{FF2B5EF4-FFF2-40B4-BE49-F238E27FC236}">
                  <a16:creationId xmlns:a16="http://schemas.microsoft.com/office/drawing/2014/main" id="{789A90E3-C643-F81D-B6AF-71C40903B444}"/>
                </a:ext>
              </a:extLst>
            </p:cNvPr>
            <p:cNvSpPr/>
            <p:nvPr/>
          </p:nvSpPr>
          <p:spPr>
            <a:xfrm rot="17549998">
              <a:off x="7285359" y="5119400"/>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Shape 156">
              <a:extLst>
                <a:ext uri="{FF2B5EF4-FFF2-40B4-BE49-F238E27FC236}">
                  <a16:creationId xmlns:a16="http://schemas.microsoft.com/office/drawing/2014/main" id="{80E2B0CB-2F1E-5259-06EB-A260AA36E3DE}"/>
                </a:ext>
              </a:extLst>
            </p:cNvPr>
            <p:cNvSpPr/>
            <p:nvPr/>
          </p:nvSpPr>
          <p:spPr>
            <a:xfrm>
              <a:off x="7278475" y="5112510"/>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Shape 157">
              <a:extLst>
                <a:ext uri="{FF2B5EF4-FFF2-40B4-BE49-F238E27FC236}">
                  <a16:creationId xmlns:a16="http://schemas.microsoft.com/office/drawing/2014/main" id="{F077D570-3BC9-B2C9-9321-BC7DA4B35F36}"/>
                </a:ext>
              </a:extLst>
            </p:cNvPr>
            <p:cNvSpPr/>
            <p:nvPr/>
          </p:nvSpPr>
          <p:spPr>
            <a:xfrm>
              <a:off x="7252671" y="5224228"/>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Shape 158">
              <a:extLst>
                <a:ext uri="{FF2B5EF4-FFF2-40B4-BE49-F238E27FC236}">
                  <a16:creationId xmlns:a16="http://schemas.microsoft.com/office/drawing/2014/main" id="{149F4483-DB8F-60E1-771D-BCC944AB803D}"/>
                </a:ext>
              </a:extLst>
            </p:cNvPr>
            <p:cNvSpPr/>
            <p:nvPr/>
          </p:nvSpPr>
          <p:spPr>
            <a:xfrm>
              <a:off x="7245804" y="5217347"/>
              <a:ext cx="183954" cy="318242"/>
            </a:xfrm>
            <a:custGeom>
              <a:avLst/>
              <a:gdLst>
                <a:gd name="connsiteX0" fmla="*/ 99415 w 183954"/>
                <a:gd name="connsiteY0" fmla="*/ 318242 h 318242"/>
                <a:gd name="connsiteX1" fmla="*/ 84539 w 183954"/>
                <a:gd name="connsiteY1" fmla="*/ 318242 h 318242"/>
                <a:gd name="connsiteX2" fmla="*/ 32684 w 183954"/>
                <a:gd name="connsiteY2" fmla="*/ 266388 h 318242"/>
                <a:gd name="connsiteX3" fmla="*/ 32684 w 183954"/>
                <a:gd name="connsiteY3" fmla="*/ 161247 h 318242"/>
                <a:gd name="connsiteX4" fmla="*/ 0 w 183954"/>
                <a:gd name="connsiteY4" fmla="*/ 120251 h 318242"/>
                <a:gd name="connsiteX5" fmla="*/ 0 w 183954"/>
                <a:gd name="connsiteY5" fmla="*/ 68864 h 318242"/>
                <a:gd name="connsiteX6" fmla="*/ 68864 w 183954"/>
                <a:gd name="connsiteY6" fmla="*/ 0 h 318242"/>
                <a:gd name="connsiteX7" fmla="*/ 115076 w 183954"/>
                <a:gd name="connsiteY7" fmla="*/ 0 h 318242"/>
                <a:gd name="connsiteX8" fmla="*/ 183954 w 183954"/>
                <a:gd name="connsiteY8" fmla="*/ 68864 h 318242"/>
                <a:gd name="connsiteX9" fmla="*/ 183954 w 183954"/>
                <a:gd name="connsiteY9" fmla="*/ 120251 h 318242"/>
                <a:gd name="connsiteX10" fmla="*/ 151270 w 183954"/>
                <a:gd name="connsiteY10" fmla="*/ 161247 h 318242"/>
                <a:gd name="connsiteX11" fmla="*/ 151270 w 183954"/>
                <a:gd name="connsiteY11" fmla="*/ 266388 h 318242"/>
                <a:gd name="connsiteX12" fmla="*/ 99415 w 183954"/>
                <a:gd name="connsiteY12" fmla="*/ 318242 h 318242"/>
                <a:gd name="connsiteX13" fmla="*/ 68864 w 183954"/>
                <a:gd name="connsiteY13" fmla="*/ 13762 h 318242"/>
                <a:gd name="connsiteX14" fmla="*/ 13762 w 183954"/>
                <a:gd name="connsiteY14" fmla="*/ 68864 h 318242"/>
                <a:gd name="connsiteX15" fmla="*/ 13762 w 183954"/>
                <a:gd name="connsiteY15" fmla="*/ 120251 h 318242"/>
                <a:gd name="connsiteX16" fmla="*/ 40047 w 183954"/>
                <a:gd name="connsiteY16" fmla="*/ 148463 h 318242"/>
                <a:gd name="connsiteX17" fmla="*/ 46446 w 183954"/>
                <a:gd name="connsiteY17" fmla="*/ 148903 h 318242"/>
                <a:gd name="connsiteX18" fmla="*/ 46446 w 183954"/>
                <a:gd name="connsiteY18" fmla="*/ 266374 h 318242"/>
                <a:gd name="connsiteX19" fmla="*/ 84539 w 183954"/>
                <a:gd name="connsiteY19" fmla="*/ 304467 h 318242"/>
                <a:gd name="connsiteX20" fmla="*/ 99415 w 183954"/>
                <a:gd name="connsiteY20" fmla="*/ 304467 h 318242"/>
                <a:gd name="connsiteX21" fmla="*/ 137508 w 183954"/>
                <a:gd name="connsiteY21" fmla="*/ 266374 h 318242"/>
                <a:gd name="connsiteX22" fmla="*/ 137508 w 183954"/>
                <a:gd name="connsiteY22" fmla="*/ 148903 h 318242"/>
                <a:gd name="connsiteX23" fmla="*/ 143908 w 183954"/>
                <a:gd name="connsiteY23" fmla="*/ 148463 h 318242"/>
                <a:gd name="connsiteX24" fmla="*/ 170193 w 183954"/>
                <a:gd name="connsiteY24" fmla="*/ 120251 h 318242"/>
                <a:gd name="connsiteX25" fmla="*/ 170193 w 183954"/>
                <a:gd name="connsiteY25" fmla="*/ 68864 h 318242"/>
                <a:gd name="connsiteX26" fmla="*/ 115076 w 183954"/>
                <a:gd name="connsiteY26" fmla="*/ 13762 h 318242"/>
                <a:gd name="connsiteX27" fmla="*/ 68864 w 183954"/>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54"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59" y="0"/>
                    <a:pt x="183954" y="30895"/>
                    <a:pt x="183954" y="68864"/>
                  </a:cubicBezTo>
                  <a:lnTo>
                    <a:pt x="183954" y="120251"/>
                  </a:lnTo>
                  <a:cubicBezTo>
                    <a:pt x="183954" y="140054"/>
                    <a:pt x="170041" y="156954"/>
                    <a:pt x="151270" y="161247"/>
                  </a:cubicBezTo>
                  <a:lnTo>
                    <a:pt x="151270" y="266388"/>
                  </a:lnTo>
                  <a:cubicBezTo>
                    <a:pt x="151270" y="294985"/>
                    <a:pt x="128013" y="318242"/>
                    <a:pt x="99415"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8" y="148463"/>
                  </a:lnTo>
                  <a:cubicBezTo>
                    <a:pt x="158646" y="147430"/>
                    <a:pt x="170193" y="135045"/>
                    <a:pt x="170193" y="120251"/>
                  </a:cubicBezTo>
                  <a:lnTo>
                    <a:pt x="170193" y="68864"/>
                  </a:lnTo>
                  <a:cubicBezTo>
                    <a:pt x="170193" y="38478"/>
                    <a:pt x="145476" y="13762"/>
                    <a:pt x="115076" y="13762"/>
                  </a:cubicBezTo>
                  <a:lnTo>
                    <a:pt x="68864"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Shape 159">
              <a:extLst>
                <a:ext uri="{FF2B5EF4-FFF2-40B4-BE49-F238E27FC236}">
                  <a16:creationId xmlns:a16="http://schemas.microsoft.com/office/drawing/2014/main" id="{563A6AFA-0B04-DA03-286A-2D64F36A5E16}"/>
                </a:ext>
              </a:extLst>
            </p:cNvPr>
            <p:cNvSpPr/>
            <p:nvPr/>
          </p:nvSpPr>
          <p:spPr>
            <a:xfrm>
              <a:off x="6980476" y="520787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Shape 160">
              <a:extLst>
                <a:ext uri="{FF2B5EF4-FFF2-40B4-BE49-F238E27FC236}">
                  <a16:creationId xmlns:a16="http://schemas.microsoft.com/office/drawing/2014/main" id="{232EF7C0-93FD-BAE9-5DD5-EE4A6B1C5F56}"/>
                </a:ext>
              </a:extLst>
            </p:cNvPr>
            <p:cNvSpPr/>
            <p:nvPr/>
          </p:nvSpPr>
          <p:spPr>
            <a:xfrm>
              <a:off x="6973595" y="5200998"/>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Shape 161">
              <a:extLst>
                <a:ext uri="{FF2B5EF4-FFF2-40B4-BE49-F238E27FC236}">
                  <a16:creationId xmlns:a16="http://schemas.microsoft.com/office/drawing/2014/main" id="{AE3A1525-B0AD-D483-62AE-B061AC7B4F81}"/>
                </a:ext>
              </a:extLst>
            </p:cNvPr>
            <p:cNvSpPr/>
            <p:nvPr/>
          </p:nvSpPr>
          <p:spPr>
            <a:xfrm>
              <a:off x="6947792" y="5312717"/>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Shape 162">
              <a:extLst>
                <a:ext uri="{FF2B5EF4-FFF2-40B4-BE49-F238E27FC236}">
                  <a16:creationId xmlns:a16="http://schemas.microsoft.com/office/drawing/2014/main" id="{830BA64C-2955-F4B4-550B-14859366C57D}"/>
                </a:ext>
              </a:extLst>
            </p:cNvPr>
            <p:cNvSpPr/>
            <p:nvPr/>
          </p:nvSpPr>
          <p:spPr>
            <a:xfrm>
              <a:off x="6940911" y="5305809"/>
              <a:ext cx="183968" cy="318256"/>
            </a:xfrm>
            <a:custGeom>
              <a:avLst/>
              <a:gdLst>
                <a:gd name="connsiteX0" fmla="*/ 99415 w 183968"/>
                <a:gd name="connsiteY0" fmla="*/ 318256 h 318256"/>
                <a:gd name="connsiteX1" fmla="*/ 84539 w 183968"/>
                <a:gd name="connsiteY1" fmla="*/ 318256 h 318256"/>
                <a:gd name="connsiteX2" fmla="*/ 32684 w 183968"/>
                <a:gd name="connsiteY2" fmla="*/ 266402 h 318256"/>
                <a:gd name="connsiteX3" fmla="*/ 32684 w 183968"/>
                <a:gd name="connsiteY3" fmla="*/ 161261 h 318256"/>
                <a:gd name="connsiteX4" fmla="*/ 0 w 183968"/>
                <a:gd name="connsiteY4" fmla="*/ 120265 h 318256"/>
                <a:gd name="connsiteX5" fmla="*/ 0 w 183968"/>
                <a:gd name="connsiteY5" fmla="*/ 68878 h 318256"/>
                <a:gd name="connsiteX6" fmla="*/ 68878 w 183968"/>
                <a:gd name="connsiteY6" fmla="*/ 0 h 318256"/>
                <a:gd name="connsiteX7" fmla="*/ 115090 w 183968"/>
                <a:gd name="connsiteY7" fmla="*/ 0 h 318256"/>
                <a:gd name="connsiteX8" fmla="*/ 183968 w 183968"/>
                <a:gd name="connsiteY8" fmla="*/ 68878 h 318256"/>
                <a:gd name="connsiteX9" fmla="*/ 183968 w 183968"/>
                <a:gd name="connsiteY9" fmla="*/ 120265 h 318256"/>
                <a:gd name="connsiteX10" fmla="*/ 151284 w 183968"/>
                <a:gd name="connsiteY10" fmla="*/ 161261 h 318256"/>
                <a:gd name="connsiteX11" fmla="*/ 151284 w 183968"/>
                <a:gd name="connsiteY11" fmla="*/ 266402 h 318256"/>
                <a:gd name="connsiteX12" fmla="*/ 99429 w 183968"/>
                <a:gd name="connsiteY12" fmla="*/ 318256 h 318256"/>
                <a:gd name="connsiteX13" fmla="*/ 68864 w 183968"/>
                <a:gd name="connsiteY13" fmla="*/ 13776 h 318256"/>
                <a:gd name="connsiteX14" fmla="*/ 13748 w 183968"/>
                <a:gd name="connsiteY14" fmla="*/ 68892 h 318256"/>
                <a:gd name="connsiteX15" fmla="*/ 13748 w 183968"/>
                <a:gd name="connsiteY15" fmla="*/ 120278 h 318256"/>
                <a:gd name="connsiteX16" fmla="*/ 40033 w 183968"/>
                <a:gd name="connsiteY16" fmla="*/ 148490 h 318256"/>
                <a:gd name="connsiteX17" fmla="*/ 46432 w 183968"/>
                <a:gd name="connsiteY17" fmla="*/ 148931 h 318256"/>
                <a:gd name="connsiteX18" fmla="*/ 46432 w 183968"/>
                <a:gd name="connsiteY18" fmla="*/ 266402 h 318256"/>
                <a:gd name="connsiteX19" fmla="*/ 84525 w 183968"/>
                <a:gd name="connsiteY19" fmla="*/ 304494 h 318256"/>
                <a:gd name="connsiteX20" fmla="*/ 99402 w 183968"/>
                <a:gd name="connsiteY20" fmla="*/ 304494 h 318256"/>
                <a:gd name="connsiteX21" fmla="*/ 137494 w 183968"/>
                <a:gd name="connsiteY21" fmla="*/ 266402 h 318256"/>
                <a:gd name="connsiteX22" fmla="*/ 137494 w 183968"/>
                <a:gd name="connsiteY22" fmla="*/ 148931 h 318256"/>
                <a:gd name="connsiteX23" fmla="*/ 143894 w 183968"/>
                <a:gd name="connsiteY23" fmla="*/ 148490 h 318256"/>
                <a:gd name="connsiteX24" fmla="*/ 170179 w 183968"/>
                <a:gd name="connsiteY24" fmla="*/ 120278 h 318256"/>
                <a:gd name="connsiteX25" fmla="*/ 170179 w 183968"/>
                <a:gd name="connsiteY25" fmla="*/ 68892 h 318256"/>
                <a:gd name="connsiteX26" fmla="*/ 115063 w 183968"/>
                <a:gd name="connsiteY26" fmla="*/ 13776 h 318256"/>
                <a:gd name="connsiteX27" fmla="*/ 68850 w 183968"/>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78" y="0"/>
                  </a:cubicBezTo>
                  <a:lnTo>
                    <a:pt x="115090" y="0"/>
                  </a:lnTo>
                  <a:cubicBezTo>
                    <a:pt x="153073" y="0"/>
                    <a:pt x="183968" y="30895"/>
                    <a:pt x="183968" y="68878"/>
                  </a:cubicBezTo>
                  <a:lnTo>
                    <a:pt x="183968" y="120265"/>
                  </a:lnTo>
                  <a:cubicBezTo>
                    <a:pt x="183968" y="140068"/>
                    <a:pt x="170055" y="156967"/>
                    <a:pt x="151284" y="161261"/>
                  </a:cubicBezTo>
                  <a:lnTo>
                    <a:pt x="151284" y="266402"/>
                  </a:lnTo>
                  <a:cubicBezTo>
                    <a:pt x="151284" y="294999"/>
                    <a:pt x="128026" y="318256"/>
                    <a:pt x="99429" y="318256"/>
                  </a:cubicBezTo>
                  <a:close/>
                  <a:moveTo>
                    <a:pt x="68864" y="13776"/>
                  </a:moveTo>
                  <a:cubicBezTo>
                    <a:pt x="38478" y="13776"/>
                    <a:pt x="13748" y="38492"/>
                    <a:pt x="13748" y="68892"/>
                  </a:cubicBezTo>
                  <a:lnTo>
                    <a:pt x="13748" y="120278"/>
                  </a:lnTo>
                  <a:cubicBezTo>
                    <a:pt x="13748" y="135072"/>
                    <a:pt x="25294" y="147458"/>
                    <a:pt x="40033" y="148490"/>
                  </a:cubicBezTo>
                  <a:lnTo>
                    <a:pt x="46432" y="148931"/>
                  </a:lnTo>
                  <a:lnTo>
                    <a:pt x="46432" y="266402"/>
                  </a:lnTo>
                  <a:cubicBezTo>
                    <a:pt x="46432" y="287402"/>
                    <a:pt x="63524" y="304494"/>
                    <a:pt x="84525" y="304494"/>
                  </a:cubicBezTo>
                  <a:lnTo>
                    <a:pt x="99402" y="304494"/>
                  </a:lnTo>
                  <a:cubicBezTo>
                    <a:pt x="120402" y="304494"/>
                    <a:pt x="137494" y="287402"/>
                    <a:pt x="137494" y="266402"/>
                  </a:cubicBezTo>
                  <a:lnTo>
                    <a:pt x="137494" y="148931"/>
                  </a:lnTo>
                  <a:lnTo>
                    <a:pt x="143894" y="148490"/>
                  </a:lnTo>
                  <a:cubicBezTo>
                    <a:pt x="158632" y="147458"/>
                    <a:pt x="170179" y="135072"/>
                    <a:pt x="170179" y="120278"/>
                  </a:cubicBezTo>
                  <a:lnTo>
                    <a:pt x="170179" y="68892"/>
                  </a:lnTo>
                  <a:cubicBezTo>
                    <a:pt x="170179" y="38506"/>
                    <a:pt x="145462" y="13776"/>
                    <a:pt x="115063" y="13776"/>
                  </a:cubicBezTo>
                  <a:lnTo>
                    <a:pt x="68850"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Shape 163">
              <a:extLst>
                <a:ext uri="{FF2B5EF4-FFF2-40B4-BE49-F238E27FC236}">
                  <a16:creationId xmlns:a16="http://schemas.microsoft.com/office/drawing/2014/main" id="{89F73FD1-150F-D017-8ACF-05EC8731F96A}"/>
                </a:ext>
              </a:extLst>
            </p:cNvPr>
            <p:cNvSpPr/>
            <p:nvPr/>
          </p:nvSpPr>
          <p:spPr>
            <a:xfrm rot="20803200">
              <a:off x="7228901" y="520796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Shape 164">
              <a:extLst>
                <a:ext uri="{FF2B5EF4-FFF2-40B4-BE49-F238E27FC236}">
                  <a16:creationId xmlns:a16="http://schemas.microsoft.com/office/drawing/2014/main" id="{BBB58CD2-DDF3-1F5D-3F97-E07E7EEF3FD8}"/>
                </a:ext>
              </a:extLst>
            </p:cNvPr>
            <p:cNvSpPr/>
            <p:nvPr/>
          </p:nvSpPr>
          <p:spPr>
            <a:xfrm>
              <a:off x="7222037" y="5200998"/>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Shape 165">
              <a:extLst>
                <a:ext uri="{FF2B5EF4-FFF2-40B4-BE49-F238E27FC236}">
                  <a16:creationId xmlns:a16="http://schemas.microsoft.com/office/drawing/2014/main" id="{91084900-3376-403B-4B56-5F6D73327428}"/>
                </a:ext>
              </a:extLst>
            </p:cNvPr>
            <p:cNvSpPr/>
            <p:nvPr/>
          </p:nvSpPr>
          <p:spPr>
            <a:xfrm>
              <a:off x="7196234" y="5312717"/>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Shape 166">
              <a:extLst>
                <a:ext uri="{FF2B5EF4-FFF2-40B4-BE49-F238E27FC236}">
                  <a16:creationId xmlns:a16="http://schemas.microsoft.com/office/drawing/2014/main" id="{06BEFB1E-73E9-53A2-B3EF-A2612D9DBC18}"/>
                </a:ext>
              </a:extLst>
            </p:cNvPr>
            <p:cNvSpPr/>
            <p:nvPr/>
          </p:nvSpPr>
          <p:spPr>
            <a:xfrm>
              <a:off x="7189353" y="5305809"/>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8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8" y="148490"/>
                  </a:lnTo>
                  <a:cubicBezTo>
                    <a:pt x="158646" y="147458"/>
                    <a:pt x="170193" y="135072"/>
                    <a:pt x="170193" y="120278"/>
                  </a:cubicBezTo>
                  <a:lnTo>
                    <a:pt x="170193" y="68892"/>
                  </a:lnTo>
                  <a:cubicBezTo>
                    <a:pt x="170193"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Shape 167">
              <a:extLst>
                <a:ext uri="{FF2B5EF4-FFF2-40B4-BE49-F238E27FC236}">
                  <a16:creationId xmlns:a16="http://schemas.microsoft.com/office/drawing/2014/main" id="{AB93782D-16C9-AE63-B097-6616E758D307}"/>
                </a:ext>
              </a:extLst>
            </p:cNvPr>
            <p:cNvSpPr/>
            <p:nvPr/>
          </p:nvSpPr>
          <p:spPr>
            <a:xfrm>
              <a:off x="7102640" y="5279014"/>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Shape 168">
              <a:extLst>
                <a:ext uri="{FF2B5EF4-FFF2-40B4-BE49-F238E27FC236}">
                  <a16:creationId xmlns:a16="http://schemas.microsoft.com/office/drawing/2014/main" id="{913BA5ED-ED30-452D-279A-38BE97ADF099}"/>
                </a:ext>
              </a:extLst>
            </p:cNvPr>
            <p:cNvSpPr/>
            <p:nvPr/>
          </p:nvSpPr>
          <p:spPr>
            <a:xfrm>
              <a:off x="7095759" y="5272133"/>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Shape 169">
              <a:extLst>
                <a:ext uri="{FF2B5EF4-FFF2-40B4-BE49-F238E27FC236}">
                  <a16:creationId xmlns:a16="http://schemas.microsoft.com/office/drawing/2014/main" id="{B1536EB7-7773-796F-7E9B-DE3F2AA6A153}"/>
                </a:ext>
              </a:extLst>
            </p:cNvPr>
            <p:cNvSpPr/>
            <p:nvPr/>
          </p:nvSpPr>
          <p:spPr>
            <a:xfrm>
              <a:off x="7069955" y="538385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Shape 170">
              <a:extLst>
                <a:ext uri="{FF2B5EF4-FFF2-40B4-BE49-F238E27FC236}">
                  <a16:creationId xmlns:a16="http://schemas.microsoft.com/office/drawing/2014/main" id="{59E0FCC0-31C6-1211-ED87-291E2274F390}"/>
                </a:ext>
              </a:extLst>
            </p:cNvPr>
            <p:cNvSpPr/>
            <p:nvPr/>
          </p:nvSpPr>
          <p:spPr>
            <a:xfrm>
              <a:off x="7063075" y="5376971"/>
              <a:ext cx="183968" cy="318242"/>
            </a:xfrm>
            <a:custGeom>
              <a:avLst/>
              <a:gdLst>
                <a:gd name="connsiteX0" fmla="*/ 99416 w 183968"/>
                <a:gd name="connsiteY0" fmla="*/ 318242 h 318242"/>
                <a:gd name="connsiteX1" fmla="*/ 84539 w 183968"/>
                <a:gd name="connsiteY1" fmla="*/ 318242 h 318242"/>
                <a:gd name="connsiteX2" fmla="*/ 32684 w 183968"/>
                <a:gd name="connsiteY2" fmla="*/ 266388 h 318242"/>
                <a:gd name="connsiteX3" fmla="*/ 32684 w 183968"/>
                <a:gd name="connsiteY3" fmla="*/ 161247 h 318242"/>
                <a:gd name="connsiteX4" fmla="*/ 0 w 183968"/>
                <a:gd name="connsiteY4" fmla="*/ 120251 h 318242"/>
                <a:gd name="connsiteX5" fmla="*/ 0 w 183968"/>
                <a:gd name="connsiteY5" fmla="*/ 68864 h 318242"/>
                <a:gd name="connsiteX6" fmla="*/ 68878 w 183968"/>
                <a:gd name="connsiteY6" fmla="*/ 0 h 318242"/>
                <a:gd name="connsiteX7" fmla="*/ 115090 w 183968"/>
                <a:gd name="connsiteY7" fmla="*/ 0 h 318242"/>
                <a:gd name="connsiteX8" fmla="*/ 183968 w 183968"/>
                <a:gd name="connsiteY8" fmla="*/ 68864 h 318242"/>
                <a:gd name="connsiteX9" fmla="*/ 183968 w 183968"/>
                <a:gd name="connsiteY9" fmla="*/ 120251 h 318242"/>
                <a:gd name="connsiteX10" fmla="*/ 151284 w 183968"/>
                <a:gd name="connsiteY10" fmla="*/ 161247 h 318242"/>
                <a:gd name="connsiteX11" fmla="*/ 151284 w 183968"/>
                <a:gd name="connsiteY11" fmla="*/ 266388 h 318242"/>
                <a:gd name="connsiteX12" fmla="*/ 99429 w 183968"/>
                <a:gd name="connsiteY12" fmla="*/ 318242 h 318242"/>
                <a:gd name="connsiteX13" fmla="*/ 68864 w 183968"/>
                <a:gd name="connsiteY13" fmla="*/ 13762 h 318242"/>
                <a:gd name="connsiteX14" fmla="*/ 13748 w 183968"/>
                <a:gd name="connsiteY14" fmla="*/ 68864 h 318242"/>
                <a:gd name="connsiteX15" fmla="*/ 13748 w 183968"/>
                <a:gd name="connsiteY15" fmla="*/ 120251 h 318242"/>
                <a:gd name="connsiteX16" fmla="*/ 40033 w 183968"/>
                <a:gd name="connsiteY16" fmla="*/ 148463 h 318242"/>
                <a:gd name="connsiteX17" fmla="*/ 46433 w 183968"/>
                <a:gd name="connsiteY17" fmla="*/ 148903 h 318242"/>
                <a:gd name="connsiteX18" fmla="*/ 46433 w 183968"/>
                <a:gd name="connsiteY18" fmla="*/ 266374 h 318242"/>
                <a:gd name="connsiteX19" fmla="*/ 84525 w 183968"/>
                <a:gd name="connsiteY19" fmla="*/ 304467 h 318242"/>
                <a:gd name="connsiteX20" fmla="*/ 99402 w 183968"/>
                <a:gd name="connsiteY20" fmla="*/ 304467 h 318242"/>
                <a:gd name="connsiteX21" fmla="*/ 137495 w 183968"/>
                <a:gd name="connsiteY21" fmla="*/ 266374 h 318242"/>
                <a:gd name="connsiteX22" fmla="*/ 137495 w 183968"/>
                <a:gd name="connsiteY22" fmla="*/ 148903 h 318242"/>
                <a:gd name="connsiteX23" fmla="*/ 143894 w 183968"/>
                <a:gd name="connsiteY23" fmla="*/ 148463 h 318242"/>
                <a:gd name="connsiteX24" fmla="*/ 170179 w 183968"/>
                <a:gd name="connsiteY24" fmla="*/ 120251 h 318242"/>
                <a:gd name="connsiteX25" fmla="*/ 170179 w 183968"/>
                <a:gd name="connsiteY25" fmla="*/ 68864 h 318242"/>
                <a:gd name="connsiteX26" fmla="*/ 115063 w 183968"/>
                <a:gd name="connsiteY26" fmla="*/ 13762 h 318242"/>
                <a:gd name="connsiteX27" fmla="*/ 68850 w 183968"/>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42">
                  <a:moveTo>
                    <a:pt x="99416"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78" y="0"/>
                  </a:cubicBezTo>
                  <a:lnTo>
                    <a:pt x="115090" y="0"/>
                  </a:lnTo>
                  <a:cubicBezTo>
                    <a:pt x="153059" y="0"/>
                    <a:pt x="183968" y="30895"/>
                    <a:pt x="183968" y="68864"/>
                  </a:cubicBezTo>
                  <a:lnTo>
                    <a:pt x="183968" y="120251"/>
                  </a:lnTo>
                  <a:cubicBezTo>
                    <a:pt x="183968" y="140054"/>
                    <a:pt x="170055" y="156954"/>
                    <a:pt x="151284" y="161247"/>
                  </a:cubicBezTo>
                  <a:lnTo>
                    <a:pt x="151284" y="266388"/>
                  </a:lnTo>
                  <a:cubicBezTo>
                    <a:pt x="151284" y="294985"/>
                    <a:pt x="128026" y="318242"/>
                    <a:pt x="99429" y="318242"/>
                  </a:cubicBezTo>
                  <a:close/>
                  <a:moveTo>
                    <a:pt x="68864" y="13762"/>
                  </a:moveTo>
                  <a:cubicBezTo>
                    <a:pt x="38478" y="13762"/>
                    <a:pt x="13748" y="38478"/>
                    <a:pt x="13748" y="68864"/>
                  </a:cubicBezTo>
                  <a:lnTo>
                    <a:pt x="13748" y="120251"/>
                  </a:lnTo>
                  <a:cubicBezTo>
                    <a:pt x="13748" y="135045"/>
                    <a:pt x="25294" y="147430"/>
                    <a:pt x="40033" y="148463"/>
                  </a:cubicBezTo>
                  <a:lnTo>
                    <a:pt x="46433" y="148903"/>
                  </a:lnTo>
                  <a:lnTo>
                    <a:pt x="46433" y="266374"/>
                  </a:lnTo>
                  <a:cubicBezTo>
                    <a:pt x="46433" y="287375"/>
                    <a:pt x="63525" y="304467"/>
                    <a:pt x="84525" y="304467"/>
                  </a:cubicBezTo>
                  <a:lnTo>
                    <a:pt x="99402" y="304467"/>
                  </a:lnTo>
                  <a:cubicBezTo>
                    <a:pt x="120402" y="304467"/>
                    <a:pt x="137495" y="287375"/>
                    <a:pt x="137495" y="266374"/>
                  </a:cubicBezTo>
                  <a:lnTo>
                    <a:pt x="137495" y="148903"/>
                  </a:lnTo>
                  <a:lnTo>
                    <a:pt x="143894" y="148463"/>
                  </a:lnTo>
                  <a:cubicBezTo>
                    <a:pt x="158633" y="147430"/>
                    <a:pt x="170179" y="135045"/>
                    <a:pt x="170179" y="120251"/>
                  </a:cubicBezTo>
                  <a:lnTo>
                    <a:pt x="170179" y="68864"/>
                  </a:lnTo>
                  <a:cubicBezTo>
                    <a:pt x="170179" y="38478"/>
                    <a:pt x="145463" y="13762"/>
                    <a:pt x="115063" y="13762"/>
                  </a:cubicBezTo>
                  <a:lnTo>
                    <a:pt x="68850"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2" name="Group 351">
            <a:extLst>
              <a:ext uri="{FF2B5EF4-FFF2-40B4-BE49-F238E27FC236}">
                <a16:creationId xmlns:a16="http://schemas.microsoft.com/office/drawing/2014/main" id="{EB8341BE-E923-39AE-6A06-3065FE0E0702}"/>
              </a:ext>
            </a:extLst>
          </p:cNvPr>
          <p:cNvGrpSpPr/>
          <p:nvPr/>
        </p:nvGrpSpPr>
        <p:grpSpPr>
          <a:xfrm>
            <a:off x="7414731" y="5141809"/>
            <a:ext cx="545601" cy="599521"/>
            <a:chOff x="7602917" y="5104101"/>
            <a:chExt cx="545601" cy="599521"/>
          </a:xfrm>
        </p:grpSpPr>
        <p:sp>
          <p:nvSpPr>
            <p:cNvPr id="172" name="Freeform: Shape 171">
              <a:extLst>
                <a:ext uri="{FF2B5EF4-FFF2-40B4-BE49-F238E27FC236}">
                  <a16:creationId xmlns:a16="http://schemas.microsoft.com/office/drawing/2014/main" id="{4FF36B91-3C17-FE1E-AC68-7B29DDC68E3C}"/>
                </a:ext>
              </a:extLst>
            </p:cNvPr>
            <p:cNvSpPr/>
            <p:nvPr/>
          </p:nvSpPr>
          <p:spPr>
            <a:xfrm>
              <a:off x="7646530" y="5110982"/>
              <a:ext cx="104837" cy="104837"/>
            </a:xfrm>
            <a:custGeom>
              <a:avLst/>
              <a:gdLst>
                <a:gd name="connsiteX0" fmla="*/ 104837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7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7" y="52419"/>
                  </a:moveTo>
                  <a:cubicBezTo>
                    <a:pt x="104837" y="81369"/>
                    <a:pt x="81369" y="104838"/>
                    <a:pt x="52419" y="104838"/>
                  </a:cubicBezTo>
                  <a:cubicBezTo>
                    <a:pt x="23468" y="104838"/>
                    <a:pt x="0" y="81369"/>
                    <a:pt x="0" y="52419"/>
                  </a:cubicBezTo>
                  <a:cubicBezTo>
                    <a:pt x="0" y="23469"/>
                    <a:pt x="23468" y="0"/>
                    <a:pt x="52419" y="0"/>
                  </a:cubicBezTo>
                  <a:cubicBezTo>
                    <a:pt x="81369" y="0"/>
                    <a:pt x="104837" y="23469"/>
                    <a:pt x="104837"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Shape 172">
              <a:extLst>
                <a:ext uri="{FF2B5EF4-FFF2-40B4-BE49-F238E27FC236}">
                  <a16:creationId xmlns:a16="http://schemas.microsoft.com/office/drawing/2014/main" id="{272ABC11-8F46-6CA8-8DD7-543F5E8B0829}"/>
                </a:ext>
              </a:extLst>
            </p:cNvPr>
            <p:cNvSpPr/>
            <p:nvPr/>
          </p:nvSpPr>
          <p:spPr>
            <a:xfrm>
              <a:off x="7635588" y="510410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Shape 173">
              <a:extLst>
                <a:ext uri="{FF2B5EF4-FFF2-40B4-BE49-F238E27FC236}">
                  <a16:creationId xmlns:a16="http://schemas.microsoft.com/office/drawing/2014/main" id="{09262BCC-0DC8-B40A-D325-C04873FA1178}"/>
                </a:ext>
              </a:extLst>
            </p:cNvPr>
            <p:cNvSpPr/>
            <p:nvPr/>
          </p:nvSpPr>
          <p:spPr>
            <a:xfrm>
              <a:off x="7613845" y="521582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Shape 174">
              <a:extLst>
                <a:ext uri="{FF2B5EF4-FFF2-40B4-BE49-F238E27FC236}">
                  <a16:creationId xmlns:a16="http://schemas.microsoft.com/office/drawing/2014/main" id="{E639E145-3442-E953-2E66-C3F2FB6C68A7}"/>
                </a:ext>
              </a:extLst>
            </p:cNvPr>
            <p:cNvSpPr/>
            <p:nvPr/>
          </p:nvSpPr>
          <p:spPr>
            <a:xfrm>
              <a:off x="7602917" y="5208925"/>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7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8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7"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8"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Shape 175">
              <a:extLst>
                <a:ext uri="{FF2B5EF4-FFF2-40B4-BE49-F238E27FC236}">
                  <a16:creationId xmlns:a16="http://schemas.microsoft.com/office/drawing/2014/main" id="{6DF1EDF3-E341-52C1-9610-F326DC01CA1F}"/>
                </a:ext>
              </a:extLst>
            </p:cNvPr>
            <p:cNvSpPr/>
            <p:nvPr/>
          </p:nvSpPr>
          <p:spPr>
            <a:xfrm>
              <a:off x="7767083" y="5110982"/>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Shape 176">
              <a:extLst>
                <a:ext uri="{FF2B5EF4-FFF2-40B4-BE49-F238E27FC236}">
                  <a16:creationId xmlns:a16="http://schemas.microsoft.com/office/drawing/2014/main" id="{27A6A0C3-8DA6-9410-AAAF-F3615DF4E95F}"/>
                </a:ext>
              </a:extLst>
            </p:cNvPr>
            <p:cNvSpPr/>
            <p:nvPr/>
          </p:nvSpPr>
          <p:spPr>
            <a:xfrm>
              <a:off x="7756142" y="510410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1" y="118599"/>
                    <a:pt x="0" y="91998"/>
                    <a:pt x="0" y="59300"/>
                  </a:cubicBezTo>
                  <a:cubicBezTo>
                    <a:pt x="0" y="26602"/>
                    <a:pt x="26601"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Shape 177">
              <a:extLst>
                <a:ext uri="{FF2B5EF4-FFF2-40B4-BE49-F238E27FC236}">
                  <a16:creationId xmlns:a16="http://schemas.microsoft.com/office/drawing/2014/main" id="{A6D8E7F1-1884-9D78-3E08-41C95E01439B}"/>
                </a:ext>
              </a:extLst>
            </p:cNvPr>
            <p:cNvSpPr/>
            <p:nvPr/>
          </p:nvSpPr>
          <p:spPr>
            <a:xfrm>
              <a:off x="7734399" y="521582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Shape 178">
              <a:extLst>
                <a:ext uri="{FF2B5EF4-FFF2-40B4-BE49-F238E27FC236}">
                  <a16:creationId xmlns:a16="http://schemas.microsoft.com/office/drawing/2014/main" id="{F9746162-918E-EFCC-0451-7D6CBCB08EB3}"/>
                </a:ext>
              </a:extLst>
            </p:cNvPr>
            <p:cNvSpPr/>
            <p:nvPr/>
          </p:nvSpPr>
          <p:spPr>
            <a:xfrm>
              <a:off x="7723471" y="5208925"/>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7"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Shape 179">
              <a:extLst>
                <a:ext uri="{FF2B5EF4-FFF2-40B4-BE49-F238E27FC236}">
                  <a16:creationId xmlns:a16="http://schemas.microsoft.com/office/drawing/2014/main" id="{320C3B85-4A8D-3719-7F53-D12AF54EB8F9}"/>
                </a:ext>
              </a:extLst>
            </p:cNvPr>
            <p:cNvSpPr/>
            <p:nvPr/>
          </p:nvSpPr>
          <p:spPr>
            <a:xfrm rot="20803200">
              <a:off x="7883589" y="511116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Shape 180">
              <a:extLst>
                <a:ext uri="{FF2B5EF4-FFF2-40B4-BE49-F238E27FC236}">
                  <a16:creationId xmlns:a16="http://schemas.microsoft.com/office/drawing/2014/main" id="{510B9266-F975-A404-34E5-A5B2B1DF408D}"/>
                </a:ext>
              </a:extLst>
            </p:cNvPr>
            <p:cNvSpPr/>
            <p:nvPr/>
          </p:nvSpPr>
          <p:spPr>
            <a:xfrm>
              <a:off x="7876695" y="510410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Shape 181">
              <a:extLst>
                <a:ext uri="{FF2B5EF4-FFF2-40B4-BE49-F238E27FC236}">
                  <a16:creationId xmlns:a16="http://schemas.microsoft.com/office/drawing/2014/main" id="{39DC5941-A646-F9BB-B566-51D78918086F}"/>
                </a:ext>
              </a:extLst>
            </p:cNvPr>
            <p:cNvSpPr/>
            <p:nvPr/>
          </p:nvSpPr>
          <p:spPr>
            <a:xfrm>
              <a:off x="7854953" y="521582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Shape 182">
              <a:extLst>
                <a:ext uri="{FF2B5EF4-FFF2-40B4-BE49-F238E27FC236}">
                  <a16:creationId xmlns:a16="http://schemas.microsoft.com/office/drawing/2014/main" id="{0CDAF226-1D5D-DA1F-7002-6857E45DC999}"/>
                </a:ext>
              </a:extLst>
            </p:cNvPr>
            <p:cNvSpPr/>
            <p:nvPr/>
          </p:nvSpPr>
          <p:spPr>
            <a:xfrm>
              <a:off x="7844024" y="5208925"/>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7 w 183940"/>
                <a:gd name="connsiteY7" fmla="*/ 0 h 318256"/>
                <a:gd name="connsiteX8" fmla="*/ 183941 w 183940"/>
                <a:gd name="connsiteY8" fmla="*/ 68878 h 318256"/>
                <a:gd name="connsiteX9" fmla="*/ 183941 w 183940"/>
                <a:gd name="connsiteY9" fmla="*/ 120265 h 318256"/>
                <a:gd name="connsiteX10" fmla="*/ 151257 w 183940"/>
                <a:gd name="connsiteY10" fmla="*/ 161261 h 318256"/>
                <a:gd name="connsiteX11" fmla="*/ 151257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8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6" y="0"/>
                    <a:pt x="68864" y="0"/>
                  </a:cubicBezTo>
                  <a:lnTo>
                    <a:pt x="115077" y="0"/>
                  </a:lnTo>
                  <a:cubicBezTo>
                    <a:pt x="153045" y="0"/>
                    <a:pt x="183941" y="30895"/>
                    <a:pt x="183941" y="68878"/>
                  </a:cubicBezTo>
                  <a:lnTo>
                    <a:pt x="183941" y="120265"/>
                  </a:lnTo>
                  <a:cubicBezTo>
                    <a:pt x="183941" y="140068"/>
                    <a:pt x="170027" y="156967"/>
                    <a:pt x="151257" y="161261"/>
                  </a:cubicBezTo>
                  <a:lnTo>
                    <a:pt x="151257" y="266402"/>
                  </a:lnTo>
                  <a:cubicBezTo>
                    <a:pt x="151257"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9" y="304494"/>
                    <a:pt x="84539" y="304494"/>
                  </a:cubicBezTo>
                  <a:lnTo>
                    <a:pt x="99415" y="304494"/>
                  </a:lnTo>
                  <a:cubicBezTo>
                    <a:pt x="120416" y="304494"/>
                    <a:pt x="137508" y="287402"/>
                    <a:pt x="137508" y="266402"/>
                  </a:cubicBezTo>
                  <a:lnTo>
                    <a:pt x="137508" y="148931"/>
                  </a:lnTo>
                  <a:lnTo>
                    <a:pt x="143908" y="148490"/>
                  </a:lnTo>
                  <a:cubicBezTo>
                    <a:pt x="158646" y="147458"/>
                    <a:pt x="170193" y="135072"/>
                    <a:pt x="170193" y="120278"/>
                  </a:cubicBezTo>
                  <a:lnTo>
                    <a:pt x="170193" y="68892"/>
                  </a:lnTo>
                  <a:cubicBezTo>
                    <a:pt x="170193"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Shape 183">
              <a:extLst>
                <a:ext uri="{FF2B5EF4-FFF2-40B4-BE49-F238E27FC236}">
                  <a16:creationId xmlns:a16="http://schemas.microsoft.com/office/drawing/2014/main" id="{AF790880-72CE-0E4F-A22A-11DE80FD6AEE}"/>
                </a:ext>
              </a:extLst>
            </p:cNvPr>
            <p:cNvSpPr/>
            <p:nvPr/>
          </p:nvSpPr>
          <p:spPr>
            <a:xfrm rot="20803200">
              <a:off x="8004153" y="5111180"/>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Shape 184">
              <a:extLst>
                <a:ext uri="{FF2B5EF4-FFF2-40B4-BE49-F238E27FC236}">
                  <a16:creationId xmlns:a16="http://schemas.microsoft.com/office/drawing/2014/main" id="{3EC810C7-8E36-7EB0-C8A1-25683932FB33}"/>
                </a:ext>
              </a:extLst>
            </p:cNvPr>
            <p:cNvSpPr/>
            <p:nvPr/>
          </p:nvSpPr>
          <p:spPr>
            <a:xfrm>
              <a:off x="7997249" y="510410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Shape 185">
              <a:extLst>
                <a:ext uri="{FF2B5EF4-FFF2-40B4-BE49-F238E27FC236}">
                  <a16:creationId xmlns:a16="http://schemas.microsoft.com/office/drawing/2014/main" id="{26E8598C-DDCF-368C-3F6E-65DB83BA84BE}"/>
                </a:ext>
              </a:extLst>
            </p:cNvPr>
            <p:cNvSpPr/>
            <p:nvPr/>
          </p:nvSpPr>
          <p:spPr>
            <a:xfrm>
              <a:off x="7975506" y="521582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Shape 186">
              <a:extLst>
                <a:ext uri="{FF2B5EF4-FFF2-40B4-BE49-F238E27FC236}">
                  <a16:creationId xmlns:a16="http://schemas.microsoft.com/office/drawing/2014/main" id="{CF2F4793-AFEA-A47D-5D8F-031B14403153}"/>
                </a:ext>
              </a:extLst>
            </p:cNvPr>
            <p:cNvSpPr/>
            <p:nvPr/>
          </p:nvSpPr>
          <p:spPr>
            <a:xfrm>
              <a:off x="7964578" y="5208925"/>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8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8"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Shape 187">
              <a:extLst>
                <a:ext uri="{FF2B5EF4-FFF2-40B4-BE49-F238E27FC236}">
                  <a16:creationId xmlns:a16="http://schemas.microsoft.com/office/drawing/2014/main" id="{A30F4C6E-4B6A-F084-A0C7-631021730588}"/>
                </a:ext>
              </a:extLst>
            </p:cNvPr>
            <p:cNvSpPr/>
            <p:nvPr/>
          </p:nvSpPr>
          <p:spPr>
            <a:xfrm rot="20803200">
              <a:off x="7725501" y="5235200"/>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Shape 188">
              <a:extLst>
                <a:ext uri="{FF2B5EF4-FFF2-40B4-BE49-F238E27FC236}">
                  <a16:creationId xmlns:a16="http://schemas.microsoft.com/office/drawing/2014/main" id="{D9E4EAC9-13B1-F978-8D5E-BD5BE350031B}"/>
                </a:ext>
              </a:extLst>
            </p:cNvPr>
            <p:cNvSpPr/>
            <p:nvPr/>
          </p:nvSpPr>
          <p:spPr>
            <a:xfrm>
              <a:off x="7718613" y="5228137"/>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4"/>
                  </a:cubicBezTo>
                  <a:cubicBezTo>
                    <a:pt x="13762" y="84429"/>
                    <a:pt x="34184"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Shape 189">
              <a:extLst>
                <a:ext uri="{FF2B5EF4-FFF2-40B4-BE49-F238E27FC236}">
                  <a16:creationId xmlns:a16="http://schemas.microsoft.com/office/drawing/2014/main" id="{5A0A96F7-4F16-11EE-0342-523475DE759A}"/>
                </a:ext>
              </a:extLst>
            </p:cNvPr>
            <p:cNvSpPr/>
            <p:nvPr/>
          </p:nvSpPr>
          <p:spPr>
            <a:xfrm>
              <a:off x="7696871" y="533984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Shape 190">
              <a:extLst>
                <a:ext uri="{FF2B5EF4-FFF2-40B4-BE49-F238E27FC236}">
                  <a16:creationId xmlns:a16="http://schemas.microsoft.com/office/drawing/2014/main" id="{F2D3B1CA-7988-CE3F-4A47-F411C1D0E40A}"/>
                </a:ext>
              </a:extLst>
            </p:cNvPr>
            <p:cNvSpPr/>
            <p:nvPr/>
          </p:nvSpPr>
          <p:spPr>
            <a:xfrm>
              <a:off x="7685929" y="5332961"/>
              <a:ext cx="183968" cy="318242"/>
            </a:xfrm>
            <a:custGeom>
              <a:avLst/>
              <a:gdLst>
                <a:gd name="connsiteX0" fmla="*/ 99415 w 183968"/>
                <a:gd name="connsiteY0" fmla="*/ 318242 h 318242"/>
                <a:gd name="connsiteX1" fmla="*/ 84539 w 183968"/>
                <a:gd name="connsiteY1" fmla="*/ 318242 h 318242"/>
                <a:gd name="connsiteX2" fmla="*/ 32684 w 183968"/>
                <a:gd name="connsiteY2" fmla="*/ 266388 h 318242"/>
                <a:gd name="connsiteX3" fmla="*/ 32684 w 183968"/>
                <a:gd name="connsiteY3" fmla="*/ 161247 h 318242"/>
                <a:gd name="connsiteX4" fmla="*/ 0 w 183968"/>
                <a:gd name="connsiteY4" fmla="*/ 120251 h 318242"/>
                <a:gd name="connsiteX5" fmla="*/ 0 w 183968"/>
                <a:gd name="connsiteY5" fmla="*/ 68864 h 318242"/>
                <a:gd name="connsiteX6" fmla="*/ 68878 w 183968"/>
                <a:gd name="connsiteY6" fmla="*/ 0 h 318242"/>
                <a:gd name="connsiteX7" fmla="*/ 115090 w 183968"/>
                <a:gd name="connsiteY7" fmla="*/ 0 h 318242"/>
                <a:gd name="connsiteX8" fmla="*/ 183968 w 183968"/>
                <a:gd name="connsiteY8" fmla="*/ 68864 h 318242"/>
                <a:gd name="connsiteX9" fmla="*/ 183968 w 183968"/>
                <a:gd name="connsiteY9" fmla="*/ 120251 h 318242"/>
                <a:gd name="connsiteX10" fmla="*/ 151284 w 183968"/>
                <a:gd name="connsiteY10" fmla="*/ 161247 h 318242"/>
                <a:gd name="connsiteX11" fmla="*/ 151284 w 183968"/>
                <a:gd name="connsiteY11" fmla="*/ 266388 h 318242"/>
                <a:gd name="connsiteX12" fmla="*/ 99429 w 183968"/>
                <a:gd name="connsiteY12" fmla="*/ 318242 h 318242"/>
                <a:gd name="connsiteX13" fmla="*/ 68864 w 183968"/>
                <a:gd name="connsiteY13" fmla="*/ 13762 h 318242"/>
                <a:gd name="connsiteX14" fmla="*/ 13748 w 183968"/>
                <a:gd name="connsiteY14" fmla="*/ 68864 h 318242"/>
                <a:gd name="connsiteX15" fmla="*/ 13748 w 183968"/>
                <a:gd name="connsiteY15" fmla="*/ 120251 h 318242"/>
                <a:gd name="connsiteX16" fmla="*/ 40033 w 183968"/>
                <a:gd name="connsiteY16" fmla="*/ 148463 h 318242"/>
                <a:gd name="connsiteX17" fmla="*/ 46432 w 183968"/>
                <a:gd name="connsiteY17" fmla="*/ 148903 h 318242"/>
                <a:gd name="connsiteX18" fmla="*/ 46432 w 183968"/>
                <a:gd name="connsiteY18" fmla="*/ 266374 h 318242"/>
                <a:gd name="connsiteX19" fmla="*/ 84525 w 183968"/>
                <a:gd name="connsiteY19" fmla="*/ 304467 h 318242"/>
                <a:gd name="connsiteX20" fmla="*/ 99402 w 183968"/>
                <a:gd name="connsiteY20" fmla="*/ 304467 h 318242"/>
                <a:gd name="connsiteX21" fmla="*/ 137494 w 183968"/>
                <a:gd name="connsiteY21" fmla="*/ 266374 h 318242"/>
                <a:gd name="connsiteX22" fmla="*/ 137494 w 183968"/>
                <a:gd name="connsiteY22" fmla="*/ 148903 h 318242"/>
                <a:gd name="connsiteX23" fmla="*/ 143894 w 183968"/>
                <a:gd name="connsiteY23" fmla="*/ 148463 h 318242"/>
                <a:gd name="connsiteX24" fmla="*/ 170179 w 183968"/>
                <a:gd name="connsiteY24" fmla="*/ 120251 h 318242"/>
                <a:gd name="connsiteX25" fmla="*/ 170179 w 183968"/>
                <a:gd name="connsiteY25" fmla="*/ 68864 h 318242"/>
                <a:gd name="connsiteX26" fmla="*/ 115062 w 183968"/>
                <a:gd name="connsiteY26" fmla="*/ 13762 h 318242"/>
                <a:gd name="connsiteX27" fmla="*/ 68850 w 183968"/>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78" y="0"/>
                  </a:cubicBezTo>
                  <a:lnTo>
                    <a:pt x="115090" y="0"/>
                  </a:lnTo>
                  <a:cubicBezTo>
                    <a:pt x="153059" y="0"/>
                    <a:pt x="183968" y="30895"/>
                    <a:pt x="183968" y="68864"/>
                  </a:cubicBezTo>
                  <a:lnTo>
                    <a:pt x="183968" y="120251"/>
                  </a:lnTo>
                  <a:cubicBezTo>
                    <a:pt x="183968" y="140054"/>
                    <a:pt x="170055" y="156954"/>
                    <a:pt x="151284" y="161247"/>
                  </a:cubicBezTo>
                  <a:lnTo>
                    <a:pt x="151284" y="266388"/>
                  </a:lnTo>
                  <a:cubicBezTo>
                    <a:pt x="151284" y="294985"/>
                    <a:pt x="128026" y="318242"/>
                    <a:pt x="99429" y="318242"/>
                  </a:cubicBezTo>
                  <a:close/>
                  <a:moveTo>
                    <a:pt x="68864" y="13762"/>
                  </a:moveTo>
                  <a:cubicBezTo>
                    <a:pt x="38478" y="13762"/>
                    <a:pt x="13748" y="38478"/>
                    <a:pt x="13748" y="68864"/>
                  </a:cubicBezTo>
                  <a:lnTo>
                    <a:pt x="13748" y="120251"/>
                  </a:lnTo>
                  <a:cubicBezTo>
                    <a:pt x="13748" y="135045"/>
                    <a:pt x="25294" y="147430"/>
                    <a:pt x="40033" y="148463"/>
                  </a:cubicBezTo>
                  <a:lnTo>
                    <a:pt x="46432" y="148903"/>
                  </a:lnTo>
                  <a:lnTo>
                    <a:pt x="46432" y="266374"/>
                  </a:lnTo>
                  <a:cubicBezTo>
                    <a:pt x="46432" y="287375"/>
                    <a:pt x="63524" y="304467"/>
                    <a:pt x="84525" y="304467"/>
                  </a:cubicBezTo>
                  <a:lnTo>
                    <a:pt x="99402" y="304467"/>
                  </a:lnTo>
                  <a:cubicBezTo>
                    <a:pt x="120402" y="304467"/>
                    <a:pt x="137494" y="287375"/>
                    <a:pt x="137494" y="266374"/>
                  </a:cubicBezTo>
                  <a:lnTo>
                    <a:pt x="137494" y="148903"/>
                  </a:lnTo>
                  <a:lnTo>
                    <a:pt x="143894" y="148463"/>
                  </a:lnTo>
                  <a:cubicBezTo>
                    <a:pt x="158633" y="147430"/>
                    <a:pt x="170179" y="135045"/>
                    <a:pt x="170179" y="120251"/>
                  </a:cubicBezTo>
                  <a:lnTo>
                    <a:pt x="170179" y="68864"/>
                  </a:lnTo>
                  <a:cubicBezTo>
                    <a:pt x="170179" y="38478"/>
                    <a:pt x="145462" y="13762"/>
                    <a:pt x="115062" y="13762"/>
                  </a:cubicBezTo>
                  <a:lnTo>
                    <a:pt x="68850"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Shape 191">
              <a:extLst>
                <a:ext uri="{FF2B5EF4-FFF2-40B4-BE49-F238E27FC236}">
                  <a16:creationId xmlns:a16="http://schemas.microsoft.com/office/drawing/2014/main" id="{C200795D-43AD-5FAE-EE31-47E8ED3D5253}"/>
                </a:ext>
              </a:extLst>
            </p:cNvPr>
            <p:cNvSpPr/>
            <p:nvPr/>
          </p:nvSpPr>
          <p:spPr>
            <a:xfrm rot="20946002">
              <a:off x="7921124" y="5235074"/>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Shape 192">
              <a:extLst>
                <a:ext uri="{FF2B5EF4-FFF2-40B4-BE49-F238E27FC236}">
                  <a16:creationId xmlns:a16="http://schemas.microsoft.com/office/drawing/2014/main" id="{1A28D9EC-7B3A-06A2-A847-0E4C21A1D29B}"/>
                </a:ext>
              </a:extLst>
            </p:cNvPr>
            <p:cNvSpPr/>
            <p:nvPr/>
          </p:nvSpPr>
          <p:spPr>
            <a:xfrm>
              <a:off x="7914237" y="5228137"/>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4"/>
                  </a:cubicBezTo>
                  <a:cubicBezTo>
                    <a:pt x="13762" y="84429"/>
                    <a:pt x="34185"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Shape 193">
              <a:extLst>
                <a:ext uri="{FF2B5EF4-FFF2-40B4-BE49-F238E27FC236}">
                  <a16:creationId xmlns:a16="http://schemas.microsoft.com/office/drawing/2014/main" id="{ACA429FD-988C-BF48-6AC5-9967F7D3A409}"/>
                </a:ext>
              </a:extLst>
            </p:cNvPr>
            <p:cNvSpPr/>
            <p:nvPr/>
          </p:nvSpPr>
          <p:spPr>
            <a:xfrm>
              <a:off x="7892495" y="5339842"/>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Shape 194">
              <a:extLst>
                <a:ext uri="{FF2B5EF4-FFF2-40B4-BE49-F238E27FC236}">
                  <a16:creationId xmlns:a16="http://schemas.microsoft.com/office/drawing/2014/main" id="{5E4D1738-FBF9-17D4-FC3F-7C7045AD6E5E}"/>
                </a:ext>
              </a:extLst>
            </p:cNvPr>
            <p:cNvSpPr/>
            <p:nvPr/>
          </p:nvSpPr>
          <p:spPr>
            <a:xfrm>
              <a:off x="7881567" y="5332961"/>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7 w 183940"/>
                <a:gd name="connsiteY7" fmla="*/ 0 h 318242"/>
                <a:gd name="connsiteX8" fmla="*/ 183941 w 183940"/>
                <a:gd name="connsiteY8" fmla="*/ 68864 h 318242"/>
                <a:gd name="connsiteX9" fmla="*/ 183941 w 183940"/>
                <a:gd name="connsiteY9" fmla="*/ 120251 h 318242"/>
                <a:gd name="connsiteX10" fmla="*/ 151257 w 183940"/>
                <a:gd name="connsiteY10" fmla="*/ 161247 h 318242"/>
                <a:gd name="connsiteX11" fmla="*/ 151257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8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7" y="0"/>
                  </a:lnTo>
                  <a:cubicBezTo>
                    <a:pt x="153045" y="0"/>
                    <a:pt x="183941" y="30895"/>
                    <a:pt x="183941" y="68864"/>
                  </a:cubicBezTo>
                  <a:lnTo>
                    <a:pt x="183941" y="120251"/>
                  </a:lnTo>
                  <a:cubicBezTo>
                    <a:pt x="183941" y="140054"/>
                    <a:pt x="170027" y="156954"/>
                    <a:pt x="151257" y="161247"/>
                  </a:cubicBezTo>
                  <a:lnTo>
                    <a:pt x="151257" y="266388"/>
                  </a:lnTo>
                  <a:cubicBezTo>
                    <a:pt x="151257"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9" y="304467"/>
                    <a:pt x="84539" y="304467"/>
                  </a:cubicBezTo>
                  <a:lnTo>
                    <a:pt x="99415" y="304467"/>
                  </a:lnTo>
                  <a:cubicBezTo>
                    <a:pt x="120416" y="304467"/>
                    <a:pt x="137508" y="287375"/>
                    <a:pt x="137508" y="266374"/>
                  </a:cubicBezTo>
                  <a:lnTo>
                    <a:pt x="137508" y="148903"/>
                  </a:lnTo>
                  <a:lnTo>
                    <a:pt x="143908" y="148463"/>
                  </a:lnTo>
                  <a:cubicBezTo>
                    <a:pt x="158646" y="147430"/>
                    <a:pt x="170193" y="135045"/>
                    <a:pt x="170193" y="120251"/>
                  </a:cubicBezTo>
                  <a:lnTo>
                    <a:pt x="170193" y="68864"/>
                  </a:lnTo>
                  <a:cubicBezTo>
                    <a:pt x="170193"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Shape 195">
              <a:extLst>
                <a:ext uri="{FF2B5EF4-FFF2-40B4-BE49-F238E27FC236}">
                  <a16:creationId xmlns:a16="http://schemas.microsoft.com/office/drawing/2014/main" id="{C415381A-A7C2-A378-4123-7F27D001ED75}"/>
                </a:ext>
              </a:extLst>
            </p:cNvPr>
            <p:cNvSpPr/>
            <p:nvPr/>
          </p:nvSpPr>
          <p:spPr>
            <a:xfrm>
              <a:off x="7824331" y="5287423"/>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Shape 196">
              <a:extLst>
                <a:ext uri="{FF2B5EF4-FFF2-40B4-BE49-F238E27FC236}">
                  <a16:creationId xmlns:a16="http://schemas.microsoft.com/office/drawing/2014/main" id="{CC80CF7B-37A6-7266-86A6-817815E8B2F7}"/>
                </a:ext>
              </a:extLst>
            </p:cNvPr>
            <p:cNvSpPr/>
            <p:nvPr/>
          </p:nvSpPr>
          <p:spPr>
            <a:xfrm>
              <a:off x="7817451" y="5280542"/>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1" y="118599"/>
                    <a:pt x="0" y="91998"/>
                    <a:pt x="0" y="59300"/>
                  </a:cubicBezTo>
                  <a:cubicBezTo>
                    <a:pt x="0" y="26602"/>
                    <a:pt x="26601"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Shape 197">
              <a:extLst>
                <a:ext uri="{FF2B5EF4-FFF2-40B4-BE49-F238E27FC236}">
                  <a16:creationId xmlns:a16="http://schemas.microsoft.com/office/drawing/2014/main" id="{B5F8CE84-B330-1266-DD36-0D7F07480083}"/>
                </a:ext>
              </a:extLst>
            </p:cNvPr>
            <p:cNvSpPr/>
            <p:nvPr/>
          </p:nvSpPr>
          <p:spPr>
            <a:xfrm>
              <a:off x="7795708" y="539226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4"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Shape 198">
              <a:extLst>
                <a:ext uri="{FF2B5EF4-FFF2-40B4-BE49-F238E27FC236}">
                  <a16:creationId xmlns:a16="http://schemas.microsoft.com/office/drawing/2014/main" id="{247DD8C2-F39A-049F-99C0-1D110221CAAA}"/>
                </a:ext>
              </a:extLst>
            </p:cNvPr>
            <p:cNvSpPr/>
            <p:nvPr/>
          </p:nvSpPr>
          <p:spPr>
            <a:xfrm>
              <a:off x="7784780" y="5385366"/>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2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6 w 183940"/>
                <a:gd name="connsiteY7" fmla="*/ 0 h 318256"/>
                <a:gd name="connsiteX8" fmla="*/ 183941 w 183940"/>
                <a:gd name="connsiteY8" fmla="*/ 68878 h 318256"/>
                <a:gd name="connsiteX9" fmla="*/ 183941 w 183940"/>
                <a:gd name="connsiteY9" fmla="*/ 120265 h 318256"/>
                <a:gd name="connsiteX10" fmla="*/ 151256 w 183940"/>
                <a:gd name="connsiteY10" fmla="*/ 161261 h 318256"/>
                <a:gd name="connsiteX11" fmla="*/ 151256 w 183940"/>
                <a:gd name="connsiteY11" fmla="*/ 266402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1 h 318256"/>
                <a:gd name="connsiteX18" fmla="*/ 46446 w 183940"/>
                <a:gd name="connsiteY18" fmla="*/ 266402 h 318256"/>
                <a:gd name="connsiteX19" fmla="*/ 84539 w 183940"/>
                <a:gd name="connsiteY19" fmla="*/ 304494 h 318256"/>
                <a:gd name="connsiteX20" fmla="*/ 99415 w 183940"/>
                <a:gd name="connsiteY20" fmla="*/ 304494 h 318256"/>
                <a:gd name="connsiteX21" fmla="*/ 137508 w 183940"/>
                <a:gd name="connsiteY21" fmla="*/ 266402 h 318256"/>
                <a:gd name="connsiteX22" fmla="*/ 137508 w 183940"/>
                <a:gd name="connsiteY22" fmla="*/ 148931 h 318256"/>
                <a:gd name="connsiteX23" fmla="*/ 143907 w 183940"/>
                <a:gd name="connsiteY23" fmla="*/ 148490 h 318256"/>
                <a:gd name="connsiteX24" fmla="*/ 170192 w 183940"/>
                <a:gd name="connsiteY24" fmla="*/ 120278 h 318256"/>
                <a:gd name="connsiteX25" fmla="*/ 170192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2"/>
                  </a:cubicBezTo>
                  <a:lnTo>
                    <a:pt x="32684" y="161261"/>
                  </a:lnTo>
                  <a:cubicBezTo>
                    <a:pt x="13913" y="156967"/>
                    <a:pt x="0" y="140068"/>
                    <a:pt x="0" y="120265"/>
                  </a:cubicBezTo>
                  <a:lnTo>
                    <a:pt x="0" y="68878"/>
                  </a:lnTo>
                  <a:cubicBezTo>
                    <a:pt x="0" y="30895"/>
                    <a:pt x="30895" y="0"/>
                    <a:pt x="68864" y="0"/>
                  </a:cubicBezTo>
                  <a:lnTo>
                    <a:pt x="115076" y="0"/>
                  </a:lnTo>
                  <a:cubicBezTo>
                    <a:pt x="153045" y="0"/>
                    <a:pt x="183941" y="30895"/>
                    <a:pt x="183941" y="68878"/>
                  </a:cubicBezTo>
                  <a:lnTo>
                    <a:pt x="183941" y="120265"/>
                  </a:lnTo>
                  <a:cubicBezTo>
                    <a:pt x="183941" y="140068"/>
                    <a:pt x="170027" y="156967"/>
                    <a:pt x="151256" y="161261"/>
                  </a:cubicBezTo>
                  <a:lnTo>
                    <a:pt x="151256" y="266402"/>
                  </a:lnTo>
                  <a:cubicBezTo>
                    <a:pt x="151256" y="294999"/>
                    <a:pt x="127998"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1"/>
                  </a:lnTo>
                  <a:lnTo>
                    <a:pt x="46446" y="266402"/>
                  </a:lnTo>
                  <a:cubicBezTo>
                    <a:pt x="46446" y="287402"/>
                    <a:pt x="63538" y="304494"/>
                    <a:pt x="84539" y="304494"/>
                  </a:cubicBezTo>
                  <a:lnTo>
                    <a:pt x="99415" y="304494"/>
                  </a:lnTo>
                  <a:cubicBezTo>
                    <a:pt x="120416" y="304494"/>
                    <a:pt x="137508" y="287402"/>
                    <a:pt x="137508" y="266402"/>
                  </a:cubicBezTo>
                  <a:lnTo>
                    <a:pt x="137508" y="148931"/>
                  </a:lnTo>
                  <a:lnTo>
                    <a:pt x="143907" y="148490"/>
                  </a:lnTo>
                  <a:cubicBezTo>
                    <a:pt x="158646" y="147458"/>
                    <a:pt x="170192" y="135072"/>
                    <a:pt x="170192" y="120278"/>
                  </a:cubicBezTo>
                  <a:lnTo>
                    <a:pt x="170192" y="68892"/>
                  </a:lnTo>
                  <a:cubicBezTo>
                    <a:pt x="170192"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4" name="Group 353">
            <a:extLst>
              <a:ext uri="{FF2B5EF4-FFF2-40B4-BE49-F238E27FC236}">
                <a16:creationId xmlns:a16="http://schemas.microsoft.com/office/drawing/2014/main" id="{13797AA8-A8DD-6651-13B4-B8398BEA1879}"/>
              </a:ext>
            </a:extLst>
          </p:cNvPr>
          <p:cNvGrpSpPr/>
          <p:nvPr/>
        </p:nvGrpSpPr>
        <p:grpSpPr>
          <a:xfrm>
            <a:off x="4828241" y="5169849"/>
            <a:ext cx="530944" cy="543441"/>
            <a:chOff x="5469156" y="5132141"/>
            <a:chExt cx="530944" cy="543441"/>
          </a:xfrm>
        </p:grpSpPr>
        <p:sp>
          <p:nvSpPr>
            <p:cNvPr id="200" name="Freeform: Shape 199">
              <a:extLst>
                <a:ext uri="{FF2B5EF4-FFF2-40B4-BE49-F238E27FC236}">
                  <a16:creationId xmlns:a16="http://schemas.microsoft.com/office/drawing/2014/main" id="{2F2738CA-E06B-90D9-889E-87C587761A3C}"/>
                </a:ext>
              </a:extLst>
            </p:cNvPr>
            <p:cNvSpPr/>
            <p:nvPr/>
          </p:nvSpPr>
          <p:spPr>
            <a:xfrm rot="18900000">
              <a:off x="5508707" y="5139034"/>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Shape 200">
              <a:extLst>
                <a:ext uri="{FF2B5EF4-FFF2-40B4-BE49-F238E27FC236}">
                  <a16:creationId xmlns:a16="http://schemas.microsoft.com/office/drawing/2014/main" id="{874EC487-7F3E-8B35-BDDC-A21077AB4CAA}"/>
                </a:ext>
              </a:extLst>
            </p:cNvPr>
            <p:cNvSpPr/>
            <p:nvPr/>
          </p:nvSpPr>
          <p:spPr>
            <a:xfrm>
              <a:off x="5501826" y="513214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Shape 201">
              <a:extLst>
                <a:ext uri="{FF2B5EF4-FFF2-40B4-BE49-F238E27FC236}">
                  <a16:creationId xmlns:a16="http://schemas.microsoft.com/office/drawing/2014/main" id="{4B3BD9E8-E20A-BC9A-210F-9D9B67515257}"/>
                </a:ext>
              </a:extLst>
            </p:cNvPr>
            <p:cNvSpPr/>
            <p:nvPr/>
          </p:nvSpPr>
          <p:spPr>
            <a:xfrm>
              <a:off x="5476023" y="524386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Shape 202">
              <a:extLst>
                <a:ext uri="{FF2B5EF4-FFF2-40B4-BE49-F238E27FC236}">
                  <a16:creationId xmlns:a16="http://schemas.microsoft.com/office/drawing/2014/main" id="{98C42E5D-3D12-4B38-0E20-E16C553D0C91}"/>
                </a:ext>
              </a:extLst>
            </p:cNvPr>
            <p:cNvSpPr/>
            <p:nvPr/>
          </p:nvSpPr>
          <p:spPr>
            <a:xfrm>
              <a:off x="5469156" y="5236979"/>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6 w 183940"/>
                <a:gd name="connsiteY7" fmla="*/ 0 h 318242"/>
                <a:gd name="connsiteX8" fmla="*/ 183941 w 183940"/>
                <a:gd name="connsiteY8" fmla="*/ 68864 h 318242"/>
                <a:gd name="connsiteX9" fmla="*/ 183941 w 183940"/>
                <a:gd name="connsiteY9" fmla="*/ 120251 h 318242"/>
                <a:gd name="connsiteX10" fmla="*/ 151256 w 183940"/>
                <a:gd name="connsiteY10" fmla="*/ 161247 h 318242"/>
                <a:gd name="connsiteX11" fmla="*/ 151256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7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45" y="0"/>
                    <a:pt x="183941" y="30895"/>
                    <a:pt x="183941" y="68864"/>
                  </a:cubicBezTo>
                  <a:lnTo>
                    <a:pt x="183941" y="120251"/>
                  </a:lnTo>
                  <a:cubicBezTo>
                    <a:pt x="183941" y="140054"/>
                    <a:pt x="170027" y="156954"/>
                    <a:pt x="151256" y="161247"/>
                  </a:cubicBezTo>
                  <a:lnTo>
                    <a:pt x="151256" y="266388"/>
                  </a:lnTo>
                  <a:cubicBezTo>
                    <a:pt x="151256"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7" y="148463"/>
                  </a:lnTo>
                  <a:cubicBezTo>
                    <a:pt x="158646" y="147430"/>
                    <a:pt x="170193" y="135045"/>
                    <a:pt x="170193" y="120251"/>
                  </a:cubicBezTo>
                  <a:lnTo>
                    <a:pt x="170193" y="68864"/>
                  </a:lnTo>
                  <a:cubicBezTo>
                    <a:pt x="170193"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2FDEB69A-0D26-782C-187B-92C7AFFCB851}"/>
                </a:ext>
              </a:extLst>
            </p:cNvPr>
            <p:cNvSpPr/>
            <p:nvPr/>
          </p:nvSpPr>
          <p:spPr>
            <a:xfrm rot="20578799">
              <a:off x="5682252" y="5139012"/>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AC5A6E43-ADBE-6270-B7D3-85DFFAB816CA}"/>
                </a:ext>
              </a:extLst>
            </p:cNvPr>
            <p:cNvSpPr/>
            <p:nvPr/>
          </p:nvSpPr>
          <p:spPr>
            <a:xfrm>
              <a:off x="5675335" y="513214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9E8C03B4-2E6F-AC1C-E44E-0C136ECBCE2B}"/>
                </a:ext>
              </a:extLst>
            </p:cNvPr>
            <p:cNvSpPr/>
            <p:nvPr/>
          </p:nvSpPr>
          <p:spPr>
            <a:xfrm>
              <a:off x="5649532" y="524386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B8E48248-4022-B900-4CCF-B4D51B2CE7A7}"/>
                </a:ext>
              </a:extLst>
            </p:cNvPr>
            <p:cNvSpPr/>
            <p:nvPr/>
          </p:nvSpPr>
          <p:spPr>
            <a:xfrm>
              <a:off x="5642665" y="5236979"/>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6 w 183940"/>
                <a:gd name="connsiteY7" fmla="*/ 0 h 318242"/>
                <a:gd name="connsiteX8" fmla="*/ 183941 w 183940"/>
                <a:gd name="connsiteY8" fmla="*/ 68864 h 318242"/>
                <a:gd name="connsiteX9" fmla="*/ 183941 w 183940"/>
                <a:gd name="connsiteY9" fmla="*/ 120251 h 318242"/>
                <a:gd name="connsiteX10" fmla="*/ 151256 w 183940"/>
                <a:gd name="connsiteY10" fmla="*/ 161247 h 318242"/>
                <a:gd name="connsiteX11" fmla="*/ 151256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7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45" y="0"/>
                    <a:pt x="183941" y="30895"/>
                    <a:pt x="183941" y="68864"/>
                  </a:cubicBezTo>
                  <a:lnTo>
                    <a:pt x="183941" y="120251"/>
                  </a:lnTo>
                  <a:cubicBezTo>
                    <a:pt x="183941" y="140054"/>
                    <a:pt x="170027" y="156954"/>
                    <a:pt x="151256" y="161247"/>
                  </a:cubicBezTo>
                  <a:lnTo>
                    <a:pt x="151256" y="266388"/>
                  </a:lnTo>
                  <a:cubicBezTo>
                    <a:pt x="151256"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7" y="148463"/>
                  </a:lnTo>
                  <a:cubicBezTo>
                    <a:pt x="158646" y="147430"/>
                    <a:pt x="170193" y="135045"/>
                    <a:pt x="170193" y="120251"/>
                  </a:cubicBezTo>
                  <a:lnTo>
                    <a:pt x="170193" y="68864"/>
                  </a:lnTo>
                  <a:cubicBezTo>
                    <a:pt x="170193"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C61BB6DD-40F4-1A84-1927-D9F904D8B5B7}"/>
                </a:ext>
              </a:extLst>
            </p:cNvPr>
            <p:cNvSpPr/>
            <p:nvPr/>
          </p:nvSpPr>
          <p:spPr>
            <a:xfrm>
              <a:off x="5855725" y="5139036"/>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8170D45D-585E-53FC-C759-03A9D9E94B9A}"/>
                </a:ext>
              </a:extLst>
            </p:cNvPr>
            <p:cNvSpPr/>
            <p:nvPr/>
          </p:nvSpPr>
          <p:spPr>
            <a:xfrm>
              <a:off x="5848844" y="5132141"/>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8E16E3E6-9CA0-8030-6462-A4BE991DB557}"/>
                </a:ext>
              </a:extLst>
            </p:cNvPr>
            <p:cNvSpPr/>
            <p:nvPr/>
          </p:nvSpPr>
          <p:spPr>
            <a:xfrm>
              <a:off x="5823041" y="5243860"/>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08E32FB0-F918-8785-564F-874CDB27AAF1}"/>
                </a:ext>
              </a:extLst>
            </p:cNvPr>
            <p:cNvSpPr/>
            <p:nvPr/>
          </p:nvSpPr>
          <p:spPr>
            <a:xfrm>
              <a:off x="5816160" y="5236979"/>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6 w 183940"/>
                <a:gd name="connsiteY7" fmla="*/ 0 h 318242"/>
                <a:gd name="connsiteX8" fmla="*/ 183941 w 183940"/>
                <a:gd name="connsiteY8" fmla="*/ 68864 h 318242"/>
                <a:gd name="connsiteX9" fmla="*/ 183941 w 183940"/>
                <a:gd name="connsiteY9" fmla="*/ 120251 h 318242"/>
                <a:gd name="connsiteX10" fmla="*/ 151256 w 183940"/>
                <a:gd name="connsiteY10" fmla="*/ 161247 h 318242"/>
                <a:gd name="connsiteX11" fmla="*/ 151256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7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45" y="0"/>
                    <a:pt x="183941" y="30895"/>
                    <a:pt x="183941" y="68864"/>
                  </a:cubicBezTo>
                  <a:lnTo>
                    <a:pt x="183941" y="120251"/>
                  </a:lnTo>
                  <a:cubicBezTo>
                    <a:pt x="183941" y="140054"/>
                    <a:pt x="170027" y="156954"/>
                    <a:pt x="151256" y="161247"/>
                  </a:cubicBezTo>
                  <a:lnTo>
                    <a:pt x="151256" y="266388"/>
                  </a:lnTo>
                  <a:cubicBezTo>
                    <a:pt x="151256"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7" y="148463"/>
                  </a:lnTo>
                  <a:cubicBezTo>
                    <a:pt x="158646" y="147430"/>
                    <a:pt x="170193" y="135045"/>
                    <a:pt x="170193" y="120251"/>
                  </a:cubicBezTo>
                  <a:lnTo>
                    <a:pt x="170193" y="68864"/>
                  </a:lnTo>
                  <a:cubicBezTo>
                    <a:pt x="170193"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EC8580C6-7924-F5FA-6C0B-B09A121E60C0}"/>
                </a:ext>
              </a:extLst>
            </p:cNvPr>
            <p:cNvSpPr/>
            <p:nvPr/>
          </p:nvSpPr>
          <p:spPr>
            <a:xfrm rot="20578799">
              <a:off x="5590582" y="5259372"/>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7DC87DA7-CE20-0A1A-553D-4C476961F1C2}"/>
                </a:ext>
              </a:extLst>
            </p:cNvPr>
            <p:cNvSpPr/>
            <p:nvPr/>
          </p:nvSpPr>
          <p:spPr>
            <a:xfrm>
              <a:off x="5583654" y="5252516"/>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646737F2-19E2-8F7C-C029-D382D5EDFD66}"/>
                </a:ext>
              </a:extLst>
            </p:cNvPr>
            <p:cNvSpPr/>
            <p:nvPr/>
          </p:nvSpPr>
          <p:spPr>
            <a:xfrm>
              <a:off x="5557850" y="5364235"/>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3A9AA790-C533-6A64-6B69-C5CDBB3CBEB2}"/>
                </a:ext>
              </a:extLst>
            </p:cNvPr>
            <p:cNvSpPr/>
            <p:nvPr/>
          </p:nvSpPr>
          <p:spPr>
            <a:xfrm>
              <a:off x="5550983" y="5357340"/>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6 w 183940"/>
                <a:gd name="connsiteY7" fmla="*/ 0 h 318242"/>
                <a:gd name="connsiteX8" fmla="*/ 183941 w 183940"/>
                <a:gd name="connsiteY8" fmla="*/ 68864 h 318242"/>
                <a:gd name="connsiteX9" fmla="*/ 183941 w 183940"/>
                <a:gd name="connsiteY9" fmla="*/ 120251 h 318242"/>
                <a:gd name="connsiteX10" fmla="*/ 151256 w 183940"/>
                <a:gd name="connsiteY10" fmla="*/ 161247 h 318242"/>
                <a:gd name="connsiteX11" fmla="*/ 151256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7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45" y="0"/>
                    <a:pt x="183941" y="30895"/>
                    <a:pt x="183941" y="68864"/>
                  </a:cubicBezTo>
                  <a:lnTo>
                    <a:pt x="183941" y="120251"/>
                  </a:lnTo>
                  <a:cubicBezTo>
                    <a:pt x="183941" y="140040"/>
                    <a:pt x="170027" y="156954"/>
                    <a:pt x="151256" y="161247"/>
                  </a:cubicBezTo>
                  <a:lnTo>
                    <a:pt x="151256" y="266388"/>
                  </a:lnTo>
                  <a:cubicBezTo>
                    <a:pt x="151256"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7" y="148463"/>
                  </a:lnTo>
                  <a:cubicBezTo>
                    <a:pt x="158646" y="147430"/>
                    <a:pt x="170193" y="135045"/>
                    <a:pt x="170193" y="120251"/>
                  </a:cubicBezTo>
                  <a:lnTo>
                    <a:pt x="170193" y="68864"/>
                  </a:lnTo>
                  <a:cubicBezTo>
                    <a:pt x="170193"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EB215137-B568-95B5-A806-7AEE9D968C87}"/>
                </a:ext>
              </a:extLst>
            </p:cNvPr>
            <p:cNvSpPr/>
            <p:nvPr/>
          </p:nvSpPr>
          <p:spPr>
            <a:xfrm>
              <a:off x="5773897" y="5259397"/>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30BFA56F-1A92-5493-4F94-7C43164098D8}"/>
                </a:ext>
              </a:extLst>
            </p:cNvPr>
            <p:cNvSpPr/>
            <p:nvPr/>
          </p:nvSpPr>
          <p:spPr>
            <a:xfrm>
              <a:off x="5767017" y="5252516"/>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CF8C60E4-C8AA-626B-00D2-804CAD5F7291}"/>
                </a:ext>
              </a:extLst>
            </p:cNvPr>
            <p:cNvSpPr/>
            <p:nvPr/>
          </p:nvSpPr>
          <p:spPr>
            <a:xfrm>
              <a:off x="5741213" y="5364235"/>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C660F33C-3D74-6913-A346-2DF8F671107F}"/>
                </a:ext>
              </a:extLst>
            </p:cNvPr>
            <p:cNvSpPr/>
            <p:nvPr/>
          </p:nvSpPr>
          <p:spPr>
            <a:xfrm>
              <a:off x="5734332" y="5357340"/>
              <a:ext cx="183968" cy="318242"/>
            </a:xfrm>
            <a:custGeom>
              <a:avLst/>
              <a:gdLst>
                <a:gd name="connsiteX0" fmla="*/ 99415 w 183968"/>
                <a:gd name="connsiteY0" fmla="*/ 318242 h 318242"/>
                <a:gd name="connsiteX1" fmla="*/ 84539 w 183968"/>
                <a:gd name="connsiteY1" fmla="*/ 318242 h 318242"/>
                <a:gd name="connsiteX2" fmla="*/ 32684 w 183968"/>
                <a:gd name="connsiteY2" fmla="*/ 266388 h 318242"/>
                <a:gd name="connsiteX3" fmla="*/ 32684 w 183968"/>
                <a:gd name="connsiteY3" fmla="*/ 161247 h 318242"/>
                <a:gd name="connsiteX4" fmla="*/ 0 w 183968"/>
                <a:gd name="connsiteY4" fmla="*/ 120251 h 318242"/>
                <a:gd name="connsiteX5" fmla="*/ 0 w 183968"/>
                <a:gd name="connsiteY5" fmla="*/ 68864 h 318242"/>
                <a:gd name="connsiteX6" fmla="*/ 68878 w 183968"/>
                <a:gd name="connsiteY6" fmla="*/ 0 h 318242"/>
                <a:gd name="connsiteX7" fmla="*/ 115090 w 183968"/>
                <a:gd name="connsiteY7" fmla="*/ 0 h 318242"/>
                <a:gd name="connsiteX8" fmla="*/ 183968 w 183968"/>
                <a:gd name="connsiteY8" fmla="*/ 68864 h 318242"/>
                <a:gd name="connsiteX9" fmla="*/ 183968 w 183968"/>
                <a:gd name="connsiteY9" fmla="*/ 120251 h 318242"/>
                <a:gd name="connsiteX10" fmla="*/ 151284 w 183968"/>
                <a:gd name="connsiteY10" fmla="*/ 161247 h 318242"/>
                <a:gd name="connsiteX11" fmla="*/ 151284 w 183968"/>
                <a:gd name="connsiteY11" fmla="*/ 266388 h 318242"/>
                <a:gd name="connsiteX12" fmla="*/ 99429 w 183968"/>
                <a:gd name="connsiteY12" fmla="*/ 318242 h 318242"/>
                <a:gd name="connsiteX13" fmla="*/ 68864 w 183968"/>
                <a:gd name="connsiteY13" fmla="*/ 13762 h 318242"/>
                <a:gd name="connsiteX14" fmla="*/ 13748 w 183968"/>
                <a:gd name="connsiteY14" fmla="*/ 68864 h 318242"/>
                <a:gd name="connsiteX15" fmla="*/ 13748 w 183968"/>
                <a:gd name="connsiteY15" fmla="*/ 120251 h 318242"/>
                <a:gd name="connsiteX16" fmla="*/ 40033 w 183968"/>
                <a:gd name="connsiteY16" fmla="*/ 148463 h 318242"/>
                <a:gd name="connsiteX17" fmla="*/ 46432 w 183968"/>
                <a:gd name="connsiteY17" fmla="*/ 148903 h 318242"/>
                <a:gd name="connsiteX18" fmla="*/ 46432 w 183968"/>
                <a:gd name="connsiteY18" fmla="*/ 266374 h 318242"/>
                <a:gd name="connsiteX19" fmla="*/ 84525 w 183968"/>
                <a:gd name="connsiteY19" fmla="*/ 304467 h 318242"/>
                <a:gd name="connsiteX20" fmla="*/ 99402 w 183968"/>
                <a:gd name="connsiteY20" fmla="*/ 304467 h 318242"/>
                <a:gd name="connsiteX21" fmla="*/ 137494 w 183968"/>
                <a:gd name="connsiteY21" fmla="*/ 266374 h 318242"/>
                <a:gd name="connsiteX22" fmla="*/ 137494 w 183968"/>
                <a:gd name="connsiteY22" fmla="*/ 148903 h 318242"/>
                <a:gd name="connsiteX23" fmla="*/ 143894 w 183968"/>
                <a:gd name="connsiteY23" fmla="*/ 148463 h 318242"/>
                <a:gd name="connsiteX24" fmla="*/ 170179 w 183968"/>
                <a:gd name="connsiteY24" fmla="*/ 120251 h 318242"/>
                <a:gd name="connsiteX25" fmla="*/ 170179 w 183968"/>
                <a:gd name="connsiteY25" fmla="*/ 68864 h 318242"/>
                <a:gd name="connsiteX26" fmla="*/ 115063 w 183968"/>
                <a:gd name="connsiteY26" fmla="*/ 13762 h 318242"/>
                <a:gd name="connsiteX27" fmla="*/ 68850 w 183968"/>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78" y="0"/>
                  </a:cubicBezTo>
                  <a:lnTo>
                    <a:pt x="115090" y="0"/>
                  </a:lnTo>
                  <a:cubicBezTo>
                    <a:pt x="153073" y="0"/>
                    <a:pt x="183968" y="30895"/>
                    <a:pt x="183968" y="68864"/>
                  </a:cubicBezTo>
                  <a:lnTo>
                    <a:pt x="183968" y="120251"/>
                  </a:lnTo>
                  <a:cubicBezTo>
                    <a:pt x="183968" y="140040"/>
                    <a:pt x="170055" y="156954"/>
                    <a:pt x="151284" y="161247"/>
                  </a:cubicBezTo>
                  <a:lnTo>
                    <a:pt x="151284" y="266388"/>
                  </a:lnTo>
                  <a:cubicBezTo>
                    <a:pt x="151284" y="294985"/>
                    <a:pt x="128026" y="318242"/>
                    <a:pt x="99429" y="318242"/>
                  </a:cubicBezTo>
                  <a:close/>
                  <a:moveTo>
                    <a:pt x="68864" y="13762"/>
                  </a:moveTo>
                  <a:cubicBezTo>
                    <a:pt x="38478" y="13762"/>
                    <a:pt x="13748" y="38478"/>
                    <a:pt x="13748" y="68864"/>
                  </a:cubicBezTo>
                  <a:lnTo>
                    <a:pt x="13748" y="120251"/>
                  </a:lnTo>
                  <a:cubicBezTo>
                    <a:pt x="13748" y="135045"/>
                    <a:pt x="25294" y="147430"/>
                    <a:pt x="40033" y="148463"/>
                  </a:cubicBezTo>
                  <a:lnTo>
                    <a:pt x="46432" y="148903"/>
                  </a:lnTo>
                  <a:lnTo>
                    <a:pt x="46432" y="266374"/>
                  </a:lnTo>
                  <a:cubicBezTo>
                    <a:pt x="46432" y="287375"/>
                    <a:pt x="63525" y="304467"/>
                    <a:pt x="84525" y="304467"/>
                  </a:cubicBezTo>
                  <a:lnTo>
                    <a:pt x="99402" y="304467"/>
                  </a:lnTo>
                  <a:cubicBezTo>
                    <a:pt x="120402" y="304467"/>
                    <a:pt x="137494" y="287375"/>
                    <a:pt x="137494" y="266374"/>
                  </a:cubicBezTo>
                  <a:lnTo>
                    <a:pt x="137494" y="148903"/>
                  </a:lnTo>
                  <a:lnTo>
                    <a:pt x="143894" y="148463"/>
                  </a:lnTo>
                  <a:cubicBezTo>
                    <a:pt x="158633" y="147430"/>
                    <a:pt x="170179" y="135045"/>
                    <a:pt x="170179" y="120251"/>
                  </a:cubicBezTo>
                  <a:lnTo>
                    <a:pt x="170179" y="68864"/>
                  </a:lnTo>
                  <a:cubicBezTo>
                    <a:pt x="170179" y="38478"/>
                    <a:pt x="145463" y="13762"/>
                    <a:pt x="115063" y="13762"/>
                  </a:cubicBezTo>
                  <a:lnTo>
                    <a:pt x="68850"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1" name="Group 350">
            <a:extLst>
              <a:ext uri="{FF2B5EF4-FFF2-40B4-BE49-F238E27FC236}">
                <a16:creationId xmlns:a16="http://schemas.microsoft.com/office/drawing/2014/main" id="{B5E59423-953A-1695-5037-93A82BFCDB7A}"/>
              </a:ext>
            </a:extLst>
          </p:cNvPr>
          <p:cNvGrpSpPr/>
          <p:nvPr/>
        </p:nvGrpSpPr>
        <p:grpSpPr>
          <a:xfrm>
            <a:off x="8652199" y="5067247"/>
            <a:ext cx="637379" cy="748644"/>
            <a:chOff x="8246138" y="5029539"/>
            <a:chExt cx="637379" cy="748644"/>
          </a:xfrm>
        </p:grpSpPr>
        <p:sp>
          <p:nvSpPr>
            <p:cNvPr id="220" name="Freeform: Shape 219">
              <a:extLst>
                <a:ext uri="{FF2B5EF4-FFF2-40B4-BE49-F238E27FC236}">
                  <a16:creationId xmlns:a16="http://schemas.microsoft.com/office/drawing/2014/main" id="{B960D8F8-EE79-0499-B50B-1B033EC9FC8D}"/>
                </a:ext>
              </a:extLst>
            </p:cNvPr>
            <p:cNvSpPr/>
            <p:nvPr/>
          </p:nvSpPr>
          <p:spPr>
            <a:xfrm rot="17549998">
              <a:off x="8512400" y="503641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61EF1EB9-96A0-C962-94B1-5EE97AE22718}"/>
                </a:ext>
              </a:extLst>
            </p:cNvPr>
            <p:cNvSpPr/>
            <p:nvPr/>
          </p:nvSpPr>
          <p:spPr>
            <a:xfrm>
              <a:off x="8505521" y="5029539"/>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4"/>
                  </a:cubicBezTo>
                  <a:cubicBezTo>
                    <a:pt x="13762" y="84429"/>
                    <a:pt x="34185"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C05B15F0-1DF9-F42B-10A8-35397EFA2A62}"/>
                </a:ext>
              </a:extLst>
            </p:cNvPr>
            <p:cNvSpPr/>
            <p:nvPr/>
          </p:nvSpPr>
          <p:spPr>
            <a:xfrm>
              <a:off x="8479717" y="5141258"/>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49BA114B-59FB-9442-3D07-9DAE5231890C}"/>
                </a:ext>
              </a:extLst>
            </p:cNvPr>
            <p:cNvSpPr/>
            <p:nvPr/>
          </p:nvSpPr>
          <p:spPr>
            <a:xfrm>
              <a:off x="8472850" y="5134349"/>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1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7 w 183940"/>
                <a:gd name="connsiteY7" fmla="*/ 0 h 318256"/>
                <a:gd name="connsiteX8" fmla="*/ 183941 w 183940"/>
                <a:gd name="connsiteY8" fmla="*/ 68878 h 318256"/>
                <a:gd name="connsiteX9" fmla="*/ 183941 w 183940"/>
                <a:gd name="connsiteY9" fmla="*/ 120265 h 318256"/>
                <a:gd name="connsiteX10" fmla="*/ 151257 w 183940"/>
                <a:gd name="connsiteY10" fmla="*/ 161261 h 318256"/>
                <a:gd name="connsiteX11" fmla="*/ 151257 w 183940"/>
                <a:gd name="connsiteY11" fmla="*/ 266401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0 h 318256"/>
                <a:gd name="connsiteX18" fmla="*/ 46446 w 183940"/>
                <a:gd name="connsiteY18" fmla="*/ 266401 h 318256"/>
                <a:gd name="connsiteX19" fmla="*/ 84539 w 183940"/>
                <a:gd name="connsiteY19" fmla="*/ 304494 h 318256"/>
                <a:gd name="connsiteX20" fmla="*/ 99415 w 183940"/>
                <a:gd name="connsiteY20" fmla="*/ 304494 h 318256"/>
                <a:gd name="connsiteX21" fmla="*/ 137508 w 183940"/>
                <a:gd name="connsiteY21" fmla="*/ 266401 h 318256"/>
                <a:gd name="connsiteX22" fmla="*/ 137508 w 183940"/>
                <a:gd name="connsiteY22" fmla="*/ 148930 h 318256"/>
                <a:gd name="connsiteX23" fmla="*/ 143908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1"/>
                  </a:cubicBezTo>
                  <a:lnTo>
                    <a:pt x="32684" y="161261"/>
                  </a:lnTo>
                  <a:cubicBezTo>
                    <a:pt x="13913" y="156967"/>
                    <a:pt x="0" y="140068"/>
                    <a:pt x="0" y="120265"/>
                  </a:cubicBezTo>
                  <a:lnTo>
                    <a:pt x="0" y="68878"/>
                  </a:lnTo>
                  <a:cubicBezTo>
                    <a:pt x="0" y="30909"/>
                    <a:pt x="30896" y="0"/>
                    <a:pt x="68864" y="0"/>
                  </a:cubicBezTo>
                  <a:lnTo>
                    <a:pt x="115077" y="0"/>
                  </a:lnTo>
                  <a:cubicBezTo>
                    <a:pt x="153046" y="0"/>
                    <a:pt x="183941" y="30895"/>
                    <a:pt x="183941" y="68878"/>
                  </a:cubicBezTo>
                  <a:lnTo>
                    <a:pt x="183941" y="120265"/>
                  </a:lnTo>
                  <a:cubicBezTo>
                    <a:pt x="183941" y="140068"/>
                    <a:pt x="170027" y="156967"/>
                    <a:pt x="151257" y="161261"/>
                  </a:cubicBezTo>
                  <a:lnTo>
                    <a:pt x="151257" y="266401"/>
                  </a:lnTo>
                  <a:cubicBezTo>
                    <a:pt x="151257"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0"/>
                  </a:lnTo>
                  <a:lnTo>
                    <a:pt x="46446" y="266401"/>
                  </a:lnTo>
                  <a:cubicBezTo>
                    <a:pt x="46446" y="287402"/>
                    <a:pt x="63539" y="304494"/>
                    <a:pt x="84539" y="304494"/>
                  </a:cubicBezTo>
                  <a:lnTo>
                    <a:pt x="99415" y="304494"/>
                  </a:lnTo>
                  <a:cubicBezTo>
                    <a:pt x="120416" y="304494"/>
                    <a:pt x="137508" y="287402"/>
                    <a:pt x="137508" y="266401"/>
                  </a:cubicBezTo>
                  <a:lnTo>
                    <a:pt x="137508" y="148930"/>
                  </a:lnTo>
                  <a:lnTo>
                    <a:pt x="143908" y="148490"/>
                  </a:lnTo>
                  <a:cubicBezTo>
                    <a:pt x="158646" y="147458"/>
                    <a:pt x="170193" y="135072"/>
                    <a:pt x="170193" y="120278"/>
                  </a:cubicBezTo>
                  <a:lnTo>
                    <a:pt x="170193" y="68892"/>
                  </a:lnTo>
                  <a:cubicBezTo>
                    <a:pt x="170193" y="38506"/>
                    <a:pt x="145477"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91FA8A6D-9759-9882-D46B-76891712335E}"/>
                </a:ext>
              </a:extLst>
            </p:cNvPr>
            <p:cNvSpPr/>
            <p:nvPr/>
          </p:nvSpPr>
          <p:spPr>
            <a:xfrm rot="17549998">
              <a:off x="8329686" y="5036410"/>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C4D69649-A3E3-310C-04D1-AF091D84235E}"/>
                </a:ext>
              </a:extLst>
            </p:cNvPr>
            <p:cNvSpPr/>
            <p:nvPr/>
          </p:nvSpPr>
          <p:spPr>
            <a:xfrm>
              <a:off x="8322805" y="5029539"/>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1" y="118599"/>
                    <a:pt x="0" y="91998"/>
                    <a:pt x="0" y="59300"/>
                  </a:cubicBezTo>
                  <a:cubicBezTo>
                    <a:pt x="0" y="26602"/>
                    <a:pt x="26601"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4"/>
                  </a:cubicBezTo>
                  <a:cubicBezTo>
                    <a:pt x="13762" y="84429"/>
                    <a:pt x="34184"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888A85E6-BCDF-9BFE-4E28-3A3A31BD5C35}"/>
                </a:ext>
              </a:extLst>
            </p:cNvPr>
            <p:cNvSpPr/>
            <p:nvPr/>
          </p:nvSpPr>
          <p:spPr>
            <a:xfrm>
              <a:off x="8297002" y="5141258"/>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4"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FE0BE50C-50C5-71FD-80F7-D762CE3DC510}"/>
                </a:ext>
              </a:extLst>
            </p:cNvPr>
            <p:cNvSpPr/>
            <p:nvPr/>
          </p:nvSpPr>
          <p:spPr>
            <a:xfrm>
              <a:off x="8290121" y="5134349"/>
              <a:ext cx="183968" cy="318256"/>
            </a:xfrm>
            <a:custGeom>
              <a:avLst/>
              <a:gdLst>
                <a:gd name="connsiteX0" fmla="*/ 99415 w 183968"/>
                <a:gd name="connsiteY0" fmla="*/ 318256 h 318256"/>
                <a:gd name="connsiteX1" fmla="*/ 84539 w 183968"/>
                <a:gd name="connsiteY1" fmla="*/ 318256 h 318256"/>
                <a:gd name="connsiteX2" fmla="*/ 32684 w 183968"/>
                <a:gd name="connsiteY2" fmla="*/ 266401 h 318256"/>
                <a:gd name="connsiteX3" fmla="*/ 32684 w 183968"/>
                <a:gd name="connsiteY3" fmla="*/ 161261 h 318256"/>
                <a:gd name="connsiteX4" fmla="*/ 0 w 183968"/>
                <a:gd name="connsiteY4" fmla="*/ 120265 h 318256"/>
                <a:gd name="connsiteX5" fmla="*/ 0 w 183968"/>
                <a:gd name="connsiteY5" fmla="*/ 68878 h 318256"/>
                <a:gd name="connsiteX6" fmla="*/ 68878 w 183968"/>
                <a:gd name="connsiteY6" fmla="*/ 0 h 318256"/>
                <a:gd name="connsiteX7" fmla="*/ 115090 w 183968"/>
                <a:gd name="connsiteY7" fmla="*/ 0 h 318256"/>
                <a:gd name="connsiteX8" fmla="*/ 183968 w 183968"/>
                <a:gd name="connsiteY8" fmla="*/ 68878 h 318256"/>
                <a:gd name="connsiteX9" fmla="*/ 183968 w 183968"/>
                <a:gd name="connsiteY9" fmla="*/ 120265 h 318256"/>
                <a:gd name="connsiteX10" fmla="*/ 151284 w 183968"/>
                <a:gd name="connsiteY10" fmla="*/ 161261 h 318256"/>
                <a:gd name="connsiteX11" fmla="*/ 151284 w 183968"/>
                <a:gd name="connsiteY11" fmla="*/ 266401 h 318256"/>
                <a:gd name="connsiteX12" fmla="*/ 99429 w 183968"/>
                <a:gd name="connsiteY12" fmla="*/ 318256 h 318256"/>
                <a:gd name="connsiteX13" fmla="*/ 68864 w 183968"/>
                <a:gd name="connsiteY13" fmla="*/ 13776 h 318256"/>
                <a:gd name="connsiteX14" fmla="*/ 13748 w 183968"/>
                <a:gd name="connsiteY14" fmla="*/ 68892 h 318256"/>
                <a:gd name="connsiteX15" fmla="*/ 13748 w 183968"/>
                <a:gd name="connsiteY15" fmla="*/ 120278 h 318256"/>
                <a:gd name="connsiteX16" fmla="*/ 40033 w 183968"/>
                <a:gd name="connsiteY16" fmla="*/ 148490 h 318256"/>
                <a:gd name="connsiteX17" fmla="*/ 46432 w 183968"/>
                <a:gd name="connsiteY17" fmla="*/ 148930 h 318256"/>
                <a:gd name="connsiteX18" fmla="*/ 46432 w 183968"/>
                <a:gd name="connsiteY18" fmla="*/ 266401 h 318256"/>
                <a:gd name="connsiteX19" fmla="*/ 84525 w 183968"/>
                <a:gd name="connsiteY19" fmla="*/ 304494 h 318256"/>
                <a:gd name="connsiteX20" fmla="*/ 99402 w 183968"/>
                <a:gd name="connsiteY20" fmla="*/ 304494 h 318256"/>
                <a:gd name="connsiteX21" fmla="*/ 137494 w 183968"/>
                <a:gd name="connsiteY21" fmla="*/ 266401 h 318256"/>
                <a:gd name="connsiteX22" fmla="*/ 137494 w 183968"/>
                <a:gd name="connsiteY22" fmla="*/ 148930 h 318256"/>
                <a:gd name="connsiteX23" fmla="*/ 143893 w 183968"/>
                <a:gd name="connsiteY23" fmla="*/ 148490 h 318256"/>
                <a:gd name="connsiteX24" fmla="*/ 170179 w 183968"/>
                <a:gd name="connsiteY24" fmla="*/ 120278 h 318256"/>
                <a:gd name="connsiteX25" fmla="*/ 170179 w 183968"/>
                <a:gd name="connsiteY25" fmla="*/ 68892 h 318256"/>
                <a:gd name="connsiteX26" fmla="*/ 115062 w 183968"/>
                <a:gd name="connsiteY26" fmla="*/ 13776 h 318256"/>
                <a:gd name="connsiteX27" fmla="*/ 68850 w 183968"/>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56">
                  <a:moveTo>
                    <a:pt x="99415" y="318256"/>
                  </a:moveTo>
                  <a:lnTo>
                    <a:pt x="84539" y="318256"/>
                  </a:lnTo>
                  <a:cubicBezTo>
                    <a:pt x="55942" y="318256"/>
                    <a:pt x="32684" y="294999"/>
                    <a:pt x="32684" y="266401"/>
                  </a:cubicBezTo>
                  <a:lnTo>
                    <a:pt x="32684" y="161261"/>
                  </a:lnTo>
                  <a:cubicBezTo>
                    <a:pt x="13913" y="156967"/>
                    <a:pt x="0" y="140068"/>
                    <a:pt x="0" y="120265"/>
                  </a:cubicBezTo>
                  <a:lnTo>
                    <a:pt x="0" y="68878"/>
                  </a:lnTo>
                  <a:cubicBezTo>
                    <a:pt x="0" y="30909"/>
                    <a:pt x="30895" y="0"/>
                    <a:pt x="68878" y="0"/>
                  </a:cubicBezTo>
                  <a:lnTo>
                    <a:pt x="115090" y="0"/>
                  </a:lnTo>
                  <a:cubicBezTo>
                    <a:pt x="153059" y="0"/>
                    <a:pt x="183968" y="30895"/>
                    <a:pt x="183968" y="68878"/>
                  </a:cubicBezTo>
                  <a:lnTo>
                    <a:pt x="183968" y="120265"/>
                  </a:lnTo>
                  <a:cubicBezTo>
                    <a:pt x="183968" y="140068"/>
                    <a:pt x="170055" y="156967"/>
                    <a:pt x="151284" y="161261"/>
                  </a:cubicBezTo>
                  <a:lnTo>
                    <a:pt x="151284" y="266401"/>
                  </a:lnTo>
                  <a:cubicBezTo>
                    <a:pt x="151284" y="294999"/>
                    <a:pt x="128026" y="318256"/>
                    <a:pt x="99429" y="318256"/>
                  </a:cubicBezTo>
                  <a:close/>
                  <a:moveTo>
                    <a:pt x="68864" y="13776"/>
                  </a:moveTo>
                  <a:cubicBezTo>
                    <a:pt x="38478" y="13776"/>
                    <a:pt x="13748" y="38492"/>
                    <a:pt x="13748" y="68892"/>
                  </a:cubicBezTo>
                  <a:lnTo>
                    <a:pt x="13748" y="120278"/>
                  </a:lnTo>
                  <a:cubicBezTo>
                    <a:pt x="13748" y="135072"/>
                    <a:pt x="25294" y="147458"/>
                    <a:pt x="40033" y="148490"/>
                  </a:cubicBezTo>
                  <a:lnTo>
                    <a:pt x="46432" y="148930"/>
                  </a:lnTo>
                  <a:lnTo>
                    <a:pt x="46432" y="266401"/>
                  </a:lnTo>
                  <a:cubicBezTo>
                    <a:pt x="46432" y="287402"/>
                    <a:pt x="63524" y="304494"/>
                    <a:pt x="84525" y="304494"/>
                  </a:cubicBezTo>
                  <a:lnTo>
                    <a:pt x="99402" y="304494"/>
                  </a:lnTo>
                  <a:cubicBezTo>
                    <a:pt x="120402" y="304494"/>
                    <a:pt x="137494" y="287402"/>
                    <a:pt x="137494" y="266401"/>
                  </a:cubicBezTo>
                  <a:lnTo>
                    <a:pt x="137494" y="148930"/>
                  </a:lnTo>
                  <a:lnTo>
                    <a:pt x="143893" y="148490"/>
                  </a:lnTo>
                  <a:cubicBezTo>
                    <a:pt x="158632" y="147458"/>
                    <a:pt x="170179" y="135072"/>
                    <a:pt x="170179" y="120278"/>
                  </a:cubicBezTo>
                  <a:lnTo>
                    <a:pt x="170179" y="68892"/>
                  </a:lnTo>
                  <a:cubicBezTo>
                    <a:pt x="170179" y="38506"/>
                    <a:pt x="145462" y="13776"/>
                    <a:pt x="115062" y="13776"/>
                  </a:cubicBezTo>
                  <a:lnTo>
                    <a:pt x="68850"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E76EB5D9-4739-F9B6-CF5D-E2033E33C067}"/>
                </a:ext>
              </a:extLst>
            </p:cNvPr>
            <p:cNvSpPr/>
            <p:nvPr/>
          </p:nvSpPr>
          <p:spPr>
            <a:xfrm rot="20250002">
              <a:off x="8695126" y="5036417"/>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F85FFB41-FED5-19B7-932D-28FE65086C59}"/>
                </a:ext>
              </a:extLst>
            </p:cNvPr>
            <p:cNvSpPr/>
            <p:nvPr/>
          </p:nvSpPr>
          <p:spPr>
            <a:xfrm>
              <a:off x="8688250" y="5029539"/>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4"/>
                  </a:cubicBezTo>
                  <a:cubicBezTo>
                    <a:pt x="13762" y="84429"/>
                    <a:pt x="34185"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3FDD34DE-0691-2202-0F12-8CFA77C23C0F}"/>
                </a:ext>
              </a:extLst>
            </p:cNvPr>
            <p:cNvSpPr/>
            <p:nvPr/>
          </p:nvSpPr>
          <p:spPr>
            <a:xfrm>
              <a:off x="8662447" y="5141258"/>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FA1B48B4-D402-1BCA-9E6C-B32EA7452479}"/>
                </a:ext>
              </a:extLst>
            </p:cNvPr>
            <p:cNvSpPr/>
            <p:nvPr/>
          </p:nvSpPr>
          <p:spPr>
            <a:xfrm>
              <a:off x="8655566" y="5134349"/>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1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7 w 183940"/>
                <a:gd name="connsiteY7" fmla="*/ 0 h 318256"/>
                <a:gd name="connsiteX8" fmla="*/ 183941 w 183940"/>
                <a:gd name="connsiteY8" fmla="*/ 68878 h 318256"/>
                <a:gd name="connsiteX9" fmla="*/ 183941 w 183940"/>
                <a:gd name="connsiteY9" fmla="*/ 120265 h 318256"/>
                <a:gd name="connsiteX10" fmla="*/ 151257 w 183940"/>
                <a:gd name="connsiteY10" fmla="*/ 161261 h 318256"/>
                <a:gd name="connsiteX11" fmla="*/ 151257 w 183940"/>
                <a:gd name="connsiteY11" fmla="*/ 266401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0 h 318256"/>
                <a:gd name="connsiteX18" fmla="*/ 46446 w 183940"/>
                <a:gd name="connsiteY18" fmla="*/ 266401 h 318256"/>
                <a:gd name="connsiteX19" fmla="*/ 84539 w 183940"/>
                <a:gd name="connsiteY19" fmla="*/ 304494 h 318256"/>
                <a:gd name="connsiteX20" fmla="*/ 99415 w 183940"/>
                <a:gd name="connsiteY20" fmla="*/ 304494 h 318256"/>
                <a:gd name="connsiteX21" fmla="*/ 137508 w 183940"/>
                <a:gd name="connsiteY21" fmla="*/ 266401 h 318256"/>
                <a:gd name="connsiteX22" fmla="*/ 137508 w 183940"/>
                <a:gd name="connsiteY22" fmla="*/ 148930 h 318256"/>
                <a:gd name="connsiteX23" fmla="*/ 143908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1"/>
                  </a:cubicBezTo>
                  <a:lnTo>
                    <a:pt x="32684" y="161261"/>
                  </a:lnTo>
                  <a:cubicBezTo>
                    <a:pt x="13913" y="156967"/>
                    <a:pt x="0" y="140068"/>
                    <a:pt x="0" y="120265"/>
                  </a:cubicBezTo>
                  <a:lnTo>
                    <a:pt x="0" y="68878"/>
                  </a:lnTo>
                  <a:cubicBezTo>
                    <a:pt x="0" y="30909"/>
                    <a:pt x="30896" y="0"/>
                    <a:pt x="68864" y="0"/>
                  </a:cubicBezTo>
                  <a:lnTo>
                    <a:pt x="115077" y="0"/>
                  </a:lnTo>
                  <a:cubicBezTo>
                    <a:pt x="153045" y="0"/>
                    <a:pt x="183941" y="30895"/>
                    <a:pt x="183941" y="68878"/>
                  </a:cubicBezTo>
                  <a:lnTo>
                    <a:pt x="183941" y="120265"/>
                  </a:lnTo>
                  <a:cubicBezTo>
                    <a:pt x="183941" y="140068"/>
                    <a:pt x="170027" y="156967"/>
                    <a:pt x="151257" y="161261"/>
                  </a:cubicBezTo>
                  <a:lnTo>
                    <a:pt x="151257" y="266401"/>
                  </a:lnTo>
                  <a:cubicBezTo>
                    <a:pt x="151257"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0"/>
                  </a:lnTo>
                  <a:lnTo>
                    <a:pt x="46446" y="266401"/>
                  </a:lnTo>
                  <a:cubicBezTo>
                    <a:pt x="46446" y="287402"/>
                    <a:pt x="63539" y="304494"/>
                    <a:pt x="84539" y="304494"/>
                  </a:cubicBezTo>
                  <a:lnTo>
                    <a:pt x="99415" y="304494"/>
                  </a:lnTo>
                  <a:cubicBezTo>
                    <a:pt x="120416" y="304494"/>
                    <a:pt x="137508" y="287402"/>
                    <a:pt x="137508" y="266401"/>
                  </a:cubicBezTo>
                  <a:lnTo>
                    <a:pt x="137508" y="148930"/>
                  </a:lnTo>
                  <a:lnTo>
                    <a:pt x="143908" y="148490"/>
                  </a:lnTo>
                  <a:cubicBezTo>
                    <a:pt x="158646" y="147458"/>
                    <a:pt x="170193" y="135072"/>
                    <a:pt x="170193" y="120278"/>
                  </a:cubicBezTo>
                  <a:lnTo>
                    <a:pt x="170193" y="68892"/>
                  </a:lnTo>
                  <a:cubicBezTo>
                    <a:pt x="170193" y="38506"/>
                    <a:pt x="145476"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40B74BCF-8C75-A7FC-E1E6-2EF1F90296C4}"/>
                </a:ext>
              </a:extLst>
            </p:cNvPr>
            <p:cNvSpPr/>
            <p:nvPr/>
          </p:nvSpPr>
          <p:spPr>
            <a:xfrm rot="20946002">
              <a:off x="8390239" y="5124968"/>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Shape 232">
              <a:extLst>
                <a:ext uri="{FF2B5EF4-FFF2-40B4-BE49-F238E27FC236}">
                  <a16:creationId xmlns:a16="http://schemas.microsoft.com/office/drawing/2014/main" id="{B6C5EF81-03A4-0E82-5517-3C61201379BA}"/>
                </a:ext>
              </a:extLst>
            </p:cNvPr>
            <p:cNvSpPr/>
            <p:nvPr/>
          </p:nvSpPr>
          <p:spPr>
            <a:xfrm>
              <a:off x="8383357" y="5118014"/>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1" y="118599"/>
                    <a:pt x="0" y="91998"/>
                    <a:pt x="0" y="59300"/>
                  </a:cubicBezTo>
                  <a:cubicBezTo>
                    <a:pt x="0" y="26602"/>
                    <a:pt x="26601" y="0"/>
                    <a:pt x="59300" y="0"/>
                  </a:cubicBezTo>
                  <a:cubicBezTo>
                    <a:pt x="91998" y="0"/>
                    <a:pt x="118599" y="26602"/>
                    <a:pt x="118599" y="59300"/>
                  </a:cubicBezTo>
                  <a:cubicBezTo>
                    <a:pt x="118599" y="91998"/>
                    <a:pt x="91998" y="118599"/>
                    <a:pt x="59300" y="118599"/>
                  </a:cubicBezTo>
                  <a:close/>
                  <a:moveTo>
                    <a:pt x="59300" y="13776"/>
                  </a:moveTo>
                  <a:cubicBezTo>
                    <a:pt x="34198" y="13776"/>
                    <a:pt x="13762" y="34198"/>
                    <a:pt x="13762" y="59313"/>
                  </a:cubicBezTo>
                  <a:cubicBezTo>
                    <a:pt x="13762" y="84429"/>
                    <a:pt x="34184"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322EBD5E-5521-9DFF-1457-CE25E94A893A}"/>
                </a:ext>
              </a:extLst>
            </p:cNvPr>
            <p:cNvSpPr/>
            <p:nvPr/>
          </p:nvSpPr>
          <p:spPr>
            <a:xfrm>
              <a:off x="8357554" y="5229733"/>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4"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3CA53A09-B5FB-F7B3-5E55-CA5C65E27DC7}"/>
                </a:ext>
              </a:extLst>
            </p:cNvPr>
            <p:cNvSpPr/>
            <p:nvPr/>
          </p:nvSpPr>
          <p:spPr>
            <a:xfrm>
              <a:off x="8350686" y="5222852"/>
              <a:ext cx="183940" cy="318242"/>
            </a:xfrm>
            <a:custGeom>
              <a:avLst/>
              <a:gdLst>
                <a:gd name="connsiteX0" fmla="*/ 99416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7 w 183940"/>
                <a:gd name="connsiteY7" fmla="*/ 0 h 318242"/>
                <a:gd name="connsiteX8" fmla="*/ 183941 w 183940"/>
                <a:gd name="connsiteY8" fmla="*/ 68864 h 318242"/>
                <a:gd name="connsiteX9" fmla="*/ 183941 w 183940"/>
                <a:gd name="connsiteY9" fmla="*/ 120251 h 318242"/>
                <a:gd name="connsiteX10" fmla="*/ 151257 w 183940"/>
                <a:gd name="connsiteY10" fmla="*/ 161247 h 318242"/>
                <a:gd name="connsiteX11" fmla="*/ 151257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6 w 183940"/>
                <a:gd name="connsiteY20" fmla="*/ 304467 h 318242"/>
                <a:gd name="connsiteX21" fmla="*/ 137508 w 183940"/>
                <a:gd name="connsiteY21" fmla="*/ 266374 h 318242"/>
                <a:gd name="connsiteX22" fmla="*/ 137508 w 183940"/>
                <a:gd name="connsiteY22" fmla="*/ 148903 h 318242"/>
                <a:gd name="connsiteX23" fmla="*/ 143908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6"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6" y="0"/>
                    <a:pt x="68864" y="0"/>
                  </a:cubicBezTo>
                  <a:lnTo>
                    <a:pt x="115077" y="0"/>
                  </a:lnTo>
                  <a:cubicBezTo>
                    <a:pt x="153046" y="0"/>
                    <a:pt x="183941" y="30895"/>
                    <a:pt x="183941" y="68864"/>
                  </a:cubicBezTo>
                  <a:lnTo>
                    <a:pt x="183941" y="120251"/>
                  </a:lnTo>
                  <a:cubicBezTo>
                    <a:pt x="183941" y="140054"/>
                    <a:pt x="170027" y="156954"/>
                    <a:pt x="151257" y="161247"/>
                  </a:cubicBezTo>
                  <a:lnTo>
                    <a:pt x="151257" y="266388"/>
                  </a:lnTo>
                  <a:cubicBezTo>
                    <a:pt x="151257"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9" y="304467"/>
                    <a:pt x="84539" y="304467"/>
                  </a:cubicBezTo>
                  <a:lnTo>
                    <a:pt x="99416" y="304467"/>
                  </a:lnTo>
                  <a:cubicBezTo>
                    <a:pt x="120416" y="304467"/>
                    <a:pt x="137508" y="287375"/>
                    <a:pt x="137508" y="266374"/>
                  </a:cubicBezTo>
                  <a:lnTo>
                    <a:pt x="137508" y="148903"/>
                  </a:lnTo>
                  <a:lnTo>
                    <a:pt x="143908" y="148463"/>
                  </a:lnTo>
                  <a:cubicBezTo>
                    <a:pt x="158646" y="147430"/>
                    <a:pt x="170193" y="135045"/>
                    <a:pt x="170193" y="120251"/>
                  </a:cubicBezTo>
                  <a:lnTo>
                    <a:pt x="170193" y="68864"/>
                  </a:lnTo>
                  <a:cubicBezTo>
                    <a:pt x="170193" y="38478"/>
                    <a:pt x="145477"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59D327AA-9E5D-4CAD-B402-54295C950D1C}"/>
                </a:ext>
              </a:extLst>
            </p:cNvPr>
            <p:cNvSpPr/>
            <p:nvPr/>
          </p:nvSpPr>
          <p:spPr>
            <a:xfrm>
              <a:off x="8638680" y="512490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7500992D-6ABC-B4E8-63D5-B7648BD09EDF}"/>
                </a:ext>
              </a:extLst>
            </p:cNvPr>
            <p:cNvSpPr/>
            <p:nvPr/>
          </p:nvSpPr>
          <p:spPr>
            <a:xfrm>
              <a:off x="8631799" y="5118014"/>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599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600" y="26602"/>
                    <a:pt x="118600" y="59300"/>
                  </a:cubicBezTo>
                  <a:cubicBezTo>
                    <a:pt x="118600" y="91998"/>
                    <a:pt x="91998" y="118599"/>
                    <a:pt x="59300" y="118599"/>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9F64FE2A-28A1-7EAA-5623-2DF70A764AEF}"/>
                </a:ext>
              </a:extLst>
            </p:cNvPr>
            <p:cNvSpPr/>
            <p:nvPr/>
          </p:nvSpPr>
          <p:spPr>
            <a:xfrm>
              <a:off x="8605996" y="5229733"/>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Shape 238">
              <a:extLst>
                <a:ext uri="{FF2B5EF4-FFF2-40B4-BE49-F238E27FC236}">
                  <a16:creationId xmlns:a16="http://schemas.microsoft.com/office/drawing/2014/main" id="{95AF258C-4941-76CA-9F12-1EC419EC108D}"/>
                </a:ext>
              </a:extLst>
            </p:cNvPr>
            <p:cNvSpPr/>
            <p:nvPr/>
          </p:nvSpPr>
          <p:spPr>
            <a:xfrm>
              <a:off x="8599129" y="5222852"/>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7 w 183940"/>
                <a:gd name="connsiteY7" fmla="*/ 0 h 318242"/>
                <a:gd name="connsiteX8" fmla="*/ 183941 w 183940"/>
                <a:gd name="connsiteY8" fmla="*/ 68864 h 318242"/>
                <a:gd name="connsiteX9" fmla="*/ 183941 w 183940"/>
                <a:gd name="connsiteY9" fmla="*/ 120251 h 318242"/>
                <a:gd name="connsiteX10" fmla="*/ 151257 w 183940"/>
                <a:gd name="connsiteY10" fmla="*/ 161247 h 318242"/>
                <a:gd name="connsiteX11" fmla="*/ 151257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8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6" y="0"/>
                    <a:pt x="68864" y="0"/>
                  </a:cubicBezTo>
                  <a:lnTo>
                    <a:pt x="115077" y="0"/>
                  </a:lnTo>
                  <a:cubicBezTo>
                    <a:pt x="153046" y="0"/>
                    <a:pt x="183941" y="30895"/>
                    <a:pt x="183941" y="68864"/>
                  </a:cubicBezTo>
                  <a:lnTo>
                    <a:pt x="183941" y="120251"/>
                  </a:lnTo>
                  <a:cubicBezTo>
                    <a:pt x="183941" y="140054"/>
                    <a:pt x="170027" y="156954"/>
                    <a:pt x="151257" y="161247"/>
                  </a:cubicBezTo>
                  <a:lnTo>
                    <a:pt x="151257" y="266388"/>
                  </a:lnTo>
                  <a:cubicBezTo>
                    <a:pt x="151257"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9" y="304467"/>
                    <a:pt x="84539" y="304467"/>
                  </a:cubicBezTo>
                  <a:lnTo>
                    <a:pt x="99415" y="304467"/>
                  </a:lnTo>
                  <a:cubicBezTo>
                    <a:pt x="120416" y="304467"/>
                    <a:pt x="137508" y="287375"/>
                    <a:pt x="137508" y="266374"/>
                  </a:cubicBezTo>
                  <a:lnTo>
                    <a:pt x="137508" y="148903"/>
                  </a:lnTo>
                  <a:lnTo>
                    <a:pt x="143908" y="148463"/>
                  </a:lnTo>
                  <a:cubicBezTo>
                    <a:pt x="158646" y="147430"/>
                    <a:pt x="170193" y="135045"/>
                    <a:pt x="170193" y="120251"/>
                  </a:cubicBezTo>
                  <a:lnTo>
                    <a:pt x="170193" y="68864"/>
                  </a:lnTo>
                  <a:cubicBezTo>
                    <a:pt x="170193" y="38478"/>
                    <a:pt x="145477"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8AD8E73E-50F5-505C-9BED-359759BF8933}"/>
                </a:ext>
              </a:extLst>
            </p:cNvPr>
            <p:cNvSpPr/>
            <p:nvPr/>
          </p:nvSpPr>
          <p:spPr>
            <a:xfrm rot="20803200">
              <a:off x="8512382" y="5196256"/>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9BE60391-25AD-86B0-012C-092AFBF799D1}"/>
                </a:ext>
              </a:extLst>
            </p:cNvPr>
            <p:cNvSpPr/>
            <p:nvPr/>
          </p:nvSpPr>
          <p:spPr>
            <a:xfrm>
              <a:off x="8505521" y="5189163"/>
              <a:ext cx="118599" cy="118599"/>
            </a:xfrm>
            <a:custGeom>
              <a:avLst/>
              <a:gdLst>
                <a:gd name="connsiteX0" fmla="*/ 59300 w 118599"/>
                <a:gd name="connsiteY0" fmla="*/ 118600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600 h 118599"/>
                <a:gd name="connsiteX5" fmla="*/ 59300 w 118599"/>
                <a:gd name="connsiteY5" fmla="*/ 13776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600"/>
                  </a:moveTo>
                  <a:cubicBezTo>
                    <a:pt x="26602" y="118600"/>
                    <a:pt x="0" y="91998"/>
                    <a:pt x="0" y="59300"/>
                  </a:cubicBezTo>
                  <a:cubicBezTo>
                    <a:pt x="0" y="26602"/>
                    <a:pt x="26602" y="0"/>
                    <a:pt x="59300" y="0"/>
                  </a:cubicBezTo>
                  <a:cubicBezTo>
                    <a:pt x="91998" y="0"/>
                    <a:pt x="118600" y="26602"/>
                    <a:pt x="118600" y="59300"/>
                  </a:cubicBezTo>
                  <a:cubicBezTo>
                    <a:pt x="118600" y="91998"/>
                    <a:pt x="91998" y="118600"/>
                    <a:pt x="59300" y="118600"/>
                  </a:cubicBezTo>
                  <a:close/>
                  <a:moveTo>
                    <a:pt x="59300" y="13776"/>
                  </a:moveTo>
                  <a:cubicBezTo>
                    <a:pt x="34198" y="13776"/>
                    <a:pt x="13762" y="34198"/>
                    <a:pt x="13762" y="59313"/>
                  </a:cubicBezTo>
                  <a:cubicBezTo>
                    <a:pt x="13762" y="84429"/>
                    <a:pt x="34185" y="104851"/>
                    <a:pt x="59300" y="104851"/>
                  </a:cubicBezTo>
                  <a:cubicBezTo>
                    <a:pt x="84415" y="104851"/>
                    <a:pt x="104838" y="84429"/>
                    <a:pt x="104838" y="59313"/>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E1BE8F85-835D-B80A-8B42-68477B529129}"/>
                </a:ext>
              </a:extLst>
            </p:cNvPr>
            <p:cNvSpPr/>
            <p:nvPr/>
          </p:nvSpPr>
          <p:spPr>
            <a:xfrm>
              <a:off x="8479717" y="5300881"/>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Shape 242">
              <a:extLst>
                <a:ext uri="{FF2B5EF4-FFF2-40B4-BE49-F238E27FC236}">
                  <a16:creationId xmlns:a16="http://schemas.microsoft.com/office/drawing/2014/main" id="{288E26B8-FFBD-D175-96FC-B804671E3307}"/>
                </a:ext>
              </a:extLst>
            </p:cNvPr>
            <p:cNvSpPr/>
            <p:nvPr/>
          </p:nvSpPr>
          <p:spPr>
            <a:xfrm>
              <a:off x="8472850" y="5293987"/>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1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7 w 183940"/>
                <a:gd name="connsiteY7" fmla="*/ 0 h 318256"/>
                <a:gd name="connsiteX8" fmla="*/ 183941 w 183940"/>
                <a:gd name="connsiteY8" fmla="*/ 68878 h 318256"/>
                <a:gd name="connsiteX9" fmla="*/ 183941 w 183940"/>
                <a:gd name="connsiteY9" fmla="*/ 120265 h 318256"/>
                <a:gd name="connsiteX10" fmla="*/ 151257 w 183940"/>
                <a:gd name="connsiteY10" fmla="*/ 161261 h 318256"/>
                <a:gd name="connsiteX11" fmla="*/ 151257 w 183940"/>
                <a:gd name="connsiteY11" fmla="*/ 266401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0 h 318256"/>
                <a:gd name="connsiteX18" fmla="*/ 46446 w 183940"/>
                <a:gd name="connsiteY18" fmla="*/ 266401 h 318256"/>
                <a:gd name="connsiteX19" fmla="*/ 84539 w 183940"/>
                <a:gd name="connsiteY19" fmla="*/ 304494 h 318256"/>
                <a:gd name="connsiteX20" fmla="*/ 99415 w 183940"/>
                <a:gd name="connsiteY20" fmla="*/ 304494 h 318256"/>
                <a:gd name="connsiteX21" fmla="*/ 137508 w 183940"/>
                <a:gd name="connsiteY21" fmla="*/ 266401 h 318256"/>
                <a:gd name="connsiteX22" fmla="*/ 137508 w 183940"/>
                <a:gd name="connsiteY22" fmla="*/ 148930 h 318256"/>
                <a:gd name="connsiteX23" fmla="*/ 143908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1"/>
                  </a:cubicBezTo>
                  <a:lnTo>
                    <a:pt x="32684" y="161261"/>
                  </a:lnTo>
                  <a:cubicBezTo>
                    <a:pt x="13913" y="156967"/>
                    <a:pt x="0" y="140068"/>
                    <a:pt x="0" y="120265"/>
                  </a:cubicBezTo>
                  <a:lnTo>
                    <a:pt x="0" y="68878"/>
                  </a:lnTo>
                  <a:cubicBezTo>
                    <a:pt x="0" y="30895"/>
                    <a:pt x="30896" y="0"/>
                    <a:pt x="68864" y="0"/>
                  </a:cubicBezTo>
                  <a:lnTo>
                    <a:pt x="115077" y="0"/>
                  </a:lnTo>
                  <a:cubicBezTo>
                    <a:pt x="153046" y="0"/>
                    <a:pt x="183941" y="30895"/>
                    <a:pt x="183941" y="68878"/>
                  </a:cubicBezTo>
                  <a:lnTo>
                    <a:pt x="183941" y="120265"/>
                  </a:lnTo>
                  <a:cubicBezTo>
                    <a:pt x="183941" y="140068"/>
                    <a:pt x="170027" y="156967"/>
                    <a:pt x="151257" y="161261"/>
                  </a:cubicBezTo>
                  <a:lnTo>
                    <a:pt x="151257" y="266401"/>
                  </a:lnTo>
                  <a:cubicBezTo>
                    <a:pt x="151257"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0"/>
                  </a:lnTo>
                  <a:lnTo>
                    <a:pt x="46446" y="266401"/>
                  </a:lnTo>
                  <a:cubicBezTo>
                    <a:pt x="46446" y="287402"/>
                    <a:pt x="63539" y="304494"/>
                    <a:pt x="84539" y="304494"/>
                  </a:cubicBezTo>
                  <a:lnTo>
                    <a:pt x="99415" y="304494"/>
                  </a:lnTo>
                  <a:cubicBezTo>
                    <a:pt x="120416" y="304494"/>
                    <a:pt x="137508" y="287402"/>
                    <a:pt x="137508" y="266401"/>
                  </a:cubicBezTo>
                  <a:lnTo>
                    <a:pt x="137508" y="148930"/>
                  </a:lnTo>
                  <a:lnTo>
                    <a:pt x="143908" y="148490"/>
                  </a:lnTo>
                  <a:cubicBezTo>
                    <a:pt x="158646" y="147458"/>
                    <a:pt x="170193" y="135072"/>
                    <a:pt x="170193" y="120278"/>
                  </a:cubicBezTo>
                  <a:lnTo>
                    <a:pt x="170193" y="68892"/>
                  </a:lnTo>
                  <a:cubicBezTo>
                    <a:pt x="170193" y="38506"/>
                    <a:pt x="145477"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Shape 243">
              <a:extLst>
                <a:ext uri="{FF2B5EF4-FFF2-40B4-BE49-F238E27FC236}">
                  <a16:creationId xmlns:a16="http://schemas.microsoft.com/office/drawing/2014/main" id="{7DDD95F7-0169-E657-9CD3-A9F2EBD0F12C}"/>
                </a:ext>
              </a:extLst>
            </p:cNvPr>
            <p:cNvSpPr/>
            <p:nvPr/>
          </p:nvSpPr>
          <p:spPr>
            <a:xfrm rot="16996800">
              <a:off x="8738926" y="5277594"/>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AAD1FAF9-2D15-20B9-5C7F-ACBEF13651B8}"/>
                </a:ext>
              </a:extLst>
            </p:cNvPr>
            <p:cNvSpPr/>
            <p:nvPr/>
          </p:nvSpPr>
          <p:spPr>
            <a:xfrm>
              <a:off x="8732233" y="5270825"/>
              <a:ext cx="118599" cy="118599"/>
            </a:xfrm>
            <a:custGeom>
              <a:avLst/>
              <a:gdLst>
                <a:gd name="connsiteX0" fmla="*/ 59300 w 118599"/>
                <a:gd name="connsiteY0" fmla="*/ 118600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600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600"/>
                  </a:moveTo>
                  <a:cubicBezTo>
                    <a:pt x="26602" y="118600"/>
                    <a:pt x="0" y="91998"/>
                    <a:pt x="0" y="59300"/>
                  </a:cubicBezTo>
                  <a:cubicBezTo>
                    <a:pt x="0" y="26602"/>
                    <a:pt x="26602" y="0"/>
                    <a:pt x="59300" y="0"/>
                  </a:cubicBezTo>
                  <a:cubicBezTo>
                    <a:pt x="91998" y="0"/>
                    <a:pt x="118600" y="26602"/>
                    <a:pt x="118600" y="59300"/>
                  </a:cubicBezTo>
                  <a:cubicBezTo>
                    <a:pt x="118600" y="91998"/>
                    <a:pt x="91998" y="118600"/>
                    <a:pt x="59300" y="118600"/>
                  </a:cubicBezTo>
                  <a:close/>
                  <a:moveTo>
                    <a:pt x="59300" y="13776"/>
                  </a:moveTo>
                  <a:cubicBezTo>
                    <a:pt x="34198" y="13776"/>
                    <a:pt x="13762" y="34198"/>
                    <a:pt x="13762" y="59314"/>
                  </a:cubicBezTo>
                  <a:cubicBezTo>
                    <a:pt x="13762" y="84429"/>
                    <a:pt x="34185"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C7B623C1-1467-6D8C-ED21-BBC04E901D57}"/>
                </a:ext>
              </a:extLst>
            </p:cNvPr>
            <p:cNvSpPr/>
            <p:nvPr/>
          </p:nvSpPr>
          <p:spPr>
            <a:xfrm>
              <a:off x="8706443" y="5382544"/>
              <a:ext cx="170192" cy="304494"/>
            </a:xfrm>
            <a:custGeom>
              <a:avLst/>
              <a:gdLst>
                <a:gd name="connsiteX0" fmla="*/ 61983 w 170192"/>
                <a:gd name="connsiteY0" fmla="*/ 0 h 304494"/>
                <a:gd name="connsiteX1" fmla="*/ 108196 w 170192"/>
                <a:gd name="connsiteY1" fmla="*/ 0 h 304494"/>
                <a:gd name="connsiteX2" fmla="*/ 170193 w 170192"/>
                <a:gd name="connsiteY2" fmla="*/ 61997 h 304494"/>
                <a:gd name="connsiteX3" fmla="*/ 170193 w 170192"/>
                <a:gd name="connsiteY3" fmla="*/ 113384 h 304494"/>
                <a:gd name="connsiteX4" fmla="*/ 137508 w 170192"/>
                <a:gd name="connsiteY4" fmla="*/ 148463 h 304494"/>
                <a:gd name="connsiteX5" fmla="*/ 137508 w 170192"/>
                <a:gd name="connsiteY5" fmla="*/ 259521 h 304494"/>
                <a:gd name="connsiteX6" fmla="*/ 92535 w 170192"/>
                <a:gd name="connsiteY6" fmla="*/ 304494 h 304494"/>
                <a:gd name="connsiteX7" fmla="*/ 77658 w 170192"/>
                <a:gd name="connsiteY7" fmla="*/ 304494 h 304494"/>
                <a:gd name="connsiteX8" fmla="*/ 32684 w 170192"/>
                <a:gd name="connsiteY8" fmla="*/ 259521 h 304494"/>
                <a:gd name="connsiteX9" fmla="*/ 32684 w 170192"/>
                <a:gd name="connsiteY9" fmla="*/ 148463 h 304494"/>
                <a:gd name="connsiteX10" fmla="*/ 0 w 170192"/>
                <a:gd name="connsiteY10" fmla="*/ 113384 h 304494"/>
                <a:gd name="connsiteX11" fmla="*/ 0 w 170192"/>
                <a:gd name="connsiteY11" fmla="*/ 61997 h 304494"/>
                <a:gd name="connsiteX12" fmla="*/ 61997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61983" y="0"/>
                  </a:moveTo>
                  <a:lnTo>
                    <a:pt x="108196" y="0"/>
                  </a:lnTo>
                  <a:cubicBezTo>
                    <a:pt x="142435" y="0"/>
                    <a:pt x="170193" y="27758"/>
                    <a:pt x="170193" y="61997"/>
                  </a:cubicBezTo>
                  <a:lnTo>
                    <a:pt x="170193" y="113384"/>
                  </a:lnTo>
                  <a:cubicBezTo>
                    <a:pt x="170193" y="131976"/>
                    <a:pt x="155770" y="147183"/>
                    <a:pt x="137508" y="148463"/>
                  </a:cubicBezTo>
                  <a:lnTo>
                    <a:pt x="137508" y="259521"/>
                  </a:lnTo>
                  <a:cubicBezTo>
                    <a:pt x="137508" y="284361"/>
                    <a:pt x="117375" y="304494"/>
                    <a:pt x="92535" y="304494"/>
                  </a:cubicBezTo>
                  <a:lnTo>
                    <a:pt x="77658" y="304494"/>
                  </a:lnTo>
                  <a:cubicBezTo>
                    <a:pt x="52818" y="304494"/>
                    <a:pt x="32684" y="284361"/>
                    <a:pt x="32684" y="259521"/>
                  </a:cubicBezTo>
                  <a:lnTo>
                    <a:pt x="32684" y="148463"/>
                  </a:lnTo>
                  <a:cubicBezTo>
                    <a:pt x="14423" y="147183"/>
                    <a:pt x="0" y="131976"/>
                    <a:pt x="0" y="113384"/>
                  </a:cubicBezTo>
                  <a:lnTo>
                    <a:pt x="0" y="61997"/>
                  </a:lnTo>
                  <a:cubicBezTo>
                    <a:pt x="0" y="27758"/>
                    <a:pt x="27758" y="0"/>
                    <a:pt x="61997"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08709458-9BBC-B7D5-1D2E-A86F2B151202}"/>
                </a:ext>
              </a:extLst>
            </p:cNvPr>
            <p:cNvSpPr/>
            <p:nvPr/>
          </p:nvSpPr>
          <p:spPr>
            <a:xfrm>
              <a:off x="8699549" y="5375649"/>
              <a:ext cx="183968" cy="318256"/>
            </a:xfrm>
            <a:custGeom>
              <a:avLst/>
              <a:gdLst>
                <a:gd name="connsiteX0" fmla="*/ 99416 w 183968"/>
                <a:gd name="connsiteY0" fmla="*/ 318256 h 318256"/>
                <a:gd name="connsiteX1" fmla="*/ 84539 w 183968"/>
                <a:gd name="connsiteY1" fmla="*/ 318256 h 318256"/>
                <a:gd name="connsiteX2" fmla="*/ 32684 w 183968"/>
                <a:gd name="connsiteY2" fmla="*/ 266401 h 318256"/>
                <a:gd name="connsiteX3" fmla="*/ 32684 w 183968"/>
                <a:gd name="connsiteY3" fmla="*/ 161261 h 318256"/>
                <a:gd name="connsiteX4" fmla="*/ 0 w 183968"/>
                <a:gd name="connsiteY4" fmla="*/ 120265 h 318256"/>
                <a:gd name="connsiteX5" fmla="*/ 0 w 183968"/>
                <a:gd name="connsiteY5" fmla="*/ 68878 h 318256"/>
                <a:gd name="connsiteX6" fmla="*/ 68878 w 183968"/>
                <a:gd name="connsiteY6" fmla="*/ 0 h 318256"/>
                <a:gd name="connsiteX7" fmla="*/ 115090 w 183968"/>
                <a:gd name="connsiteY7" fmla="*/ 0 h 318256"/>
                <a:gd name="connsiteX8" fmla="*/ 183968 w 183968"/>
                <a:gd name="connsiteY8" fmla="*/ 68878 h 318256"/>
                <a:gd name="connsiteX9" fmla="*/ 183968 w 183968"/>
                <a:gd name="connsiteY9" fmla="*/ 120265 h 318256"/>
                <a:gd name="connsiteX10" fmla="*/ 151284 w 183968"/>
                <a:gd name="connsiteY10" fmla="*/ 161261 h 318256"/>
                <a:gd name="connsiteX11" fmla="*/ 151284 w 183968"/>
                <a:gd name="connsiteY11" fmla="*/ 266401 h 318256"/>
                <a:gd name="connsiteX12" fmla="*/ 99429 w 183968"/>
                <a:gd name="connsiteY12" fmla="*/ 318256 h 318256"/>
                <a:gd name="connsiteX13" fmla="*/ 68864 w 183968"/>
                <a:gd name="connsiteY13" fmla="*/ 13776 h 318256"/>
                <a:gd name="connsiteX14" fmla="*/ 13748 w 183968"/>
                <a:gd name="connsiteY14" fmla="*/ 68892 h 318256"/>
                <a:gd name="connsiteX15" fmla="*/ 13748 w 183968"/>
                <a:gd name="connsiteY15" fmla="*/ 120278 h 318256"/>
                <a:gd name="connsiteX16" fmla="*/ 40033 w 183968"/>
                <a:gd name="connsiteY16" fmla="*/ 148490 h 318256"/>
                <a:gd name="connsiteX17" fmla="*/ 46433 w 183968"/>
                <a:gd name="connsiteY17" fmla="*/ 148930 h 318256"/>
                <a:gd name="connsiteX18" fmla="*/ 46433 w 183968"/>
                <a:gd name="connsiteY18" fmla="*/ 266401 h 318256"/>
                <a:gd name="connsiteX19" fmla="*/ 84525 w 183968"/>
                <a:gd name="connsiteY19" fmla="*/ 304494 h 318256"/>
                <a:gd name="connsiteX20" fmla="*/ 99402 w 183968"/>
                <a:gd name="connsiteY20" fmla="*/ 304494 h 318256"/>
                <a:gd name="connsiteX21" fmla="*/ 137495 w 183968"/>
                <a:gd name="connsiteY21" fmla="*/ 266401 h 318256"/>
                <a:gd name="connsiteX22" fmla="*/ 137495 w 183968"/>
                <a:gd name="connsiteY22" fmla="*/ 148930 h 318256"/>
                <a:gd name="connsiteX23" fmla="*/ 143894 w 183968"/>
                <a:gd name="connsiteY23" fmla="*/ 148490 h 318256"/>
                <a:gd name="connsiteX24" fmla="*/ 170179 w 183968"/>
                <a:gd name="connsiteY24" fmla="*/ 120278 h 318256"/>
                <a:gd name="connsiteX25" fmla="*/ 170179 w 183968"/>
                <a:gd name="connsiteY25" fmla="*/ 68892 h 318256"/>
                <a:gd name="connsiteX26" fmla="*/ 115063 w 183968"/>
                <a:gd name="connsiteY26" fmla="*/ 13776 h 318256"/>
                <a:gd name="connsiteX27" fmla="*/ 68850 w 183968"/>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68" h="318256">
                  <a:moveTo>
                    <a:pt x="99416" y="318256"/>
                  </a:moveTo>
                  <a:lnTo>
                    <a:pt x="84539" y="318256"/>
                  </a:lnTo>
                  <a:cubicBezTo>
                    <a:pt x="55942" y="318256"/>
                    <a:pt x="32684" y="294999"/>
                    <a:pt x="32684" y="266401"/>
                  </a:cubicBezTo>
                  <a:lnTo>
                    <a:pt x="32684" y="161261"/>
                  </a:lnTo>
                  <a:cubicBezTo>
                    <a:pt x="13913" y="156968"/>
                    <a:pt x="0" y="140068"/>
                    <a:pt x="0" y="120265"/>
                  </a:cubicBezTo>
                  <a:lnTo>
                    <a:pt x="0" y="68878"/>
                  </a:lnTo>
                  <a:cubicBezTo>
                    <a:pt x="0" y="30895"/>
                    <a:pt x="30896" y="0"/>
                    <a:pt x="68878" y="0"/>
                  </a:cubicBezTo>
                  <a:lnTo>
                    <a:pt x="115090" y="0"/>
                  </a:lnTo>
                  <a:cubicBezTo>
                    <a:pt x="153073" y="0"/>
                    <a:pt x="183968" y="30895"/>
                    <a:pt x="183968" y="68878"/>
                  </a:cubicBezTo>
                  <a:lnTo>
                    <a:pt x="183968" y="120265"/>
                  </a:lnTo>
                  <a:cubicBezTo>
                    <a:pt x="183968" y="140068"/>
                    <a:pt x="170055" y="156968"/>
                    <a:pt x="151284" y="161261"/>
                  </a:cubicBezTo>
                  <a:lnTo>
                    <a:pt x="151284" y="266401"/>
                  </a:lnTo>
                  <a:cubicBezTo>
                    <a:pt x="151284" y="294999"/>
                    <a:pt x="128026" y="318256"/>
                    <a:pt x="99429" y="318256"/>
                  </a:cubicBezTo>
                  <a:close/>
                  <a:moveTo>
                    <a:pt x="68864" y="13776"/>
                  </a:moveTo>
                  <a:cubicBezTo>
                    <a:pt x="38478" y="13776"/>
                    <a:pt x="13748" y="38492"/>
                    <a:pt x="13748" y="68892"/>
                  </a:cubicBezTo>
                  <a:lnTo>
                    <a:pt x="13748" y="120278"/>
                  </a:lnTo>
                  <a:cubicBezTo>
                    <a:pt x="13748" y="135072"/>
                    <a:pt x="25294" y="147458"/>
                    <a:pt x="40033" y="148490"/>
                  </a:cubicBezTo>
                  <a:lnTo>
                    <a:pt x="46433" y="148930"/>
                  </a:lnTo>
                  <a:lnTo>
                    <a:pt x="46433" y="266401"/>
                  </a:lnTo>
                  <a:cubicBezTo>
                    <a:pt x="46433" y="287402"/>
                    <a:pt x="63525" y="304494"/>
                    <a:pt x="84525" y="304494"/>
                  </a:cubicBezTo>
                  <a:lnTo>
                    <a:pt x="99402" y="304494"/>
                  </a:lnTo>
                  <a:cubicBezTo>
                    <a:pt x="120403" y="304494"/>
                    <a:pt x="137495" y="287402"/>
                    <a:pt x="137495" y="266401"/>
                  </a:cubicBezTo>
                  <a:lnTo>
                    <a:pt x="137495" y="148930"/>
                  </a:lnTo>
                  <a:lnTo>
                    <a:pt x="143894" y="148490"/>
                  </a:lnTo>
                  <a:cubicBezTo>
                    <a:pt x="158633" y="147458"/>
                    <a:pt x="170179" y="135072"/>
                    <a:pt x="170179" y="120278"/>
                  </a:cubicBezTo>
                  <a:lnTo>
                    <a:pt x="170179" y="68892"/>
                  </a:lnTo>
                  <a:cubicBezTo>
                    <a:pt x="170179" y="38506"/>
                    <a:pt x="145463" y="13776"/>
                    <a:pt x="115063" y="13776"/>
                  </a:cubicBezTo>
                  <a:lnTo>
                    <a:pt x="68850"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B9F96B54-3947-C63D-0213-C8C8384C8ECA}"/>
                </a:ext>
              </a:extLst>
            </p:cNvPr>
            <p:cNvSpPr/>
            <p:nvPr/>
          </p:nvSpPr>
          <p:spPr>
            <a:xfrm rot="16853999">
              <a:off x="8625706" y="5319822"/>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0529088F-55B9-EF3F-B3F3-BE8E3D4FD8EE}"/>
                </a:ext>
              </a:extLst>
            </p:cNvPr>
            <p:cNvSpPr/>
            <p:nvPr/>
          </p:nvSpPr>
          <p:spPr>
            <a:xfrm>
              <a:off x="8618877" y="5312964"/>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5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5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5"/>
                  </a:moveTo>
                  <a:cubicBezTo>
                    <a:pt x="34198" y="13775"/>
                    <a:pt x="13762" y="34198"/>
                    <a:pt x="13762" y="59313"/>
                  </a:cubicBezTo>
                  <a:cubicBezTo>
                    <a:pt x="13762" y="84429"/>
                    <a:pt x="34185" y="104851"/>
                    <a:pt x="59300" y="104851"/>
                  </a:cubicBezTo>
                  <a:cubicBezTo>
                    <a:pt x="84415" y="104851"/>
                    <a:pt x="104838" y="84429"/>
                    <a:pt x="104838" y="59313"/>
                  </a:cubicBezTo>
                  <a:cubicBezTo>
                    <a:pt x="104838" y="34198"/>
                    <a:pt x="84415" y="13775"/>
                    <a:pt x="59300" y="13775"/>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B33461BC-DBA7-AF8A-A1AA-879A82CB5D35}"/>
                </a:ext>
              </a:extLst>
            </p:cNvPr>
            <p:cNvSpPr/>
            <p:nvPr/>
          </p:nvSpPr>
          <p:spPr>
            <a:xfrm>
              <a:off x="8593087" y="5424683"/>
              <a:ext cx="170192" cy="304494"/>
            </a:xfrm>
            <a:custGeom>
              <a:avLst/>
              <a:gdLst>
                <a:gd name="connsiteX0" fmla="*/ 61983 w 170192"/>
                <a:gd name="connsiteY0" fmla="*/ 0 h 304494"/>
                <a:gd name="connsiteX1" fmla="*/ 108195 w 170192"/>
                <a:gd name="connsiteY1" fmla="*/ 0 h 304494"/>
                <a:gd name="connsiteX2" fmla="*/ 170192 w 170192"/>
                <a:gd name="connsiteY2" fmla="*/ 61997 h 304494"/>
                <a:gd name="connsiteX3" fmla="*/ 170192 w 170192"/>
                <a:gd name="connsiteY3" fmla="*/ 113384 h 304494"/>
                <a:gd name="connsiteX4" fmla="*/ 137508 w 170192"/>
                <a:gd name="connsiteY4" fmla="*/ 148463 h 304494"/>
                <a:gd name="connsiteX5" fmla="*/ 137508 w 170192"/>
                <a:gd name="connsiteY5" fmla="*/ 259521 h 304494"/>
                <a:gd name="connsiteX6" fmla="*/ 92535 w 170192"/>
                <a:gd name="connsiteY6" fmla="*/ 304494 h 304494"/>
                <a:gd name="connsiteX7" fmla="*/ 77658 w 170192"/>
                <a:gd name="connsiteY7" fmla="*/ 304494 h 304494"/>
                <a:gd name="connsiteX8" fmla="*/ 32684 w 170192"/>
                <a:gd name="connsiteY8" fmla="*/ 259521 h 304494"/>
                <a:gd name="connsiteX9" fmla="*/ 32684 w 170192"/>
                <a:gd name="connsiteY9" fmla="*/ 148463 h 304494"/>
                <a:gd name="connsiteX10" fmla="*/ 0 w 170192"/>
                <a:gd name="connsiteY10" fmla="*/ 113384 h 304494"/>
                <a:gd name="connsiteX11" fmla="*/ 0 w 170192"/>
                <a:gd name="connsiteY11" fmla="*/ 61997 h 304494"/>
                <a:gd name="connsiteX12" fmla="*/ 61997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61983" y="0"/>
                  </a:moveTo>
                  <a:lnTo>
                    <a:pt x="108195" y="0"/>
                  </a:lnTo>
                  <a:cubicBezTo>
                    <a:pt x="142435" y="0"/>
                    <a:pt x="170192" y="27758"/>
                    <a:pt x="170192" y="61997"/>
                  </a:cubicBezTo>
                  <a:lnTo>
                    <a:pt x="170192" y="113384"/>
                  </a:lnTo>
                  <a:cubicBezTo>
                    <a:pt x="170192" y="131976"/>
                    <a:pt x="155770" y="147183"/>
                    <a:pt x="137508" y="148463"/>
                  </a:cubicBezTo>
                  <a:lnTo>
                    <a:pt x="137508" y="259521"/>
                  </a:lnTo>
                  <a:cubicBezTo>
                    <a:pt x="137508" y="284361"/>
                    <a:pt x="117375" y="304494"/>
                    <a:pt x="92535" y="304494"/>
                  </a:cubicBezTo>
                  <a:lnTo>
                    <a:pt x="77658" y="304494"/>
                  </a:lnTo>
                  <a:cubicBezTo>
                    <a:pt x="52818" y="304494"/>
                    <a:pt x="32684" y="284361"/>
                    <a:pt x="32684" y="259521"/>
                  </a:cubicBezTo>
                  <a:lnTo>
                    <a:pt x="32684" y="148463"/>
                  </a:lnTo>
                  <a:cubicBezTo>
                    <a:pt x="14422" y="147183"/>
                    <a:pt x="0" y="131976"/>
                    <a:pt x="0" y="113384"/>
                  </a:cubicBezTo>
                  <a:lnTo>
                    <a:pt x="0" y="61997"/>
                  </a:lnTo>
                  <a:cubicBezTo>
                    <a:pt x="0" y="27758"/>
                    <a:pt x="27758" y="0"/>
                    <a:pt x="61997"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3D79E2F3-437E-046A-F958-139D4FB750E5}"/>
                </a:ext>
              </a:extLst>
            </p:cNvPr>
            <p:cNvSpPr/>
            <p:nvPr/>
          </p:nvSpPr>
          <p:spPr>
            <a:xfrm>
              <a:off x="8586206" y="5417802"/>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6 w 183940"/>
                <a:gd name="connsiteY7" fmla="*/ 0 h 318242"/>
                <a:gd name="connsiteX8" fmla="*/ 183941 w 183940"/>
                <a:gd name="connsiteY8" fmla="*/ 68864 h 318242"/>
                <a:gd name="connsiteX9" fmla="*/ 183941 w 183940"/>
                <a:gd name="connsiteY9" fmla="*/ 120251 h 318242"/>
                <a:gd name="connsiteX10" fmla="*/ 151256 w 183940"/>
                <a:gd name="connsiteY10" fmla="*/ 161247 h 318242"/>
                <a:gd name="connsiteX11" fmla="*/ 151256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8 w 183940"/>
                <a:gd name="connsiteY23" fmla="*/ 148463 h 318242"/>
                <a:gd name="connsiteX24" fmla="*/ 170192 w 183940"/>
                <a:gd name="connsiteY24" fmla="*/ 120251 h 318242"/>
                <a:gd name="connsiteX25" fmla="*/ 170192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45" y="0"/>
                    <a:pt x="183941" y="30895"/>
                    <a:pt x="183941" y="68864"/>
                  </a:cubicBezTo>
                  <a:lnTo>
                    <a:pt x="183941" y="120251"/>
                  </a:lnTo>
                  <a:cubicBezTo>
                    <a:pt x="183941" y="140054"/>
                    <a:pt x="170027" y="156954"/>
                    <a:pt x="151256" y="161247"/>
                  </a:cubicBezTo>
                  <a:lnTo>
                    <a:pt x="151256" y="266388"/>
                  </a:lnTo>
                  <a:cubicBezTo>
                    <a:pt x="151256"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8" y="148463"/>
                  </a:lnTo>
                  <a:cubicBezTo>
                    <a:pt x="158646" y="147430"/>
                    <a:pt x="170192" y="135045"/>
                    <a:pt x="170192" y="120251"/>
                  </a:cubicBezTo>
                  <a:lnTo>
                    <a:pt x="170192" y="68864"/>
                  </a:lnTo>
                  <a:cubicBezTo>
                    <a:pt x="170192"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9E9BDEE0-AB1C-F892-972A-1107E39BB8A3}"/>
                </a:ext>
              </a:extLst>
            </p:cNvPr>
            <p:cNvSpPr/>
            <p:nvPr/>
          </p:nvSpPr>
          <p:spPr>
            <a:xfrm rot="20803200">
              <a:off x="8285678" y="5277895"/>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B3C908C3-0F8B-94F3-E010-4B2CE7DE8BBC}"/>
                </a:ext>
              </a:extLst>
            </p:cNvPr>
            <p:cNvSpPr/>
            <p:nvPr/>
          </p:nvSpPr>
          <p:spPr>
            <a:xfrm>
              <a:off x="8278822" y="5270825"/>
              <a:ext cx="118599" cy="118599"/>
            </a:xfrm>
            <a:custGeom>
              <a:avLst/>
              <a:gdLst>
                <a:gd name="connsiteX0" fmla="*/ 59300 w 118599"/>
                <a:gd name="connsiteY0" fmla="*/ 118600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600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600"/>
                  </a:moveTo>
                  <a:cubicBezTo>
                    <a:pt x="26602" y="118600"/>
                    <a:pt x="0" y="91998"/>
                    <a:pt x="0" y="59300"/>
                  </a:cubicBezTo>
                  <a:cubicBezTo>
                    <a:pt x="0" y="26602"/>
                    <a:pt x="26602" y="0"/>
                    <a:pt x="59300" y="0"/>
                  </a:cubicBezTo>
                  <a:cubicBezTo>
                    <a:pt x="91998" y="0"/>
                    <a:pt x="118600" y="26602"/>
                    <a:pt x="118600" y="59300"/>
                  </a:cubicBezTo>
                  <a:cubicBezTo>
                    <a:pt x="118600" y="91998"/>
                    <a:pt x="91998" y="118600"/>
                    <a:pt x="59300" y="118600"/>
                  </a:cubicBezTo>
                  <a:close/>
                  <a:moveTo>
                    <a:pt x="59300" y="13776"/>
                  </a:moveTo>
                  <a:cubicBezTo>
                    <a:pt x="34198" y="13776"/>
                    <a:pt x="13762" y="34198"/>
                    <a:pt x="13762" y="59314"/>
                  </a:cubicBezTo>
                  <a:cubicBezTo>
                    <a:pt x="13762" y="84429"/>
                    <a:pt x="34185"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BF7AF19A-F9E6-0737-9E79-69A8591AF306}"/>
                </a:ext>
              </a:extLst>
            </p:cNvPr>
            <p:cNvSpPr/>
            <p:nvPr/>
          </p:nvSpPr>
          <p:spPr>
            <a:xfrm>
              <a:off x="8253019" y="5382544"/>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0C172C87-53FB-931C-69BE-247F7F5E38E2}"/>
                </a:ext>
              </a:extLst>
            </p:cNvPr>
            <p:cNvSpPr/>
            <p:nvPr/>
          </p:nvSpPr>
          <p:spPr>
            <a:xfrm>
              <a:off x="8246138" y="5375649"/>
              <a:ext cx="183940" cy="318256"/>
            </a:xfrm>
            <a:custGeom>
              <a:avLst/>
              <a:gdLst>
                <a:gd name="connsiteX0" fmla="*/ 99415 w 183940"/>
                <a:gd name="connsiteY0" fmla="*/ 318256 h 318256"/>
                <a:gd name="connsiteX1" fmla="*/ 84539 w 183940"/>
                <a:gd name="connsiteY1" fmla="*/ 318256 h 318256"/>
                <a:gd name="connsiteX2" fmla="*/ 32684 w 183940"/>
                <a:gd name="connsiteY2" fmla="*/ 266401 h 318256"/>
                <a:gd name="connsiteX3" fmla="*/ 32684 w 183940"/>
                <a:gd name="connsiteY3" fmla="*/ 161261 h 318256"/>
                <a:gd name="connsiteX4" fmla="*/ 0 w 183940"/>
                <a:gd name="connsiteY4" fmla="*/ 120265 h 318256"/>
                <a:gd name="connsiteX5" fmla="*/ 0 w 183940"/>
                <a:gd name="connsiteY5" fmla="*/ 68878 h 318256"/>
                <a:gd name="connsiteX6" fmla="*/ 68864 w 183940"/>
                <a:gd name="connsiteY6" fmla="*/ 0 h 318256"/>
                <a:gd name="connsiteX7" fmla="*/ 115077 w 183940"/>
                <a:gd name="connsiteY7" fmla="*/ 0 h 318256"/>
                <a:gd name="connsiteX8" fmla="*/ 183941 w 183940"/>
                <a:gd name="connsiteY8" fmla="*/ 68878 h 318256"/>
                <a:gd name="connsiteX9" fmla="*/ 183941 w 183940"/>
                <a:gd name="connsiteY9" fmla="*/ 120265 h 318256"/>
                <a:gd name="connsiteX10" fmla="*/ 151257 w 183940"/>
                <a:gd name="connsiteY10" fmla="*/ 161261 h 318256"/>
                <a:gd name="connsiteX11" fmla="*/ 151257 w 183940"/>
                <a:gd name="connsiteY11" fmla="*/ 266401 h 318256"/>
                <a:gd name="connsiteX12" fmla="*/ 99402 w 183940"/>
                <a:gd name="connsiteY12" fmla="*/ 318256 h 318256"/>
                <a:gd name="connsiteX13" fmla="*/ 68864 w 183940"/>
                <a:gd name="connsiteY13" fmla="*/ 13776 h 318256"/>
                <a:gd name="connsiteX14" fmla="*/ 13762 w 183940"/>
                <a:gd name="connsiteY14" fmla="*/ 68892 h 318256"/>
                <a:gd name="connsiteX15" fmla="*/ 13762 w 183940"/>
                <a:gd name="connsiteY15" fmla="*/ 120278 h 318256"/>
                <a:gd name="connsiteX16" fmla="*/ 40047 w 183940"/>
                <a:gd name="connsiteY16" fmla="*/ 148490 h 318256"/>
                <a:gd name="connsiteX17" fmla="*/ 46446 w 183940"/>
                <a:gd name="connsiteY17" fmla="*/ 148930 h 318256"/>
                <a:gd name="connsiteX18" fmla="*/ 46446 w 183940"/>
                <a:gd name="connsiteY18" fmla="*/ 266401 h 318256"/>
                <a:gd name="connsiteX19" fmla="*/ 84539 w 183940"/>
                <a:gd name="connsiteY19" fmla="*/ 304494 h 318256"/>
                <a:gd name="connsiteX20" fmla="*/ 99415 w 183940"/>
                <a:gd name="connsiteY20" fmla="*/ 304494 h 318256"/>
                <a:gd name="connsiteX21" fmla="*/ 137508 w 183940"/>
                <a:gd name="connsiteY21" fmla="*/ 266401 h 318256"/>
                <a:gd name="connsiteX22" fmla="*/ 137508 w 183940"/>
                <a:gd name="connsiteY22" fmla="*/ 148930 h 318256"/>
                <a:gd name="connsiteX23" fmla="*/ 143908 w 183940"/>
                <a:gd name="connsiteY23" fmla="*/ 148490 h 318256"/>
                <a:gd name="connsiteX24" fmla="*/ 170193 w 183940"/>
                <a:gd name="connsiteY24" fmla="*/ 120278 h 318256"/>
                <a:gd name="connsiteX25" fmla="*/ 170193 w 183940"/>
                <a:gd name="connsiteY25" fmla="*/ 68892 h 318256"/>
                <a:gd name="connsiteX26" fmla="*/ 115090 w 183940"/>
                <a:gd name="connsiteY26" fmla="*/ 13776 h 318256"/>
                <a:gd name="connsiteX27" fmla="*/ 68878 w 183940"/>
                <a:gd name="connsiteY27" fmla="*/ 13776 h 31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56">
                  <a:moveTo>
                    <a:pt x="99415" y="318256"/>
                  </a:moveTo>
                  <a:lnTo>
                    <a:pt x="84539" y="318256"/>
                  </a:lnTo>
                  <a:cubicBezTo>
                    <a:pt x="55942" y="318256"/>
                    <a:pt x="32684" y="294999"/>
                    <a:pt x="32684" y="266401"/>
                  </a:cubicBezTo>
                  <a:lnTo>
                    <a:pt x="32684" y="161261"/>
                  </a:lnTo>
                  <a:cubicBezTo>
                    <a:pt x="13913" y="156968"/>
                    <a:pt x="0" y="140068"/>
                    <a:pt x="0" y="120265"/>
                  </a:cubicBezTo>
                  <a:lnTo>
                    <a:pt x="0" y="68878"/>
                  </a:lnTo>
                  <a:cubicBezTo>
                    <a:pt x="0" y="30895"/>
                    <a:pt x="30896" y="0"/>
                    <a:pt x="68864" y="0"/>
                  </a:cubicBezTo>
                  <a:lnTo>
                    <a:pt x="115077" y="0"/>
                  </a:lnTo>
                  <a:cubicBezTo>
                    <a:pt x="153046" y="0"/>
                    <a:pt x="183941" y="30895"/>
                    <a:pt x="183941" y="68878"/>
                  </a:cubicBezTo>
                  <a:lnTo>
                    <a:pt x="183941" y="120265"/>
                  </a:lnTo>
                  <a:cubicBezTo>
                    <a:pt x="183941" y="140068"/>
                    <a:pt x="170027" y="156968"/>
                    <a:pt x="151257" y="161261"/>
                  </a:cubicBezTo>
                  <a:lnTo>
                    <a:pt x="151257" y="266401"/>
                  </a:lnTo>
                  <a:cubicBezTo>
                    <a:pt x="151257" y="294999"/>
                    <a:pt x="127999" y="318256"/>
                    <a:pt x="99402" y="318256"/>
                  </a:cubicBezTo>
                  <a:close/>
                  <a:moveTo>
                    <a:pt x="68864" y="13776"/>
                  </a:moveTo>
                  <a:cubicBezTo>
                    <a:pt x="38478" y="13776"/>
                    <a:pt x="13762" y="38492"/>
                    <a:pt x="13762" y="68892"/>
                  </a:cubicBezTo>
                  <a:lnTo>
                    <a:pt x="13762" y="120278"/>
                  </a:lnTo>
                  <a:cubicBezTo>
                    <a:pt x="13762" y="135072"/>
                    <a:pt x="25308" y="147458"/>
                    <a:pt x="40047" y="148490"/>
                  </a:cubicBezTo>
                  <a:lnTo>
                    <a:pt x="46446" y="148930"/>
                  </a:lnTo>
                  <a:lnTo>
                    <a:pt x="46446" y="266401"/>
                  </a:lnTo>
                  <a:cubicBezTo>
                    <a:pt x="46446" y="287402"/>
                    <a:pt x="63539" y="304494"/>
                    <a:pt x="84539" y="304494"/>
                  </a:cubicBezTo>
                  <a:lnTo>
                    <a:pt x="99415" y="304494"/>
                  </a:lnTo>
                  <a:cubicBezTo>
                    <a:pt x="120416" y="304494"/>
                    <a:pt x="137508" y="287402"/>
                    <a:pt x="137508" y="266401"/>
                  </a:cubicBezTo>
                  <a:lnTo>
                    <a:pt x="137508" y="148930"/>
                  </a:lnTo>
                  <a:lnTo>
                    <a:pt x="143908" y="148490"/>
                  </a:lnTo>
                  <a:cubicBezTo>
                    <a:pt x="158646" y="147458"/>
                    <a:pt x="170193" y="135072"/>
                    <a:pt x="170193" y="120278"/>
                  </a:cubicBezTo>
                  <a:lnTo>
                    <a:pt x="170193" y="68892"/>
                  </a:lnTo>
                  <a:cubicBezTo>
                    <a:pt x="170193" y="38506"/>
                    <a:pt x="145477" y="13776"/>
                    <a:pt x="115090" y="13776"/>
                  </a:cubicBezTo>
                  <a:lnTo>
                    <a:pt x="68878" y="13776"/>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7CBF8BD9-D45C-AA50-32DD-648B4EBFE080}"/>
                </a:ext>
              </a:extLst>
            </p:cNvPr>
            <p:cNvSpPr/>
            <p:nvPr/>
          </p:nvSpPr>
          <p:spPr>
            <a:xfrm>
              <a:off x="8399045" y="531985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8" y="104838"/>
                    <a:pt x="0" y="81369"/>
                    <a:pt x="0" y="52419"/>
                  </a:cubicBezTo>
                  <a:cubicBezTo>
                    <a:pt x="0" y="23469"/>
                    <a:pt x="23468"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7802B2DC-4530-C7CD-FF0B-8D0FC06B79CC}"/>
                </a:ext>
              </a:extLst>
            </p:cNvPr>
            <p:cNvSpPr/>
            <p:nvPr/>
          </p:nvSpPr>
          <p:spPr>
            <a:xfrm>
              <a:off x="8392165" y="5312964"/>
              <a:ext cx="118599" cy="118599"/>
            </a:xfrm>
            <a:custGeom>
              <a:avLst/>
              <a:gdLst>
                <a:gd name="connsiteX0" fmla="*/ 59300 w 118599"/>
                <a:gd name="connsiteY0" fmla="*/ 118599 h 118599"/>
                <a:gd name="connsiteX1" fmla="*/ 0 w 118599"/>
                <a:gd name="connsiteY1" fmla="*/ 59300 h 118599"/>
                <a:gd name="connsiteX2" fmla="*/ 59300 w 118599"/>
                <a:gd name="connsiteY2" fmla="*/ 0 h 118599"/>
                <a:gd name="connsiteX3" fmla="*/ 118599 w 118599"/>
                <a:gd name="connsiteY3" fmla="*/ 59300 h 118599"/>
                <a:gd name="connsiteX4" fmla="*/ 59300 w 118599"/>
                <a:gd name="connsiteY4" fmla="*/ 118599 h 118599"/>
                <a:gd name="connsiteX5" fmla="*/ 59300 w 118599"/>
                <a:gd name="connsiteY5" fmla="*/ 13775 h 118599"/>
                <a:gd name="connsiteX6" fmla="*/ 13762 w 118599"/>
                <a:gd name="connsiteY6" fmla="*/ 59313 h 118599"/>
                <a:gd name="connsiteX7" fmla="*/ 59300 w 118599"/>
                <a:gd name="connsiteY7" fmla="*/ 104851 h 118599"/>
                <a:gd name="connsiteX8" fmla="*/ 104838 w 118599"/>
                <a:gd name="connsiteY8" fmla="*/ 59313 h 118599"/>
                <a:gd name="connsiteX9" fmla="*/ 59300 w 118599"/>
                <a:gd name="connsiteY9" fmla="*/ 13775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599"/>
                  </a:moveTo>
                  <a:cubicBezTo>
                    <a:pt x="26602" y="118599"/>
                    <a:pt x="0" y="91998"/>
                    <a:pt x="0" y="59300"/>
                  </a:cubicBezTo>
                  <a:cubicBezTo>
                    <a:pt x="0" y="26602"/>
                    <a:pt x="26602" y="0"/>
                    <a:pt x="59300" y="0"/>
                  </a:cubicBezTo>
                  <a:cubicBezTo>
                    <a:pt x="91998" y="0"/>
                    <a:pt x="118599" y="26602"/>
                    <a:pt x="118599" y="59300"/>
                  </a:cubicBezTo>
                  <a:cubicBezTo>
                    <a:pt x="118599" y="91998"/>
                    <a:pt x="91998" y="118599"/>
                    <a:pt x="59300" y="118599"/>
                  </a:cubicBezTo>
                  <a:close/>
                  <a:moveTo>
                    <a:pt x="59300" y="13775"/>
                  </a:moveTo>
                  <a:cubicBezTo>
                    <a:pt x="34198" y="13775"/>
                    <a:pt x="13762" y="34198"/>
                    <a:pt x="13762" y="59313"/>
                  </a:cubicBezTo>
                  <a:cubicBezTo>
                    <a:pt x="13762" y="84429"/>
                    <a:pt x="34185" y="104851"/>
                    <a:pt x="59300" y="104851"/>
                  </a:cubicBezTo>
                  <a:cubicBezTo>
                    <a:pt x="84415" y="104851"/>
                    <a:pt x="104838" y="84429"/>
                    <a:pt x="104838" y="59313"/>
                  </a:cubicBezTo>
                  <a:cubicBezTo>
                    <a:pt x="104838" y="34198"/>
                    <a:pt x="84415" y="13775"/>
                    <a:pt x="59300" y="13775"/>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118B0BF4-CEAF-4F98-B5E0-35982ABB98A1}"/>
                </a:ext>
              </a:extLst>
            </p:cNvPr>
            <p:cNvSpPr/>
            <p:nvPr/>
          </p:nvSpPr>
          <p:spPr>
            <a:xfrm>
              <a:off x="8366361" y="5424683"/>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2 w 170192"/>
                <a:gd name="connsiteY10" fmla="*/ 113384 h 304494"/>
                <a:gd name="connsiteX11" fmla="*/ 170192 w 170192"/>
                <a:gd name="connsiteY11" fmla="*/ 61997 h 304494"/>
                <a:gd name="connsiteX12" fmla="*/ 108195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2"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2" y="131976"/>
                    <a:pt x="170192" y="113384"/>
                  </a:cubicBezTo>
                  <a:lnTo>
                    <a:pt x="170192" y="61997"/>
                  </a:lnTo>
                  <a:cubicBezTo>
                    <a:pt x="170192" y="27758"/>
                    <a:pt x="142435" y="0"/>
                    <a:pt x="108195"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7887AD3D-DF2B-BE5E-EBBE-12D60057BE55}"/>
                </a:ext>
              </a:extLst>
            </p:cNvPr>
            <p:cNvSpPr/>
            <p:nvPr/>
          </p:nvSpPr>
          <p:spPr>
            <a:xfrm>
              <a:off x="8359494" y="5417802"/>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6 w 183940"/>
                <a:gd name="connsiteY7" fmla="*/ 0 h 318242"/>
                <a:gd name="connsiteX8" fmla="*/ 183941 w 183940"/>
                <a:gd name="connsiteY8" fmla="*/ 68864 h 318242"/>
                <a:gd name="connsiteX9" fmla="*/ 183941 w 183940"/>
                <a:gd name="connsiteY9" fmla="*/ 120251 h 318242"/>
                <a:gd name="connsiteX10" fmla="*/ 151256 w 183940"/>
                <a:gd name="connsiteY10" fmla="*/ 161247 h 318242"/>
                <a:gd name="connsiteX11" fmla="*/ 151256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03 h 318242"/>
                <a:gd name="connsiteX18" fmla="*/ 46446 w 183940"/>
                <a:gd name="connsiteY18" fmla="*/ 266374 h 318242"/>
                <a:gd name="connsiteX19" fmla="*/ 84539 w 183940"/>
                <a:gd name="connsiteY19" fmla="*/ 304467 h 318242"/>
                <a:gd name="connsiteX20" fmla="*/ 99415 w 183940"/>
                <a:gd name="connsiteY20" fmla="*/ 304467 h 318242"/>
                <a:gd name="connsiteX21" fmla="*/ 137508 w 183940"/>
                <a:gd name="connsiteY21" fmla="*/ 266374 h 318242"/>
                <a:gd name="connsiteX22" fmla="*/ 137508 w 183940"/>
                <a:gd name="connsiteY22" fmla="*/ 148903 h 318242"/>
                <a:gd name="connsiteX23" fmla="*/ 143908 w 183940"/>
                <a:gd name="connsiteY23" fmla="*/ 148463 h 318242"/>
                <a:gd name="connsiteX24" fmla="*/ 170192 w 183940"/>
                <a:gd name="connsiteY24" fmla="*/ 120251 h 318242"/>
                <a:gd name="connsiteX25" fmla="*/ 170192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5" y="0"/>
                    <a:pt x="68864" y="0"/>
                  </a:cubicBezTo>
                  <a:lnTo>
                    <a:pt x="115076" y="0"/>
                  </a:lnTo>
                  <a:cubicBezTo>
                    <a:pt x="153045" y="0"/>
                    <a:pt x="183941" y="30895"/>
                    <a:pt x="183941" y="68864"/>
                  </a:cubicBezTo>
                  <a:lnTo>
                    <a:pt x="183941" y="120251"/>
                  </a:lnTo>
                  <a:cubicBezTo>
                    <a:pt x="183941" y="140054"/>
                    <a:pt x="170027" y="156954"/>
                    <a:pt x="151256" y="161247"/>
                  </a:cubicBezTo>
                  <a:lnTo>
                    <a:pt x="151256" y="266388"/>
                  </a:lnTo>
                  <a:cubicBezTo>
                    <a:pt x="151256"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03"/>
                  </a:lnTo>
                  <a:lnTo>
                    <a:pt x="46446" y="266374"/>
                  </a:lnTo>
                  <a:cubicBezTo>
                    <a:pt x="46446" y="287375"/>
                    <a:pt x="63538" y="304467"/>
                    <a:pt x="84539" y="304467"/>
                  </a:cubicBezTo>
                  <a:lnTo>
                    <a:pt x="99415" y="304467"/>
                  </a:lnTo>
                  <a:cubicBezTo>
                    <a:pt x="120416" y="304467"/>
                    <a:pt x="137508" y="287375"/>
                    <a:pt x="137508" y="266374"/>
                  </a:cubicBezTo>
                  <a:lnTo>
                    <a:pt x="137508" y="148903"/>
                  </a:lnTo>
                  <a:lnTo>
                    <a:pt x="143908" y="148463"/>
                  </a:lnTo>
                  <a:cubicBezTo>
                    <a:pt x="158646" y="147430"/>
                    <a:pt x="170192" y="135045"/>
                    <a:pt x="170192" y="120251"/>
                  </a:cubicBezTo>
                  <a:lnTo>
                    <a:pt x="170192" y="68864"/>
                  </a:lnTo>
                  <a:cubicBezTo>
                    <a:pt x="170192" y="38478"/>
                    <a:pt x="145476"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81A4A13E-01C4-20B5-BC0E-766AC086D054}"/>
                </a:ext>
              </a:extLst>
            </p:cNvPr>
            <p:cNvSpPr/>
            <p:nvPr/>
          </p:nvSpPr>
          <p:spPr>
            <a:xfrm rot="18900000">
              <a:off x="8512401" y="5361999"/>
              <a:ext cx="104837" cy="104837"/>
            </a:xfrm>
            <a:custGeom>
              <a:avLst/>
              <a:gdLst>
                <a:gd name="connsiteX0" fmla="*/ 104838 w 104837"/>
                <a:gd name="connsiteY0" fmla="*/ 52419 h 104837"/>
                <a:gd name="connsiteX1" fmla="*/ 52419 w 104837"/>
                <a:gd name="connsiteY1" fmla="*/ 104838 h 104837"/>
                <a:gd name="connsiteX2" fmla="*/ 0 w 104837"/>
                <a:gd name="connsiteY2" fmla="*/ 52419 h 104837"/>
                <a:gd name="connsiteX3" fmla="*/ 52419 w 104837"/>
                <a:gd name="connsiteY3" fmla="*/ 0 h 104837"/>
                <a:gd name="connsiteX4" fmla="*/ 104838 w 104837"/>
                <a:gd name="connsiteY4" fmla="*/ 52419 h 10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7" h="104837">
                  <a:moveTo>
                    <a:pt x="104838" y="52419"/>
                  </a:moveTo>
                  <a:cubicBezTo>
                    <a:pt x="104838" y="81369"/>
                    <a:pt x="81369" y="104838"/>
                    <a:pt x="52419" y="104838"/>
                  </a:cubicBezTo>
                  <a:cubicBezTo>
                    <a:pt x="23469" y="104838"/>
                    <a:pt x="0" y="81369"/>
                    <a:pt x="0" y="52419"/>
                  </a:cubicBezTo>
                  <a:cubicBezTo>
                    <a:pt x="0" y="23469"/>
                    <a:pt x="23469" y="0"/>
                    <a:pt x="52419" y="0"/>
                  </a:cubicBezTo>
                  <a:cubicBezTo>
                    <a:pt x="81369" y="0"/>
                    <a:pt x="104838" y="23469"/>
                    <a:pt x="104838" y="52419"/>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599F58C6-1672-D0C5-026A-E67A30A8E381}"/>
                </a:ext>
              </a:extLst>
            </p:cNvPr>
            <p:cNvSpPr/>
            <p:nvPr/>
          </p:nvSpPr>
          <p:spPr>
            <a:xfrm>
              <a:off x="8505521" y="5355117"/>
              <a:ext cx="118599" cy="118599"/>
            </a:xfrm>
            <a:custGeom>
              <a:avLst/>
              <a:gdLst>
                <a:gd name="connsiteX0" fmla="*/ 59300 w 118599"/>
                <a:gd name="connsiteY0" fmla="*/ 118600 h 118599"/>
                <a:gd name="connsiteX1" fmla="*/ 0 w 118599"/>
                <a:gd name="connsiteY1" fmla="*/ 59300 h 118599"/>
                <a:gd name="connsiteX2" fmla="*/ 59300 w 118599"/>
                <a:gd name="connsiteY2" fmla="*/ 0 h 118599"/>
                <a:gd name="connsiteX3" fmla="*/ 118600 w 118599"/>
                <a:gd name="connsiteY3" fmla="*/ 59300 h 118599"/>
                <a:gd name="connsiteX4" fmla="*/ 59300 w 118599"/>
                <a:gd name="connsiteY4" fmla="*/ 118600 h 118599"/>
                <a:gd name="connsiteX5" fmla="*/ 59300 w 118599"/>
                <a:gd name="connsiteY5" fmla="*/ 13776 h 118599"/>
                <a:gd name="connsiteX6" fmla="*/ 13762 w 118599"/>
                <a:gd name="connsiteY6" fmla="*/ 59314 h 118599"/>
                <a:gd name="connsiteX7" fmla="*/ 59300 w 118599"/>
                <a:gd name="connsiteY7" fmla="*/ 104851 h 118599"/>
                <a:gd name="connsiteX8" fmla="*/ 104838 w 118599"/>
                <a:gd name="connsiteY8" fmla="*/ 59314 h 118599"/>
                <a:gd name="connsiteX9" fmla="*/ 59300 w 118599"/>
                <a:gd name="connsiteY9" fmla="*/ 13776 h 11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599" h="118599">
                  <a:moveTo>
                    <a:pt x="59300" y="118600"/>
                  </a:moveTo>
                  <a:cubicBezTo>
                    <a:pt x="26602" y="118600"/>
                    <a:pt x="0" y="91998"/>
                    <a:pt x="0" y="59300"/>
                  </a:cubicBezTo>
                  <a:cubicBezTo>
                    <a:pt x="0" y="26602"/>
                    <a:pt x="26602" y="0"/>
                    <a:pt x="59300" y="0"/>
                  </a:cubicBezTo>
                  <a:cubicBezTo>
                    <a:pt x="91998" y="0"/>
                    <a:pt x="118600" y="26602"/>
                    <a:pt x="118600" y="59300"/>
                  </a:cubicBezTo>
                  <a:cubicBezTo>
                    <a:pt x="118600" y="91998"/>
                    <a:pt x="91998" y="118600"/>
                    <a:pt x="59300" y="118600"/>
                  </a:cubicBezTo>
                  <a:close/>
                  <a:moveTo>
                    <a:pt x="59300" y="13776"/>
                  </a:moveTo>
                  <a:cubicBezTo>
                    <a:pt x="34198" y="13776"/>
                    <a:pt x="13762" y="34198"/>
                    <a:pt x="13762" y="59314"/>
                  </a:cubicBezTo>
                  <a:cubicBezTo>
                    <a:pt x="13762" y="84429"/>
                    <a:pt x="34185" y="104851"/>
                    <a:pt x="59300" y="104851"/>
                  </a:cubicBezTo>
                  <a:cubicBezTo>
                    <a:pt x="84415" y="104851"/>
                    <a:pt x="104838" y="84429"/>
                    <a:pt x="104838" y="59314"/>
                  </a:cubicBezTo>
                  <a:cubicBezTo>
                    <a:pt x="104838" y="34198"/>
                    <a:pt x="84415" y="13776"/>
                    <a:pt x="59300" y="13776"/>
                  </a:cubicBez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3A5AF8E7-85C0-9CFD-A0A0-A98D6F9C4F5C}"/>
                </a:ext>
              </a:extLst>
            </p:cNvPr>
            <p:cNvSpPr/>
            <p:nvPr/>
          </p:nvSpPr>
          <p:spPr>
            <a:xfrm>
              <a:off x="8479717" y="5466835"/>
              <a:ext cx="170192" cy="304494"/>
            </a:xfrm>
            <a:custGeom>
              <a:avLst/>
              <a:gdLst>
                <a:gd name="connsiteX0" fmla="*/ 108209 w 170192"/>
                <a:gd name="connsiteY0" fmla="*/ 0 h 304494"/>
                <a:gd name="connsiteX1" fmla="*/ 61997 w 170192"/>
                <a:gd name="connsiteY1" fmla="*/ 0 h 304494"/>
                <a:gd name="connsiteX2" fmla="*/ 0 w 170192"/>
                <a:gd name="connsiteY2" fmla="*/ 61997 h 304494"/>
                <a:gd name="connsiteX3" fmla="*/ 0 w 170192"/>
                <a:gd name="connsiteY3" fmla="*/ 113384 h 304494"/>
                <a:gd name="connsiteX4" fmla="*/ 32684 w 170192"/>
                <a:gd name="connsiteY4" fmla="*/ 148463 h 304494"/>
                <a:gd name="connsiteX5" fmla="*/ 32684 w 170192"/>
                <a:gd name="connsiteY5" fmla="*/ 259521 h 304494"/>
                <a:gd name="connsiteX6" fmla="*/ 77658 w 170192"/>
                <a:gd name="connsiteY6" fmla="*/ 304494 h 304494"/>
                <a:gd name="connsiteX7" fmla="*/ 92535 w 170192"/>
                <a:gd name="connsiteY7" fmla="*/ 304494 h 304494"/>
                <a:gd name="connsiteX8" fmla="*/ 137508 w 170192"/>
                <a:gd name="connsiteY8" fmla="*/ 259521 h 304494"/>
                <a:gd name="connsiteX9" fmla="*/ 137508 w 170192"/>
                <a:gd name="connsiteY9" fmla="*/ 148463 h 304494"/>
                <a:gd name="connsiteX10" fmla="*/ 170193 w 170192"/>
                <a:gd name="connsiteY10" fmla="*/ 113384 h 304494"/>
                <a:gd name="connsiteX11" fmla="*/ 170193 w 170192"/>
                <a:gd name="connsiteY11" fmla="*/ 61997 h 304494"/>
                <a:gd name="connsiteX12" fmla="*/ 108196 w 170192"/>
                <a:gd name="connsiteY12" fmla="*/ 0 h 3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192" h="304494">
                  <a:moveTo>
                    <a:pt x="108209" y="0"/>
                  </a:moveTo>
                  <a:lnTo>
                    <a:pt x="61997" y="0"/>
                  </a:lnTo>
                  <a:cubicBezTo>
                    <a:pt x="27758" y="0"/>
                    <a:pt x="0" y="27758"/>
                    <a:pt x="0" y="61997"/>
                  </a:cubicBezTo>
                  <a:lnTo>
                    <a:pt x="0" y="113384"/>
                  </a:lnTo>
                  <a:cubicBezTo>
                    <a:pt x="0" y="131976"/>
                    <a:pt x="14423" y="147183"/>
                    <a:pt x="32684" y="148463"/>
                  </a:cubicBezTo>
                  <a:lnTo>
                    <a:pt x="32684" y="259521"/>
                  </a:lnTo>
                  <a:cubicBezTo>
                    <a:pt x="32684" y="284361"/>
                    <a:pt x="52818" y="304494"/>
                    <a:pt x="77658" y="304494"/>
                  </a:cubicBezTo>
                  <a:lnTo>
                    <a:pt x="92535" y="304494"/>
                  </a:lnTo>
                  <a:cubicBezTo>
                    <a:pt x="117375" y="304494"/>
                    <a:pt x="137508" y="284361"/>
                    <a:pt x="137508" y="259521"/>
                  </a:cubicBezTo>
                  <a:lnTo>
                    <a:pt x="137508" y="148463"/>
                  </a:lnTo>
                  <a:cubicBezTo>
                    <a:pt x="155770" y="147183"/>
                    <a:pt x="170193" y="131976"/>
                    <a:pt x="170193" y="113384"/>
                  </a:cubicBezTo>
                  <a:lnTo>
                    <a:pt x="170193" y="61997"/>
                  </a:lnTo>
                  <a:cubicBezTo>
                    <a:pt x="170193" y="27758"/>
                    <a:pt x="142435" y="0"/>
                    <a:pt x="108196" y="0"/>
                  </a:cubicBezTo>
                  <a:close/>
                </a:path>
              </a:pathLst>
            </a:custGeom>
            <a:solidFill>
              <a:schemeClr val="accent4"/>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239B03C0-2B76-F2DB-9D43-F0B9C3D9EA1B}"/>
                </a:ext>
              </a:extLst>
            </p:cNvPr>
            <p:cNvSpPr/>
            <p:nvPr/>
          </p:nvSpPr>
          <p:spPr>
            <a:xfrm>
              <a:off x="8472850" y="5459941"/>
              <a:ext cx="183940" cy="318242"/>
            </a:xfrm>
            <a:custGeom>
              <a:avLst/>
              <a:gdLst>
                <a:gd name="connsiteX0" fmla="*/ 99415 w 183940"/>
                <a:gd name="connsiteY0" fmla="*/ 318242 h 318242"/>
                <a:gd name="connsiteX1" fmla="*/ 84539 w 183940"/>
                <a:gd name="connsiteY1" fmla="*/ 318242 h 318242"/>
                <a:gd name="connsiteX2" fmla="*/ 32684 w 183940"/>
                <a:gd name="connsiteY2" fmla="*/ 266388 h 318242"/>
                <a:gd name="connsiteX3" fmla="*/ 32684 w 183940"/>
                <a:gd name="connsiteY3" fmla="*/ 161247 h 318242"/>
                <a:gd name="connsiteX4" fmla="*/ 0 w 183940"/>
                <a:gd name="connsiteY4" fmla="*/ 120251 h 318242"/>
                <a:gd name="connsiteX5" fmla="*/ 0 w 183940"/>
                <a:gd name="connsiteY5" fmla="*/ 68864 h 318242"/>
                <a:gd name="connsiteX6" fmla="*/ 68864 w 183940"/>
                <a:gd name="connsiteY6" fmla="*/ 0 h 318242"/>
                <a:gd name="connsiteX7" fmla="*/ 115077 w 183940"/>
                <a:gd name="connsiteY7" fmla="*/ 0 h 318242"/>
                <a:gd name="connsiteX8" fmla="*/ 183941 w 183940"/>
                <a:gd name="connsiteY8" fmla="*/ 68864 h 318242"/>
                <a:gd name="connsiteX9" fmla="*/ 183941 w 183940"/>
                <a:gd name="connsiteY9" fmla="*/ 120251 h 318242"/>
                <a:gd name="connsiteX10" fmla="*/ 151257 w 183940"/>
                <a:gd name="connsiteY10" fmla="*/ 161247 h 318242"/>
                <a:gd name="connsiteX11" fmla="*/ 151257 w 183940"/>
                <a:gd name="connsiteY11" fmla="*/ 266388 h 318242"/>
                <a:gd name="connsiteX12" fmla="*/ 99402 w 183940"/>
                <a:gd name="connsiteY12" fmla="*/ 318242 h 318242"/>
                <a:gd name="connsiteX13" fmla="*/ 68864 w 183940"/>
                <a:gd name="connsiteY13" fmla="*/ 13762 h 318242"/>
                <a:gd name="connsiteX14" fmla="*/ 13762 w 183940"/>
                <a:gd name="connsiteY14" fmla="*/ 68864 h 318242"/>
                <a:gd name="connsiteX15" fmla="*/ 13762 w 183940"/>
                <a:gd name="connsiteY15" fmla="*/ 120251 h 318242"/>
                <a:gd name="connsiteX16" fmla="*/ 40047 w 183940"/>
                <a:gd name="connsiteY16" fmla="*/ 148463 h 318242"/>
                <a:gd name="connsiteX17" fmla="*/ 46446 w 183940"/>
                <a:gd name="connsiteY17" fmla="*/ 148917 h 318242"/>
                <a:gd name="connsiteX18" fmla="*/ 46446 w 183940"/>
                <a:gd name="connsiteY18" fmla="*/ 266388 h 318242"/>
                <a:gd name="connsiteX19" fmla="*/ 84539 w 183940"/>
                <a:gd name="connsiteY19" fmla="*/ 304481 h 318242"/>
                <a:gd name="connsiteX20" fmla="*/ 99415 w 183940"/>
                <a:gd name="connsiteY20" fmla="*/ 304481 h 318242"/>
                <a:gd name="connsiteX21" fmla="*/ 137508 w 183940"/>
                <a:gd name="connsiteY21" fmla="*/ 266388 h 318242"/>
                <a:gd name="connsiteX22" fmla="*/ 137508 w 183940"/>
                <a:gd name="connsiteY22" fmla="*/ 148917 h 318242"/>
                <a:gd name="connsiteX23" fmla="*/ 143908 w 183940"/>
                <a:gd name="connsiteY23" fmla="*/ 148463 h 318242"/>
                <a:gd name="connsiteX24" fmla="*/ 170193 w 183940"/>
                <a:gd name="connsiteY24" fmla="*/ 120251 h 318242"/>
                <a:gd name="connsiteX25" fmla="*/ 170193 w 183940"/>
                <a:gd name="connsiteY25" fmla="*/ 68864 h 318242"/>
                <a:gd name="connsiteX26" fmla="*/ 115090 w 183940"/>
                <a:gd name="connsiteY26" fmla="*/ 13762 h 318242"/>
                <a:gd name="connsiteX27" fmla="*/ 68878 w 183940"/>
                <a:gd name="connsiteY27" fmla="*/ 13762 h 31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3940" h="318242">
                  <a:moveTo>
                    <a:pt x="99415" y="318242"/>
                  </a:moveTo>
                  <a:lnTo>
                    <a:pt x="84539" y="318242"/>
                  </a:lnTo>
                  <a:cubicBezTo>
                    <a:pt x="55942" y="318242"/>
                    <a:pt x="32684" y="294985"/>
                    <a:pt x="32684" y="266388"/>
                  </a:cubicBezTo>
                  <a:lnTo>
                    <a:pt x="32684" y="161247"/>
                  </a:lnTo>
                  <a:cubicBezTo>
                    <a:pt x="13913" y="156954"/>
                    <a:pt x="0" y="140054"/>
                    <a:pt x="0" y="120251"/>
                  </a:cubicBezTo>
                  <a:lnTo>
                    <a:pt x="0" y="68864"/>
                  </a:lnTo>
                  <a:cubicBezTo>
                    <a:pt x="0" y="30895"/>
                    <a:pt x="30896" y="0"/>
                    <a:pt x="68864" y="0"/>
                  </a:cubicBezTo>
                  <a:lnTo>
                    <a:pt x="115077" y="0"/>
                  </a:lnTo>
                  <a:cubicBezTo>
                    <a:pt x="153046" y="0"/>
                    <a:pt x="183941" y="30895"/>
                    <a:pt x="183941" y="68864"/>
                  </a:cubicBezTo>
                  <a:lnTo>
                    <a:pt x="183941" y="120251"/>
                  </a:lnTo>
                  <a:cubicBezTo>
                    <a:pt x="183941" y="140040"/>
                    <a:pt x="170027" y="156954"/>
                    <a:pt x="151257" y="161247"/>
                  </a:cubicBezTo>
                  <a:lnTo>
                    <a:pt x="151257" y="266388"/>
                  </a:lnTo>
                  <a:cubicBezTo>
                    <a:pt x="151257" y="294985"/>
                    <a:pt x="127999" y="318242"/>
                    <a:pt x="99402" y="318242"/>
                  </a:cubicBezTo>
                  <a:close/>
                  <a:moveTo>
                    <a:pt x="68864" y="13762"/>
                  </a:moveTo>
                  <a:cubicBezTo>
                    <a:pt x="38478" y="13762"/>
                    <a:pt x="13762" y="38478"/>
                    <a:pt x="13762" y="68864"/>
                  </a:cubicBezTo>
                  <a:lnTo>
                    <a:pt x="13762" y="120251"/>
                  </a:lnTo>
                  <a:cubicBezTo>
                    <a:pt x="13762" y="135045"/>
                    <a:pt x="25308" y="147430"/>
                    <a:pt x="40047" y="148463"/>
                  </a:cubicBezTo>
                  <a:lnTo>
                    <a:pt x="46446" y="148917"/>
                  </a:lnTo>
                  <a:lnTo>
                    <a:pt x="46446" y="266388"/>
                  </a:lnTo>
                  <a:cubicBezTo>
                    <a:pt x="46446" y="287388"/>
                    <a:pt x="63539" y="304481"/>
                    <a:pt x="84539" y="304481"/>
                  </a:cubicBezTo>
                  <a:lnTo>
                    <a:pt x="99415" y="304481"/>
                  </a:lnTo>
                  <a:cubicBezTo>
                    <a:pt x="120416" y="304481"/>
                    <a:pt x="137508" y="287388"/>
                    <a:pt x="137508" y="266388"/>
                  </a:cubicBezTo>
                  <a:lnTo>
                    <a:pt x="137508" y="148917"/>
                  </a:lnTo>
                  <a:lnTo>
                    <a:pt x="143908" y="148463"/>
                  </a:lnTo>
                  <a:cubicBezTo>
                    <a:pt x="158646" y="147430"/>
                    <a:pt x="170193" y="135045"/>
                    <a:pt x="170193" y="120251"/>
                  </a:cubicBezTo>
                  <a:lnTo>
                    <a:pt x="170193" y="68864"/>
                  </a:lnTo>
                  <a:cubicBezTo>
                    <a:pt x="170193" y="38478"/>
                    <a:pt x="145477" y="13762"/>
                    <a:pt x="115090" y="13762"/>
                  </a:cubicBezTo>
                  <a:lnTo>
                    <a:pt x="68878" y="13762"/>
                  </a:lnTo>
                  <a:close/>
                </a:path>
              </a:pathLst>
            </a:custGeom>
            <a:solidFill>
              <a:srgbClr val="FFFFFF"/>
            </a:solidFill>
            <a:ln w="13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74" name="Freeform: Shape 273">
            <a:extLst>
              <a:ext uri="{FF2B5EF4-FFF2-40B4-BE49-F238E27FC236}">
                <a16:creationId xmlns:a16="http://schemas.microsoft.com/office/drawing/2014/main" id="{E8956B68-C8E1-44F8-11A3-3E04D072D308}"/>
              </a:ext>
            </a:extLst>
          </p:cNvPr>
          <p:cNvSpPr/>
          <p:nvPr/>
        </p:nvSpPr>
        <p:spPr>
          <a:xfrm>
            <a:off x="10205969" y="5007197"/>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A36C5D42-8D32-A36B-91E1-940A6775F7C0}"/>
              </a:ext>
            </a:extLst>
          </p:cNvPr>
          <p:cNvSpPr/>
          <p:nvPr/>
        </p:nvSpPr>
        <p:spPr>
          <a:xfrm>
            <a:off x="10199155" y="5000383"/>
            <a:ext cx="117458" cy="117457"/>
          </a:xfrm>
          <a:custGeom>
            <a:avLst/>
            <a:gdLst>
              <a:gd name="connsiteX0" fmla="*/ 58729 w 117458"/>
              <a:gd name="connsiteY0" fmla="*/ 117444 h 117457"/>
              <a:gd name="connsiteX1" fmla="*/ 0 w 117458"/>
              <a:gd name="connsiteY1" fmla="*/ 58715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29 h 117457"/>
              <a:gd name="connsiteX6" fmla="*/ 13629 w 117458"/>
              <a:gd name="connsiteY6" fmla="*/ 58729 h 117457"/>
              <a:gd name="connsiteX7" fmla="*/ 58729 w 117458"/>
              <a:gd name="connsiteY7" fmla="*/ 103829 h 117457"/>
              <a:gd name="connsiteX8" fmla="*/ 103829 w 117458"/>
              <a:gd name="connsiteY8" fmla="*/ 58729 h 117457"/>
              <a:gd name="connsiteX9" fmla="*/ 58729 w 117458"/>
              <a:gd name="connsiteY9" fmla="*/ 13629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44"/>
                </a:moveTo>
                <a:cubicBezTo>
                  <a:pt x="26346" y="117444"/>
                  <a:pt x="0" y="91099"/>
                  <a:pt x="0" y="58715"/>
                </a:cubicBezTo>
                <a:cubicBezTo>
                  <a:pt x="0" y="26332"/>
                  <a:pt x="26346" y="0"/>
                  <a:pt x="58729" y="0"/>
                </a:cubicBezTo>
                <a:cubicBezTo>
                  <a:pt x="91112" y="0"/>
                  <a:pt x="117458" y="26346"/>
                  <a:pt x="117458" y="58729"/>
                </a:cubicBezTo>
                <a:cubicBezTo>
                  <a:pt x="117458" y="91112"/>
                  <a:pt x="91112" y="117458"/>
                  <a:pt x="58729" y="117458"/>
                </a:cubicBezTo>
                <a:close/>
                <a:moveTo>
                  <a:pt x="58729" y="13629"/>
                </a:moveTo>
                <a:cubicBezTo>
                  <a:pt x="33869" y="13629"/>
                  <a:pt x="13629" y="33855"/>
                  <a:pt x="13629" y="58729"/>
                </a:cubicBezTo>
                <a:cubicBezTo>
                  <a:pt x="13629" y="83603"/>
                  <a:pt x="33855" y="103829"/>
                  <a:pt x="58729" y="103829"/>
                </a:cubicBezTo>
                <a:cubicBezTo>
                  <a:pt x="83603" y="103829"/>
                  <a:pt x="103829" y="83603"/>
                  <a:pt x="103829" y="58729"/>
                </a:cubicBezTo>
                <a:cubicBezTo>
                  <a:pt x="103829" y="33855"/>
                  <a:pt x="83603" y="13629"/>
                  <a:pt x="58729" y="13629"/>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8A794CC2-8EEA-A761-50AD-ECBA6CB097AD}"/>
              </a:ext>
            </a:extLst>
          </p:cNvPr>
          <p:cNvSpPr/>
          <p:nvPr/>
        </p:nvSpPr>
        <p:spPr>
          <a:xfrm>
            <a:off x="10173599" y="5111012"/>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5A01ED43-3E26-D6A6-69DF-5583F2D81001}"/>
              </a:ext>
            </a:extLst>
          </p:cNvPr>
          <p:cNvSpPr/>
          <p:nvPr/>
        </p:nvSpPr>
        <p:spPr>
          <a:xfrm>
            <a:off x="10166785" y="5104184"/>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4"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FB515642-DB3B-73DE-895E-B4B101FE29E2}"/>
              </a:ext>
            </a:extLst>
          </p:cNvPr>
          <p:cNvSpPr/>
          <p:nvPr/>
        </p:nvSpPr>
        <p:spPr>
          <a:xfrm>
            <a:off x="10024998" y="5007197"/>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2EF4DE3B-1766-AF7B-58D1-B49C8DAD2C5F}"/>
              </a:ext>
            </a:extLst>
          </p:cNvPr>
          <p:cNvSpPr/>
          <p:nvPr/>
        </p:nvSpPr>
        <p:spPr>
          <a:xfrm>
            <a:off x="10018184" y="5000383"/>
            <a:ext cx="117458" cy="117457"/>
          </a:xfrm>
          <a:custGeom>
            <a:avLst/>
            <a:gdLst>
              <a:gd name="connsiteX0" fmla="*/ 58729 w 117458"/>
              <a:gd name="connsiteY0" fmla="*/ 117444 h 117457"/>
              <a:gd name="connsiteX1" fmla="*/ 0 w 117458"/>
              <a:gd name="connsiteY1" fmla="*/ 58715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29 h 117457"/>
              <a:gd name="connsiteX6" fmla="*/ 13629 w 117458"/>
              <a:gd name="connsiteY6" fmla="*/ 58729 h 117457"/>
              <a:gd name="connsiteX7" fmla="*/ 58729 w 117458"/>
              <a:gd name="connsiteY7" fmla="*/ 103829 h 117457"/>
              <a:gd name="connsiteX8" fmla="*/ 103829 w 117458"/>
              <a:gd name="connsiteY8" fmla="*/ 58729 h 117457"/>
              <a:gd name="connsiteX9" fmla="*/ 58729 w 117458"/>
              <a:gd name="connsiteY9" fmla="*/ 13629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44"/>
                </a:moveTo>
                <a:cubicBezTo>
                  <a:pt x="26346" y="117444"/>
                  <a:pt x="0" y="91099"/>
                  <a:pt x="0" y="58715"/>
                </a:cubicBezTo>
                <a:cubicBezTo>
                  <a:pt x="0" y="26332"/>
                  <a:pt x="26346" y="0"/>
                  <a:pt x="58729" y="0"/>
                </a:cubicBezTo>
                <a:cubicBezTo>
                  <a:pt x="91112" y="0"/>
                  <a:pt x="117458" y="26346"/>
                  <a:pt x="117458" y="58729"/>
                </a:cubicBezTo>
                <a:cubicBezTo>
                  <a:pt x="117458" y="91112"/>
                  <a:pt x="91112" y="117458"/>
                  <a:pt x="58729" y="117458"/>
                </a:cubicBezTo>
                <a:close/>
                <a:moveTo>
                  <a:pt x="58729" y="13629"/>
                </a:moveTo>
                <a:cubicBezTo>
                  <a:pt x="33869" y="13629"/>
                  <a:pt x="13629" y="33855"/>
                  <a:pt x="13629" y="58729"/>
                </a:cubicBezTo>
                <a:cubicBezTo>
                  <a:pt x="13629" y="83603"/>
                  <a:pt x="33855" y="103829"/>
                  <a:pt x="58729" y="103829"/>
                </a:cubicBezTo>
                <a:cubicBezTo>
                  <a:pt x="83603" y="103829"/>
                  <a:pt x="103829" y="83603"/>
                  <a:pt x="103829" y="58729"/>
                </a:cubicBezTo>
                <a:cubicBezTo>
                  <a:pt x="103829" y="33855"/>
                  <a:pt x="83603" y="13629"/>
                  <a:pt x="58729" y="13629"/>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20AFDD30-A123-892D-AC18-86F4D16E6BD4}"/>
              </a:ext>
            </a:extLst>
          </p:cNvPr>
          <p:cNvSpPr/>
          <p:nvPr/>
        </p:nvSpPr>
        <p:spPr>
          <a:xfrm>
            <a:off x="9992629" y="5111012"/>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D84A81A4-1AFD-84D1-2822-3F500AFCBB9F}"/>
              </a:ext>
            </a:extLst>
          </p:cNvPr>
          <p:cNvSpPr/>
          <p:nvPr/>
        </p:nvSpPr>
        <p:spPr>
          <a:xfrm>
            <a:off x="9985827" y="5104184"/>
            <a:ext cx="182170" cy="315192"/>
          </a:xfrm>
          <a:custGeom>
            <a:avLst/>
            <a:gdLst>
              <a:gd name="connsiteX0" fmla="*/ 98459 w 182170"/>
              <a:gd name="connsiteY0" fmla="*/ 315193 h 315192"/>
              <a:gd name="connsiteX1" fmla="*/ 83725 w 182170"/>
              <a:gd name="connsiteY1" fmla="*/ 315193 h 315192"/>
              <a:gd name="connsiteX2" fmla="*/ 32370 w 182170"/>
              <a:gd name="connsiteY2" fmla="*/ 263837 h 315192"/>
              <a:gd name="connsiteX3" fmla="*/ 32370 w 182170"/>
              <a:gd name="connsiteY3" fmla="*/ 159709 h 315192"/>
              <a:gd name="connsiteX4" fmla="*/ 0 w 182170"/>
              <a:gd name="connsiteY4" fmla="*/ 119107 h 315192"/>
              <a:gd name="connsiteX5" fmla="*/ 0 w 182170"/>
              <a:gd name="connsiteY5" fmla="*/ 68215 h 315192"/>
              <a:gd name="connsiteX6" fmla="*/ 68201 w 182170"/>
              <a:gd name="connsiteY6" fmla="*/ 0 h 315192"/>
              <a:gd name="connsiteX7" fmla="*/ 113969 w 182170"/>
              <a:gd name="connsiteY7" fmla="*/ 0 h 315192"/>
              <a:gd name="connsiteX8" fmla="*/ 182170 w 182170"/>
              <a:gd name="connsiteY8" fmla="*/ 68215 h 315192"/>
              <a:gd name="connsiteX9" fmla="*/ 182170 w 182170"/>
              <a:gd name="connsiteY9" fmla="*/ 119107 h 315192"/>
              <a:gd name="connsiteX10" fmla="*/ 149801 w 182170"/>
              <a:gd name="connsiteY10" fmla="*/ 159709 h 315192"/>
              <a:gd name="connsiteX11" fmla="*/ 149801 w 182170"/>
              <a:gd name="connsiteY11" fmla="*/ 263837 h 315192"/>
              <a:gd name="connsiteX12" fmla="*/ 98445 w 182170"/>
              <a:gd name="connsiteY12" fmla="*/ 315193 h 315192"/>
              <a:gd name="connsiteX13" fmla="*/ 68201 w 182170"/>
              <a:gd name="connsiteY13" fmla="*/ 13643 h 315192"/>
              <a:gd name="connsiteX14" fmla="*/ 13629 w 182170"/>
              <a:gd name="connsiteY14" fmla="*/ 68229 h 315192"/>
              <a:gd name="connsiteX15" fmla="*/ 13629 w 182170"/>
              <a:gd name="connsiteY15" fmla="*/ 119121 h 315192"/>
              <a:gd name="connsiteX16" fmla="*/ 39662 w 182170"/>
              <a:gd name="connsiteY16" fmla="*/ 147061 h 315192"/>
              <a:gd name="connsiteX17" fmla="*/ 45999 w 182170"/>
              <a:gd name="connsiteY17" fmla="*/ 147497 h 315192"/>
              <a:gd name="connsiteX18" fmla="*/ 45999 w 182170"/>
              <a:gd name="connsiteY18" fmla="*/ 263837 h 315192"/>
              <a:gd name="connsiteX19" fmla="*/ 83725 w 182170"/>
              <a:gd name="connsiteY19" fmla="*/ 301564 h 315192"/>
              <a:gd name="connsiteX20" fmla="*/ 98459 w 182170"/>
              <a:gd name="connsiteY20" fmla="*/ 301564 h 315192"/>
              <a:gd name="connsiteX21" fmla="*/ 136185 w 182170"/>
              <a:gd name="connsiteY21" fmla="*/ 263837 h 315192"/>
              <a:gd name="connsiteX22" fmla="*/ 136185 w 182170"/>
              <a:gd name="connsiteY22" fmla="*/ 147497 h 315192"/>
              <a:gd name="connsiteX23" fmla="*/ 142522 w 182170"/>
              <a:gd name="connsiteY23" fmla="*/ 147061 h 315192"/>
              <a:gd name="connsiteX24" fmla="*/ 168555 w 182170"/>
              <a:gd name="connsiteY24" fmla="*/ 119121 h 315192"/>
              <a:gd name="connsiteX25" fmla="*/ 168555 w 182170"/>
              <a:gd name="connsiteY25" fmla="*/ 68229 h 315192"/>
              <a:gd name="connsiteX26" fmla="*/ 113983 w 182170"/>
              <a:gd name="connsiteY26" fmla="*/ 13643 h 315192"/>
              <a:gd name="connsiteX27" fmla="*/ 68215 w 182170"/>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01" y="0"/>
                </a:cubicBezTo>
                <a:lnTo>
                  <a:pt x="113969" y="0"/>
                </a:lnTo>
                <a:cubicBezTo>
                  <a:pt x="151572" y="0"/>
                  <a:pt x="182170" y="30598"/>
                  <a:pt x="182170" y="68215"/>
                </a:cubicBezTo>
                <a:lnTo>
                  <a:pt x="182170" y="119107"/>
                </a:lnTo>
                <a:cubicBezTo>
                  <a:pt x="182170" y="138720"/>
                  <a:pt x="168391" y="155457"/>
                  <a:pt x="149801" y="159709"/>
                </a:cubicBezTo>
                <a:lnTo>
                  <a:pt x="149801" y="263837"/>
                </a:lnTo>
                <a:cubicBezTo>
                  <a:pt x="149801" y="292159"/>
                  <a:pt x="126767" y="315193"/>
                  <a:pt x="98445" y="315193"/>
                </a:cubicBezTo>
                <a:close/>
                <a:moveTo>
                  <a:pt x="68201" y="13643"/>
                </a:moveTo>
                <a:cubicBezTo>
                  <a:pt x="38108" y="13643"/>
                  <a:pt x="13629" y="38121"/>
                  <a:pt x="13629" y="68229"/>
                </a:cubicBezTo>
                <a:lnTo>
                  <a:pt x="13629" y="119121"/>
                </a:lnTo>
                <a:cubicBezTo>
                  <a:pt x="13629" y="133772"/>
                  <a:pt x="25064" y="146039"/>
                  <a:pt x="39662" y="147061"/>
                </a:cubicBezTo>
                <a:lnTo>
                  <a:pt x="45999" y="147497"/>
                </a:lnTo>
                <a:lnTo>
                  <a:pt x="45999" y="263837"/>
                </a:lnTo>
                <a:cubicBezTo>
                  <a:pt x="45999" y="284636"/>
                  <a:pt x="62927" y="301564"/>
                  <a:pt x="83725" y="301564"/>
                </a:cubicBezTo>
                <a:lnTo>
                  <a:pt x="98459" y="301564"/>
                </a:lnTo>
                <a:cubicBezTo>
                  <a:pt x="119257" y="301564"/>
                  <a:pt x="136185" y="284636"/>
                  <a:pt x="136185" y="263837"/>
                </a:cubicBezTo>
                <a:lnTo>
                  <a:pt x="136185" y="147497"/>
                </a:lnTo>
                <a:lnTo>
                  <a:pt x="142522" y="147061"/>
                </a:lnTo>
                <a:cubicBezTo>
                  <a:pt x="157120" y="146039"/>
                  <a:pt x="168555" y="133772"/>
                  <a:pt x="168555" y="119121"/>
                </a:cubicBezTo>
                <a:lnTo>
                  <a:pt x="168555" y="68229"/>
                </a:lnTo>
                <a:cubicBezTo>
                  <a:pt x="168555" y="38135"/>
                  <a:pt x="144076" y="13643"/>
                  <a:pt x="113983" y="13643"/>
                </a:cubicBezTo>
                <a:lnTo>
                  <a:pt x="68215"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370B6777-EF88-7953-FD26-AAAB49B31A66}"/>
              </a:ext>
            </a:extLst>
          </p:cNvPr>
          <p:cNvSpPr/>
          <p:nvPr/>
        </p:nvSpPr>
        <p:spPr>
          <a:xfrm rot="17549998">
            <a:off x="10386939" y="500719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FC06A702-9466-D389-72DE-B9E887FE63EA}"/>
              </a:ext>
            </a:extLst>
          </p:cNvPr>
          <p:cNvSpPr/>
          <p:nvPr/>
        </p:nvSpPr>
        <p:spPr>
          <a:xfrm>
            <a:off x="10380112" y="5000383"/>
            <a:ext cx="117458" cy="117457"/>
          </a:xfrm>
          <a:custGeom>
            <a:avLst/>
            <a:gdLst>
              <a:gd name="connsiteX0" fmla="*/ 58729 w 117458"/>
              <a:gd name="connsiteY0" fmla="*/ 117444 h 117457"/>
              <a:gd name="connsiteX1" fmla="*/ 0 w 117458"/>
              <a:gd name="connsiteY1" fmla="*/ 58715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29 h 117457"/>
              <a:gd name="connsiteX6" fmla="*/ 13629 w 117458"/>
              <a:gd name="connsiteY6" fmla="*/ 58729 h 117457"/>
              <a:gd name="connsiteX7" fmla="*/ 58729 w 117458"/>
              <a:gd name="connsiteY7" fmla="*/ 103829 h 117457"/>
              <a:gd name="connsiteX8" fmla="*/ 103829 w 117458"/>
              <a:gd name="connsiteY8" fmla="*/ 58729 h 117457"/>
              <a:gd name="connsiteX9" fmla="*/ 58729 w 117458"/>
              <a:gd name="connsiteY9" fmla="*/ 13629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44"/>
                </a:moveTo>
                <a:cubicBezTo>
                  <a:pt x="26346" y="117444"/>
                  <a:pt x="0" y="91099"/>
                  <a:pt x="0" y="58715"/>
                </a:cubicBezTo>
                <a:cubicBezTo>
                  <a:pt x="0" y="26332"/>
                  <a:pt x="26346" y="0"/>
                  <a:pt x="58729" y="0"/>
                </a:cubicBezTo>
                <a:cubicBezTo>
                  <a:pt x="91112" y="0"/>
                  <a:pt x="117458" y="26346"/>
                  <a:pt x="117458" y="58729"/>
                </a:cubicBezTo>
                <a:cubicBezTo>
                  <a:pt x="117458" y="91112"/>
                  <a:pt x="91112" y="117458"/>
                  <a:pt x="58729" y="117458"/>
                </a:cubicBezTo>
                <a:close/>
                <a:moveTo>
                  <a:pt x="58729" y="13629"/>
                </a:moveTo>
                <a:cubicBezTo>
                  <a:pt x="33869" y="13629"/>
                  <a:pt x="13629" y="33855"/>
                  <a:pt x="13629" y="58729"/>
                </a:cubicBezTo>
                <a:cubicBezTo>
                  <a:pt x="13629" y="83603"/>
                  <a:pt x="33855" y="103829"/>
                  <a:pt x="58729" y="103829"/>
                </a:cubicBezTo>
                <a:cubicBezTo>
                  <a:pt x="83603" y="103829"/>
                  <a:pt x="103829" y="83603"/>
                  <a:pt x="103829" y="58729"/>
                </a:cubicBezTo>
                <a:cubicBezTo>
                  <a:pt x="103829" y="33855"/>
                  <a:pt x="83603" y="13629"/>
                  <a:pt x="58729" y="13629"/>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65DE307F-8BCF-B80E-73CA-0AEFA79A3945}"/>
              </a:ext>
            </a:extLst>
          </p:cNvPr>
          <p:cNvSpPr/>
          <p:nvPr/>
        </p:nvSpPr>
        <p:spPr>
          <a:xfrm>
            <a:off x="10354557" y="5111012"/>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Shape 284">
            <a:extLst>
              <a:ext uri="{FF2B5EF4-FFF2-40B4-BE49-F238E27FC236}">
                <a16:creationId xmlns:a16="http://schemas.microsoft.com/office/drawing/2014/main" id="{D661EC96-5B15-3BDD-69C7-9154DAF5FC9A}"/>
              </a:ext>
            </a:extLst>
          </p:cNvPr>
          <p:cNvSpPr/>
          <p:nvPr/>
        </p:nvSpPr>
        <p:spPr>
          <a:xfrm>
            <a:off x="10347756" y="5104184"/>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4"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Shape 285">
            <a:extLst>
              <a:ext uri="{FF2B5EF4-FFF2-40B4-BE49-F238E27FC236}">
                <a16:creationId xmlns:a16="http://schemas.microsoft.com/office/drawing/2014/main" id="{23A24C77-01C4-A857-0EAF-B596EE1098F3}"/>
              </a:ext>
            </a:extLst>
          </p:cNvPr>
          <p:cNvSpPr/>
          <p:nvPr/>
        </p:nvSpPr>
        <p:spPr>
          <a:xfrm rot="20803200">
            <a:off x="10477405" y="5106086"/>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22262EA9-8768-78BC-5EE7-F69FF6C5F52B}"/>
              </a:ext>
            </a:extLst>
          </p:cNvPr>
          <p:cNvSpPr/>
          <p:nvPr/>
        </p:nvSpPr>
        <p:spPr>
          <a:xfrm>
            <a:off x="10470597" y="509923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EF4FFCA4-456F-439D-21D2-5D2897A01DDE}"/>
              </a:ext>
            </a:extLst>
          </p:cNvPr>
          <p:cNvSpPr/>
          <p:nvPr/>
        </p:nvSpPr>
        <p:spPr>
          <a:xfrm>
            <a:off x="10445042" y="520988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C7734454-14F6-1DA4-FDA0-6D66D4282728}"/>
              </a:ext>
            </a:extLst>
          </p:cNvPr>
          <p:cNvSpPr/>
          <p:nvPr/>
        </p:nvSpPr>
        <p:spPr>
          <a:xfrm>
            <a:off x="10438228" y="5203065"/>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3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3"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62BDB452-B28A-2DE9-61A6-D82CA89B3301}"/>
              </a:ext>
            </a:extLst>
          </p:cNvPr>
          <p:cNvSpPr/>
          <p:nvPr/>
        </p:nvSpPr>
        <p:spPr>
          <a:xfrm>
            <a:off x="10115484" y="510605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1BF2396F-E004-F960-F92A-767AECAC5CD0}"/>
              </a:ext>
            </a:extLst>
          </p:cNvPr>
          <p:cNvSpPr/>
          <p:nvPr/>
        </p:nvSpPr>
        <p:spPr>
          <a:xfrm>
            <a:off x="10108669" y="509923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D2BF38AF-C74B-5529-459D-239B1394C8BD}"/>
              </a:ext>
            </a:extLst>
          </p:cNvPr>
          <p:cNvSpPr/>
          <p:nvPr/>
        </p:nvSpPr>
        <p:spPr>
          <a:xfrm>
            <a:off x="10083114" y="520988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A5628DEE-2992-26A4-329E-974CBDF34BDF}"/>
              </a:ext>
            </a:extLst>
          </p:cNvPr>
          <p:cNvSpPr/>
          <p:nvPr/>
        </p:nvSpPr>
        <p:spPr>
          <a:xfrm>
            <a:off x="10076299" y="5203065"/>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3"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73E57CFA-3061-CA60-5C2B-C0E037A8C914}"/>
              </a:ext>
            </a:extLst>
          </p:cNvPr>
          <p:cNvSpPr/>
          <p:nvPr/>
        </p:nvSpPr>
        <p:spPr>
          <a:xfrm rot="20946002">
            <a:off x="9934512" y="5106055"/>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2D342376-65A5-6AE3-2C21-CE8F89B612A3}"/>
              </a:ext>
            </a:extLst>
          </p:cNvPr>
          <p:cNvSpPr/>
          <p:nvPr/>
        </p:nvSpPr>
        <p:spPr>
          <a:xfrm>
            <a:off x="9927698" y="509923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B9E82E86-4DEA-52D3-8DB0-F7B3AEE80EEE}"/>
              </a:ext>
            </a:extLst>
          </p:cNvPr>
          <p:cNvSpPr/>
          <p:nvPr/>
        </p:nvSpPr>
        <p:spPr>
          <a:xfrm>
            <a:off x="9902143" y="520988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D82569AE-9891-69D8-C0AB-91F1F0270E3F}"/>
              </a:ext>
            </a:extLst>
          </p:cNvPr>
          <p:cNvSpPr/>
          <p:nvPr/>
        </p:nvSpPr>
        <p:spPr>
          <a:xfrm>
            <a:off x="9895342" y="5203065"/>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1D91D5FE-594D-3174-8BCC-B7FD7206CA24}"/>
              </a:ext>
            </a:extLst>
          </p:cNvPr>
          <p:cNvSpPr/>
          <p:nvPr/>
        </p:nvSpPr>
        <p:spPr>
          <a:xfrm>
            <a:off x="10296441" y="510605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F8C1F797-B164-1DD3-D01B-F52BA07994A4}"/>
              </a:ext>
            </a:extLst>
          </p:cNvPr>
          <p:cNvSpPr/>
          <p:nvPr/>
        </p:nvSpPr>
        <p:spPr>
          <a:xfrm>
            <a:off x="10289626" y="509923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9EA55875-1261-3FD9-E565-A98EF9AF14A6}"/>
              </a:ext>
            </a:extLst>
          </p:cNvPr>
          <p:cNvSpPr/>
          <p:nvPr/>
        </p:nvSpPr>
        <p:spPr>
          <a:xfrm>
            <a:off x="10264071" y="520988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12626B94-8F22-E201-763B-D5CDA4CA0B41}"/>
              </a:ext>
            </a:extLst>
          </p:cNvPr>
          <p:cNvSpPr/>
          <p:nvPr/>
        </p:nvSpPr>
        <p:spPr>
          <a:xfrm>
            <a:off x="10257270" y="5203065"/>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3"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6857C010-7B92-CE89-9DC8-EBE2AC45451A}"/>
              </a:ext>
            </a:extLst>
          </p:cNvPr>
          <p:cNvSpPr/>
          <p:nvPr/>
        </p:nvSpPr>
        <p:spPr>
          <a:xfrm>
            <a:off x="10205969" y="5231237"/>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7261A0CB-C080-24E9-1785-BB209B594676}"/>
              </a:ext>
            </a:extLst>
          </p:cNvPr>
          <p:cNvSpPr/>
          <p:nvPr/>
        </p:nvSpPr>
        <p:spPr>
          <a:xfrm>
            <a:off x="10199155" y="5224408"/>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E747F5A8-84A0-8478-44AC-05E1728A463D}"/>
              </a:ext>
            </a:extLst>
          </p:cNvPr>
          <p:cNvSpPr/>
          <p:nvPr/>
        </p:nvSpPr>
        <p:spPr>
          <a:xfrm>
            <a:off x="10173599" y="5335052"/>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DEA27D36-BFEE-E1B4-DD47-4E9B51A58115}"/>
              </a:ext>
            </a:extLst>
          </p:cNvPr>
          <p:cNvSpPr/>
          <p:nvPr/>
        </p:nvSpPr>
        <p:spPr>
          <a:xfrm>
            <a:off x="10166785" y="5328237"/>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4"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1EA05B5D-3276-4FA3-6136-384A93938A32}"/>
              </a:ext>
            </a:extLst>
          </p:cNvPr>
          <p:cNvSpPr/>
          <p:nvPr/>
        </p:nvSpPr>
        <p:spPr>
          <a:xfrm>
            <a:off x="10024998" y="5231237"/>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D847F81F-BA26-5B44-3E3B-2617881FF56B}"/>
              </a:ext>
            </a:extLst>
          </p:cNvPr>
          <p:cNvSpPr/>
          <p:nvPr/>
        </p:nvSpPr>
        <p:spPr>
          <a:xfrm>
            <a:off x="10018184" y="5224408"/>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24CF5D36-16F3-FD3D-C723-BA97FB254F04}"/>
              </a:ext>
            </a:extLst>
          </p:cNvPr>
          <p:cNvSpPr/>
          <p:nvPr/>
        </p:nvSpPr>
        <p:spPr>
          <a:xfrm>
            <a:off x="9992629" y="5335052"/>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FD65AC19-C580-7349-BAE1-7D4FA433B521}"/>
              </a:ext>
            </a:extLst>
          </p:cNvPr>
          <p:cNvSpPr/>
          <p:nvPr/>
        </p:nvSpPr>
        <p:spPr>
          <a:xfrm>
            <a:off x="9985827" y="5328237"/>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0A984915-A2CC-7F74-81B3-8D02E4829953}"/>
              </a:ext>
            </a:extLst>
          </p:cNvPr>
          <p:cNvSpPr/>
          <p:nvPr/>
        </p:nvSpPr>
        <p:spPr>
          <a:xfrm rot="20946002">
            <a:off x="9973501" y="5306872"/>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B1C0AB5A-2F7A-290B-C93D-48AE7A984569}"/>
              </a:ext>
            </a:extLst>
          </p:cNvPr>
          <p:cNvSpPr/>
          <p:nvPr/>
        </p:nvSpPr>
        <p:spPr>
          <a:xfrm>
            <a:off x="9966692" y="530004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24A1C324-2BD3-95EA-F8D4-B10FD73A485C}"/>
              </a:ext>
            </a:extLst>
          </p:cNvPr>
          <p:cNvSpPr/>
          <p:nvPr/>
        </p:nvSpPr>
        <p:spPr>
          <a:xfrm>
            <a:off x="9941137" y="5410687"/>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15DACB6F-EB51-0532-B9F1-475D9F75B538}"/>
              </a:ext>
            </a:extLst>
          </p:cNvPr>
          <p:cNvSpPr/>
          <p:nvPr/>
        </p:nvSpPr>
        <p:spPr>
          <a:xfrm>
            <a:off x="9934336" y="5403872"/>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E6396E9D-5C4B-C196-75CB-BAFB6F0C5297}"/>
              </a:ext>
            </a:extLst>
          </p:cNvPr>
          <p:cNvSpPr/>
          <p:nvPr/>
        </p:nvSpPr>
        <p:spPr>
          <a:xfrm rot="20803200">
            <a:off x="10386925" y="523126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F47B2411-3BA3-090D-BB92-807A9E5C722A}"/>
              </a:ext>
            </a:extLst>
          </p:cNvPr>
          <p:cNvSpPr/>
          <p:nvPr/>
        </p:nvSpPr>
        <p:spPr>
          <a:xfrm>
            <a:off x="10380112" y="5224408"/>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00C69E5F-2F26-873B-06AE-B64903FBF3CD}"/>
              </a:ext>
            </a:extLst>
          </p:cNvPr>
          <p:cNvSpPr/>
          <p:nvPr/>
        </p:nvSpPr>
        <p:spPr>
          <a:xfrm>
            <a:off x="10354557" y="5335052"/>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1257211A-C0E0-FEA8-F431-97A8BB6927AF}"/>
              </a:ext>
            </a:extLst>
          </p:cNvPr>
          <p:cNvSpPr/>
          <p:nvPr/>
        </p:nvSpPr>
        <p:spPr>
          <a:xfrm>
            <a:off x="10347756" y="5328237"/>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4"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29333BCF-E638-5C4E-061D-ED3435010377}"/>
              </a:ext>
            </a:extLst>
          </p:cNvPr>
          <p:cNvSpPr/>
          <p:nvPr/>
        </p:nvSpPr>
        <p:spPr>
          <a:xfrm>
            <a:off x="10296441" y="533010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Shape 322">
            <a:extLst>
              <a:ext uri="{FF2B5EF4-FFF2-40B4-BE49-F238E27FC236}">
                <a16:creationId xmlns:a16="http://schemas.microsoft.com/office/drawing/2014/main" id="{B91E3DA5-93FE-6839-9ABF-2117FC5C36F3}"/>
              </a:ext>
            </a:extLst>
          </p:cNvPr>
          <p:cNvSpPr/>
          <p:nvPr/>
        </p:nvSpPr>
        <p:spPr>
          <a:xfrm>
            <a:off x="10289626" y="532327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E12BB924-A8CF-99A1-114B-A164ECEFD47A}"/>
              </a:ext>
            </a:extLst>
          </p:cNvPr>
          <p:cNvSpPr/>
          <p:nvPr/>
        </p:nvSpPr>
        <p:spPr>
          <a:xfrm>
            <a:off x="10264071" y="543391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06CF752E-15BA-0180-8919-6A5374325857}"/>
              </a:ext>
            </a:extLst>
          </p:cNvPr>
          <p:cNvSpPr/>
          <p:nvPr/>
        </p:nvSpPr>
        <p:spPr>
          <a:xfrm>
            <a:off x="10257270" y="5427091"/>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3"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FB7D45F7-3CB7-3AAE-84FB-C137CEB0E5B0}"/>
              </a:ext>
            </a:extLst>
          </p:cNvPr>
          <p:cNvSpPr/>
          <p:nvPr/>
        </p:nvSpPr>
        <p:spPr>
          <a:xfrm>
            <a:off x="10115484" y="533010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95B6E22E-E403-FFBF-21C6-C876C0B3102E}"/>
              </a:ext>
            </a:extLst>
          </p:cNvPr>
          <p:cNvSpPr/>
          <p:nvPr/>
        </p:nvSpPr>
        <p:spPr>
          <a:xfrm>
            <a:off x="10108669" y="532327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Shape 327">
            <a:extLst>
              <a:ext uri="{FF2B5EF4-FFF2-40B4-BE49-F238E27FC236}">
                <a16:creationId xmlns:a16="http://schemas.microsoft.com/office/drawing/2014/main" id="{6F4B4486-2110-8F84-C0A0-EAB0FFAD694B}"/>
              </a:ext>
            </a:extLst>
          </p:cNvPr>
          <p:cNvSpPr/>
          <p:nvPr/>
        </p:nvSpPr>
        <p:spPr>
          <a:xfrm>
            <a:off x="10083114" y="543391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Shape 328">
            <a:extLst>
              <a:ext uri="{FF2B5EF4-FFF2-40B4-BE49-F238E27FC236}">
                <a16:creationId xmlns:a16="http://schemas.microsoft.com/office/drawing/2014/main" id="{6523CF6B-0CD4-0D19-0004-129E016509D6}"/>
              </a:ext>
            </a:extLst>
          </p:cNvPr>
          <p:cNvSpPr/>
          <p:nvPr/>
        </p:nvSpPr>
        <p:spPr>
          <a:xfrm>
            <a:off x="10076299" y="5427091"/>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3"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Shape 333">
            <a:extLst>
              <a:ext uri="{FF2B5EF4-FFF2-40B4-BE49-F238E27FC236}">
                <a16:creationId xmlns:a16="http://schemas.microsoft.com/office/drawing/2014/main" id="{689C6AB7-9673-A536-61B1-3D150134A515}"/>
              </a:ext>
            </a:extLst>
          </p:cNvPr>
          <p:cNvSpPr/>
          <p:nvPr/>
        </p:nvSpPr>
        <p:spPr>
          <a:xfrm rot="18900000">
            <a:off x="10477412" y="5330097"/>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Shape 334">
            <a:extLst>
              <a:ext uri="{FF2B5EF4-FFF2-40B4-BE49-F238E27FC236}">
                <a16:creationId xmlns:a16="http://schemas.microsoft.com/office/drawing/2014/main" id="{F12B9551-0196-11DB-BA42-49A9E326E253}"/>
              </a:ext>
            </a:extLst>
          </p:cNvPr>
          <p:cNvSpPr/>
          <p:nvPr/>
        </p:nvSpPr>
        <p:spPr>
          <a:xfrm>
            <a:off x="10470597" y="5323276"/>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Shape 335">
            <a:extLst>
              <a:ext uri="{FF2B5EF4-FFF2-40B4-BE49-F238E27FC236}">
                <a16:creationId xmlns:a16="http://schemas.microsoft.com/office/drawing/2014/main" id="{09E44383-8A60-137D-631A-40C50FA4E11D}"/>
              </a:ext>
            </a:extLst>
          </p:cNvPr>
          <p:cNvSpPr/>
          <p:nvPr/>
        </p:nvSpPr>
        <p:spPr>
          <a:xfrm>
            <a:off x="10445042" y="543391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Shape 336">
            <a:extLst>
              <a:ext uri="{FF2B5EF4-FFF2-40B4-BE49-F238E27FC236}">
                <a16:creationId xmlns:a16="http://schemas.microsoft.com/office/drawing/2014/main" id="{C7ECDC6A-471E-76FA-5084-12569B60D99A}"/>
              </a:ext>
            </a:extLst>
          </p:cNvPr>
          <p:cNvSpPr/>
          <p:nvPr/>
        </p:nvSpPr>
        <p:spPr>
          <a:xfrm>
            <a:off x="10438228" y="5427091"/>
            <a:ext cx="182170" cy="315192"/>
          </a:xfrm>
          <a:custGeom>
            <a:avLst/>
            <a:gdLst>
              <a:gd name="connsiteX0" fmla="*/ 98459 w 182170"/>
              <a:gd name="connsiteY0" fmla="*/ 315193 h 315192"/>
              <a:gd name="connsiteX1" fmla="*/ 83725 w 182170"/>
              <a:gd name="connsiteY1" fmla="*/ 315193 h 315192"/>
              <a:gd name="connsiteX2" fmla="*/ 32370 w 182170"/>
              <a:gd name="connsiteY2" fmla="*/ 263837 h 315192"/>
              <a:gd name="connsiteX3" fmla="*/ 32370 w 182170"/>
              <a:gd name="connsiteY3" fmla="*/ 159709 h 315192"/>
              <a:gd name="connsiteX4" fmla="*/ 0 w 182170"/>
              <a:gd name="connsiteY4" fmla="*/ 119107 h 315192"/>
              <a:gd name="connsiteX5" fmla="*/ 0 w 182170"/>
              <a:gd name="connsiteY5" fmla="*/ 68215 h 315192"/>
              <a:gd name="connsiteX6" fmla="*/ 68201 w 182170"/>
              <a:gd name="connsiteY6" fmla="*/ 0 h 315192"/>
              <a:gd name="connsiteX7" fmla="*/ 113969 w 182170"/>
              <a:gd name="connsiteY7" fmla="*/ 0 h 315192"/>
              <a:gd name="connsiteX8" fmla="*/ 182170 w 182170"/>
              <a:gd name="connsiteY8" fmla="*/ 68215 h 315192"/>
              <a:gd name="connsiteX9" fmla="*/ 182170 w 182170"/>
              <a:gd name="connsiteY9" fmla="*/ 119107 h 315192"/>
              <a:gd name="connsiteX10" fmla="*/ 149801 w 182170"/>
              <a:gd name="connsiteY10" fmla="*/ 159709 h 315192"/>
              <a:gd name="connsiteX11" fmla="*/ 149801 w 182170"/>
              <a:gd name="connsiteY11" fmla="*/ 263837 h 315192"/>
              <a:gd name="connsiteX12" fmla="*/ 98445 w 182170"/>
              <a:gd name="connsiteY12" fmla="*/ 315193 h 315192"/>
              <a:gd name="connsiteX13" fmla="*/ 68201 w 182170"/>
              <a:gd name="connsiteY13" fmla="*/ 13643 h 315192"/>
              <a:gd name="connsiteX14" fmla="*/ 13629 w 182170"/>
              <a:gd name="connsiteY14" fmla="*/ 68229 h 315192"/>
              <a:gd name="connsiteX15" fmla="*/ 13629 w 182170"/>
              <a:gd name="connsiteY15" fmla="*/ 119121 h 315192"/>
              <a:gd name="connsiteX16" fmla="*/ 39662 w 182170"/>
              <a:gd name="connsiteY16" fmla="*/ 147061 h 315192"/>
              <a:gd name="connsiteX17" fmla="*/ 45999 w 182170"/>
              <a:gd name="connsiteY17" fmla="*/ 147497 h 315192"/>
              <a:gd name="connsiteX18" fmla="*/ 45999 w 182170"/>
              <a:gd name="connsiteY18" fmla="*/ 263837 h 315192"/>
              <a:gd name="connsiteX19" fmla="*/ 83725 w 182170"/>
              <a:gd name="connsiteY19" fmla="*/ 301564 h 315192"/>
              <a:gd name="connsiteX20" fmla="*/ 98459 w 182170"/>
              <a:gd name="connsiteY20" fmla="*/ 301564 h 315192"/>
              <a:gd name="connsiteX21" fmla="*/ 136185 w 182170"/>
              <a:gd name="connsiteY21" fmla="*/ 263837 h 315192"/>
              <a:gd name="connsiteX22" fmla="*/ 136185 w 182170"/>
              <a:gd name="connsiteY22" fmla="*/ 147497 h 315192"/>
              <a:gd name="connsiteX23" fmla="*/ 142523 w 182170"/>
              <a:gd name="connsiteY23" fmla="*/ 147061 h 315192"/>
              <a:gd name="connsiteX24" fmla="*/ 168555 w 182170"/>
              <a:gd name="connsiteY24" fmla="*/ 119121 h 315192"/>
              <a:gd name="connsiteX25" fmla="*/ 168555 w 182170"/>
              <a:gd name="connsiteY25" fmla="*/ 68229 h 315192"/>
              <a:gd name="connsiteX26" fmla="*/ 113983 w 182170"/>
              <a:gd name="connsiteY26" fmla="*/ 13643 h 315192"/>
              <a:gd name="connsiteX27" fmla="*/ 68215 w 182170"/>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01" y="0"/>
                </a:cubicBezTo>
                <a:lnTo>
                  <a:pt x="113969" y="0"/>
                </a:lnTo>
                <a:cubicBezTo>
                  <a:pt x="151572" y="0"/>
                  <a:pt x="182170" y="30598"/>
                  <a:pt x="182170" y="68215"/>
                </a:cubicBezTo>
                <a:lnTo>
                  <a:pt x="182170" y="119107"/>
                </a:lnTo>
                <a:cubicBezTo>
                  <a:pt x="182170" y="138720"/>
                  <a:pt x="168391" y="155457"/>
                  <a:pt x="149801" y="159709"/>
                </a:cubicBezTo>
                <a:lnTo>
                  <a:pt x="149801" y="263837"/>
                </a:lnTo>
                <a:cubicBezTo>
                  <a:pt x="149801" y="292159"/>
                  <a:pt x="126767" y="315193"/>
                  <a:pt x="98445" y="315193"/>
                </a:cubicBezTo>
                <a:close/>
                <a:moveTo>
                  <a:pt x="68201" y="13643"/>
                </a:moveTo>
                <a:cubicBezTo>
                  <a:pt x="38108" y="13643"/>
                  <a:pt x="13629" y="38121"/>
                  <a:pt x="13629" y="68229"/>
                </a:cubicBezTo>
                <a:lnTo>
                  <a:pt x="13629" y="119121"/>
                </a:lnTo>
                <a:cubicBezTo>
                  <a:pt x="13629" y="133772"/>
                  <a:pt x="25064" y="146039"/>
                  <a:pt x="39662" y="147061"/>
                </a:cubicBezTo>
                <a:lnTo>
                  <a:pt x="45999" y="147497"/>
                </a:lnTo>
                <a:lnTo>
                  <a:pt x="45999" y="263837"/>
                </a:lnTo>
                <a:cubicBezTo>
                  <a:pt x="45999" y="284636"/>
                  <a:pt x="62927" y="301564"/>
                  <a:pt x="83725" y="301564"/>
                </a:cubicBezTo>
                <a:lnTo>
                  <a:pt x="98459" y="301564"/>
                </a:lnTo>
                <a:cubicBezTo>
                  <a:pt x="119257" y="301564"/>
                  <a:pt x="136185" y="284636"/>
                  <a:pt x="136185" y="263837"/>
                </a:cubicBezTo>
                <a:lnTo>
                  <a:pt x="136185" y="147497"/>
                </a:lnTo>
                <a:lnTo>
                  <a:pt x="142523" y="147061"/>
                </a:lnTo>
                <a:cubicBezTo>
                  <a:pt x="157120" y="146039"/>
                  <a:pt x="168555" y="133772"/>
                  <a:pt x="168555" y="119121"/>
                </a:cubicBezTo>
                <a:lnTo>
                  <a:pt x="168555" y="68229"/>
                </a:lnTo>
                <a:cubicBezTo>
                  <a:pt x="168555" y="38135"/>
                  <a:pt x="144076" y="13643"/>
                  <a:pt x="113983" y="13643"/>
                </a:cubicBezTo>
                <a:lnTo>
                  <a:pt x="68215"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8" name="TextBox 357">
            <a:extLst>
              <a:ext uri="{FF2B5EF4-FFF2-40B4-BE49-F238E27FC236}">
                <a16:creationId xmlns:a16="http://schemas.microsoft.com/office/drawing/2014/main" id="{8BD17687-498B-435F-7E3D-FF7F16845F5B}"/>
              </a:ext>
            </a:extLst>
          </p:cNvPr>
          <p:cNvSpPr txBox="1"/>
          <p:nvPr/>
        </p:nvSpPr>
        <p:spPr>
          <a:xfrm>
            <a:off x="9819650" y="586478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+77 FTE</a:t>
            </a:r>
          </a:p>
        </p:txBody>
      </p:sp>
      <p:sp>
        <p:nvSpPr>
          <p:cNvPr id="359" name="TextBox 358">
            <a:extLst>
              <a:ext uri="{FF2B5EF4-FFF2-40B4-BE49-F238E27FC236}">
                <a16:creationId xmlns:a16="http://schemas.microsoft.com/office/drawing/2014/main" id="{64C37551-FFA2-EBD2-2997-4245C86121CC}"/>
              </a:ext>
            </a:extLst>
          </p:cNvPr>
          <p:cNvSpPr txBox="1"/>
          <p:nvPr/>
        </p:nvSpPr>
        <p:spPr>
          <a:xfrm>
            <a:off x="8525754" y="586740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+135 FTE</a:t>
            </a:r>
          </a:p>
        </p:txBody>
      </p:sp>
      <p:sp>
        <p:nvSpPr>
          <p:cNvPr id="360" name="TextBox 359">
            <a:extLst>
              <a:ext uri="{FF2B5EF4-FFF2-40B4-BE49-F238E27FC236}">
                <a16:creationId xmlns:a16="http://schemas.microsoft.com/office/drawing/2014/main" id="{E7D2349C-A7FD-3B5E-11F2-FF0104BE6D7B}"/>
              </a:ext>
            </a:extLst>
          </p:cNvPr>
          <p:cNvSpPr txBox="1"/>
          <p:nvPr/>
        </p:nvSpPr>
        <p:spPr>
          <a:xfrm>
            <a:off x="7246077" y="586740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+61 FTE</a:t>
            </a:r>
          </a:p>
        </p:txBody>
      </p:sp>
      <p:sp>
        <p:nvSpPr>
          <p:cNvPr id="361" name="TextBox 360">
            <a:extLst>
              <a:ext uri="{FF2B5EF4-FFF2-40B4-BE49-F238E27FC236}">
                <a16:creationId xmlns:a16="http://schemas.microsoft.com/office/drawing/2014/main" id="{CBA71616-866F-D447-345A-932947F71D99}"/>
              </a:ext>
            </a:extLst>
          </p:cNvPr>
          <p:cNvSpPr txBox="1"/>
          <p:nvPr/>
        </p:nvSpPr>
        <p:spPr>
          <a:xfrm>
            <a:off x="5952181" y="586740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+360 FTE</a:t>
            </a:r>
          </a:p>
        </p:txBody>
      </p:sp>
      <p:sp>
        <p:nvSpPr>
          <p:cNvPr id="362" name="TextBox 361">
            <a:extLst>
              <a:ext uri="{FF2B5EF4-FFF2-40B4-BE49-F238E27FC236}">
                <a16:creationId xmlns:a16="http://schemas.microsoft.com/office/drawing/2014/main" id="{BF24EE23-EC0B-1376-CDE4-0063438D8855}"/>
              </a:ext>
            </a:extLst>
          </p:cNvPr>
          <p:cNvSpPr txBox="1"/>
          <p:nvPr/>
        </p:nvSpPr>
        <p:spPr>
          <a:xfrm>
            <a:off x="4612488" y="586740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+123 FTE</a:t>
            </a:r>
          </a:p>
        </p:txBody>
      </p:sp>
      <p:sp>
        <p:nvSpPr>
          <p:cNvPr id="363" name="TextBox 362">
            <a:extLst>
              <a:ext uri="{FF2B5EF4-FFF2-40B4-BE49-F238E27FC236}">
                <a16:creationId xmlns:a16="http://schemas.microsoft.com/office/drawing/2014/main" id="{481D0427-7F56-705C-0EBE-52C34BBEF40F}"/>
              </a:ext>
            </a:extLst>
          </p:cNvPr>
          <p:cNvSpPr txBox="1"/>
          <p:nvPr/>
        </p:nvSpPr>
        <p:spPr>
          <a:xfrm>
            <a:off x="3368348" y="586740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+187 FTE</a:t>
            </a:r>
          </a:p>
        </p:txBody>
      </p:sp>
      <p:sp>
        <p:nvSpPr>
          <p:cNvPr id="364" name="TextBox 363">
            <a:extLst>
              <a:ext uri="{FF2B5EF4-FFF2-40B4-BE49-F238E27FC236}">
                <a16:creationId xmlns:a16="http://schemas.microsoft.com/office/drawing/2014/main" id="{F22630E6-0691-B871-A8C6-5820F9DE3633}"/>
              </a:ext>
            </a:extLst>
          </p:cNvPr>
          <p:cNvSpPr txBox="1"/>
          <p:nvPr/>
        </p:nvSpPr>
        <p:spPr>
          <a:xfrm>
            <a:off x="2053914" y="586740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+40 FTE</a:t>
            </a:r>
          </a:p>
        </p:txBody>
      </p:sp>
      <p:pic>
        <p:nvPicPr>
          <p:cNvPr id="369" name="Picture 368">
            <a:extLst>
              <a:ext uri="{FF2B5EF4-FFF2-40B4-BE49-F238E27FC236}">
                <a16:creationId xmlns:a16="http://schemas.microsoft.com/office/drawing/2014/main" id="{5439B5F9-73B4-21BF-2278-55562F658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180" y="1886777"/>
            <a:ext cx="1087809" cy="362603"/>
          </a:xfrm>
          <a:prstGeom prst="rect">
            <a:avLst/>
          </a:prstGeom>
        </p:spPr>
      </p:pic>
      <p:pic>
        <p:nvPicPr>
          <p:cNvPr id="371" name="Picture 370">
            <a:extLst>
              <a:ext uri="{FF2B5EF4-FFF2-40B4-BE49-F238E27FC236}">
                <a16:creationId xmlns:a16="http://schemas.microsoft.com/office/drawing/2014/main" id="{CF109995-96B9-4677-CDF3-5020D7DA7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431" y="2658608"/>
            <a:ext cx="1066654" cy="167526"/>
          </a:xfrm>
          <a:prstGeom prst="rect">
            <a:avLst/>
          </a:prstGeom>
        </p:spPr>
      </p:pic>
      <p:pic>
        <p:nvPicPr>
          <p:cNvPr id="373" name="Picture 372">
            <a:extLst>
              <a:ext uri="{FF2B5EF4-FFF2-40B4-BE49-F238E27FC236}">
                <a16:creationId xmlns:a16="http://schemas.microsoft.com/office/drawing/2014/main" id="{BC697CD0-11EF-613C-C0A6-00F15B36E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0471" y="3467884"/>
            <a:ext cx="1206079" cy="360023"/>
          </a:xfrm>
          <a:prstGeom prst="rect">
            <a:avLst/>
          </a:prstGeom>
        </p:spPr>
      </p:pic>
      <p:pic>
        <p:nvPicPr>
          <p:cNvPr id="375" name="Picture 374">
            <a:extLst>
              <a:ext uri="{FF2B5EF4-FFF2-40B4-BE49-F238E27FC236}">
                <a16:creationId xmlns:a16="http://schemas.microsoft.com/office/drawing/2014/main" id="{44A76543-A8C2-392C-B6EF-32FC75C1AA2A}"/>
              </a:ext>
            </a:extLst>
          </p:cNvPr>
          <p:cNvPicPr>
            <a:picLocks noChangeAspect="1"/>
          </p:cNvPicPr>
          <p:nvPr/>
        </p:nvPicPr>
        <p:blipFill rotWithShape="1">
          <a:blip r:embed="rId6">
            <a:extLst>
              <a:ext uri="{28A0092B-C50C-407E-A947-70E740481C1C}">
                <a14:useLocalDpi xmlns:a14="http://schemas.microsoft.com/office/drawing/2010/main" val="0"/>
              </a:ext>
            </a:extLst>
          </a:blip>
          <a:srcRect l="19240" t="17792" r="22211" b="30485"/>
          <a:stretch/>
        </p:blipFill>
        <p:spPr>
          <a:xfrm>
            <a:off x="1910471" y="2915297"/>
            <a:ext cx="1147167" cy="570049"/>
          </a:xfrm>
          <a:prstGeom prst="rect">
            <a:avLst/>
          </a:prstGeom>
        </p:spPr>
      </p:pic>
      <p:pic>
        <p:nvPicPr>
          <p:cNvPr id="377" name="Picture 376">
            <a:extLst>
              <a:ext uri="{FF2B5EF4-FFF2-40B4-BE49-F238E27FC236}">
                <a16:creationId xmlns:a16="http://schemas.microsoft.com/office/drawing/2014/main" id="{D95D349C-C019-8103-AF7E-E25AF88ABBA5}"/>
              </a:ext>
            </a:extLst>
          </p:cNvPr>
          <p:cNvPicPr>
            <a:picLocks noChangeAspect="1"/>
          </p:cNvPicPr>
          <p:nvPr/>
        </p:nvPicPr>
        <p:blipFill rotWithShape="1">
          <a:blip r:embed="rId7">
            <a:extLst>
              <a:ext uri="{28A0092B-C50C-407E-A947-70E740481C1C}">
                <a14:useLocalDpi xmlns:a14="http://schemas.microsoft.com/office/drawing/2010/main" val="0"/>
              </a:ext>
            </a:extLst>
          </a:blip>
          <a:srcRect l="13994" t="36666" r="13923" b="34094"/>
          <a:stretch/>
        </p:blipFill>
        <p:spPr>
          <a:xfrm>
            <a:off x="3368778" y="2089675"/>
            <a:ext cx="1070033" cy="248029"/>
          </a:xfrm>
          <a:prstGeom prst="rect">
            <a:avLst/>
          </a:prstGeom>
        </p:spPr>
      </p:pic>
      <p:pic>
        <p:nvPicPr>
          <p:cNvPr id="379" name="Picture 378">
            <a:extLst>
              <a:ext uri="{FF2B5EF4-FFF2-40B4-BE49-F238E27FC236}">
                <a16:creationId xmlns:a16="http://schemas.microsoft.com/office/drawing/2014/main" id="{1F906027-AE16-6F47-B485-9DB7E7DBF4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179" y="2844522"/>
            <a:ext cx="804929" cy="335556"/>
          </a:xfrm>
          <a:prstGeom prst="rect">
            <a:avLst/>
          </a:prstGeom>
        </p:spPr>
      </p:pic>
      <p:pic>
        <p:nvPicPr>
          <p:cNvPr id="381" name="Picture 380">
            <a:extLst>
              <a:ext uri="{FF2B5EF4-FFF2-40B4-BE49-F238E27FC236}">
                <a16:creationId xmlns:a16="http://schemas.microsoft.com/office/drawing/2014/main" id="{62519213-6C8A-C1DD-7162-8DC36D48E3CB}"/>
              </a:ext>
            </a:extLst>
          </p:cNvPr>
          <p:cNvPicPr>
            <a:picLocks noChangeAspect="1"/>
          </p:cNvPicPr>
          <p:nvPr/>
        </p:nvPicPr>
        <p:blipFill rotWithShape="1">
          <a:blip r:embed="rId9">
            <a:extLst>
              <a:ext uri="{28A0092B-C50C-407E-A947-70E740481C1C}">
                <a14:useLocalDpi xmlns:a14="http://schemas.microsoft.com/office/drawing/2010/main" val="0"/>
              </a:ext>
            </a:extLst>
          </a:blip>
          <a:srcRect l="14252" t="19745" r="19597" b="26490"/>
          <a:stretch/>
        </p:blipFill>
        <p:spPr>
          <a:xfrm>
            <a:off x="6102140" y="2981983"/>
            <a:ext cx="692157" cy="348349"/>
          </a:xfrm>
          <a:prstGeom prst="rect">
            <a:avLst/>
          </a:prstGeom>
        </p:spPr>
      </p:pic>
      <p:grpSp>
        <p:nvGrpSpPr>
          <p:cNvPr id="22" name="Group 21">
            <a:extLst>
              <a:ext uri="{FF2B5EF4-FFF2-40B4-BE49-F238E27FC236}">
                <a16:creationId xmlns:a16="http://schemas.microsoft.com/office/drawing/2014/main" id="{993283C7-43F5-0F8F-52EC-6ED51CCD76D3}"/>
              </a:ext>
            </a:extLst>
          </p:cNvPr>
          <p:cNvGrpSpPr/>
          <p:nvPr/>
        </p:nvGrpSpPr>
        <p:grpSpPr>
          <a:xfrm>
            <a:off x="514663" y="3867938"/>
            <a:ext cx="1151778" cy="1120013"/>
            <a:chOff x="514663" y="3754814"/>
            <a:chExt cx="1151778" cy="1120013"/>
          </a:xfrm>
        </p:grpSpPr>
        <p:cxnSp>
          <p:nvCxnSpPr>
            <p:cNvPr id="387" name="Straight Connector 386">
              <a:extLst>
                <a:ext uri="{FF2B5EF4-FFF2-40B4-BE49-F238E27FC236}">
                  <a16:creationId xmlns:a16="http://schemas.microsoft.com/office/drawing/2014/main" id="{06E1AB6B-42D8-8F5B-7350-9BAB3ADD6619}"/>
                </a:ext>
              </a:extLst>
            </p:cNvPr>
            <p:cNvCxnSpPr>
              <a:cxnSpLocks/>
            </p:cNvCxnSpPr>
            <p:nvPr/>
          </p:nvCxnSpPr>
          <p:spPr>
            <a:xfrm flipV="1">
              <a:off x="1097158" y="3754814"/>
              <a:ext cx="0" cy="112001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1334944-FC48-A801-ED17-9EAB2940B392}"/>
                </a:ext>
              </a:extLst>
            </p:cNvPr>
            <p:cNvSpPr/>
            <p:nvPr/>
          </p:nvSpPr>
          <p:spPr>
            <a:xfrm>
              <a:off x="514663" y="4580584"/>
              <a:ext cx="1151778" cy="15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2008 - 2013</a:t>
              </a:r>
            </a:p>
          </p:txBody>
        </p:sp>
        <p:pic>
          <p:nvPicPr>
            <p:cNvPr id="6" name="Picture 5">
              <a:extLst>
                <a:ext uri="{FF2B5EF4-FFF2-40B4-BE49-F238E27FC236}">
                  <a16:creationId xmlns:a16="http://schemas.microsoft.com/office/drawing/2014/main" id="{515FA940-8043-E345-3DE1-226C558EB307}"/>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907532" y="4144862"/>
              <a:ext cx="352422" cy="301613"/>
            </a:xfrm>
            <a:prstGeom prst="rect">
              <a:avLst/>
            </a:prstGeom>
            <a:solidFill>
              <a:schemeClr val="bg1"/>
            </a:solidFill>
          </p:spPr>
        </p:pic>
      </p:grpSp>
      <p:grpSp>
        <p:nvGrpSpPr>
          <p:cNvPr id="21" name="Group 20">
            <a:extLst>
              <a:ext uri="{FF2B5EF4-FFF2-40B4-BE49-F238E27FC236}">
                <a16:creationId xmlns:a16="http://schemas.microsoft.com/office/drawing/2014/main" id="{FA47AF2C-712B-4369-E3AF-B15F39A72E0A}"/>
              </a:ext>
            </a:extLst>
          </p:cNvPr>
          <p:cNvGrpSpPr/>
          <p:nvPr/>
        </p:nvGrpSpPr>
        <p:grpSpPr>
          <a:xfrm>
            <a:off x="2235499" y="3867938"/>
            <a:ext cx="548640" cy="1120013"/>
            <a:chOff x="1638442" y="3754814"/>
            <a:chExt cx="548640" cy="1120013"/>
          </a:xfrm>
        </p:grpSpPr>
        <p:cxnSp>
          <p:nvCxnSpPr>
            <p:cNvPr id="407" name="Straight Connector 406">
              <a:extLst>
                <a:ext uri="{FF2B5EF4-FFF2-40B4-BE49-F238E27FC236}">
                  <a16:creationId xmlns:a16="http://schemas.microsoft.com/office/drawing/2014/main" id="{CB89CF49-9C24-8511-CBD6-B78E64CA3B91}"/>
                </a:ext>
              </a:extLst>
            </p:cNvPr>
            <p:cNvCxnSpPr>
              <a:cxnSpLocks/>
            </p:cNvCxnSpPr>
            <p:nvPr/>
          </p:nvCxnSpPr>
          <p:spPr>
            <a:xfrm flipV="1">
              <a:off x="1910037" y="3754814"/>
              <a:ext cx="0" cy="112001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6D405BA-64FF-9BFF-F89B-F8703FF7BFD7}"/>
                </a:ext>
              </a:extLst>
            </p:cNvPr>
            <p:cNvSpPr/>
            <p:nvPr/>
          </p:nvSpPr>
          <p:spPr>
            <a:xfrm>
              <a:off x="1638442"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2015</a:t>
              </a:r>
            </a:p>
          </p:txBody>
        </p:sp>
        <p:pic>
          <p:nvPicPr>
            <p:cNvPr id="395" name="Picture 394">
              <a:extLst>
                <a:ext uri="{FF2B5EF4-FFF2-40B4-BE49-F238E27FC236}">
                  <a16:creationId xmlns:a16="http://schemas.microsoft.com/office/drawing/2014/main" id="{FEA353B8-583D-4BAF-D710-22330F26FC1C}"/>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1733826" y="4144862"/>
              <a:ext cx="352422" cy="301613"/>
            </a:xfrm>
            <a:prstGeom prst="rect">
              <a:avLst/>
            </a:prstGeom>
            <a:solidFill>
              <a:schemeClr val="bg1"/>
            </a:solidFill>
          </p:spPr>
        </p:pic>
      </p:grpSp>
      <p:grpSp>
        <p:nvGrpSpPr>
          <p:cNvPr id="20" name="Group 19">
            <a:extLst>
              <a:ext uri="{FF2B5EF4-FFF2-40B4-BE49-F238E27FC236}">
                <a16:creationId xmlns:a16="http://schemas.microsoft.com/office/drawing/2014/main" id="{4724F174-4DC6-01A2-79B9-73509F0D0E0B}"/>
              </a:ext>
            </a:extLst>
          </p:cNvPr>
          <p:cNvGrpSpPr/>
          <p:nvPr/>
        </p:nvGrpSpPr>
        <p:grpSpPr>
          <a:xfrm>
            <a:off x="3528831" y="2969961"/>
            <a:ext cx="548640" cy="2017990"/>
            <a:chOff x="2847223" y="2856837"/>
            <a:chExt cx="548640" cy="2017990"/>
          </a:xfrm>
        </p:grpSpPr>
        <p:cxnSp>
          <p:nvCxnSpPr>
            <p:cNvPr id="409" name="Straight Connector 408">
              <a:extLst>
                <a:ext uri="{FF2B5EF4-FFF2-40B4-BE49-F238E27FC236}">
                  <a16:creationId xmlns:a16="http://schemas.microsoft.com/office/drawing/2014/main" id="{5BDE786F-E2D7-3992-5A19-3B98B746C28A}"/>
                </a:ext>
              </a:extLst>
            </p:cNvPr>
            <p:cNvCxnSpPr>
              <a:cxnSpLocks/>
            </p:cNvCxnSpPr>
            <p:nvPr/>
          </p:nvCxnSpPr>
          <p:spPr>
            <a:xfrm flipV="1">
              <a:off x="3121543" y="2856837"/>
              <a:ext cx="0" cy="201799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35EB544E-E628-30F3-7BC2-51D581E30FC8}"/>
                </a:ext>
              </a:extLst>
            </p:cNvPr>
            <p:cNvSpPr/>
            <p:nvPr/>
          </p:nvSpPr>
          <p:spPr>
            <a:xfrm>
              <a:off x="2847223"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2017</a:t>
              </a:r>
            </a:p>
          </p:txBody>
        </p:sp>
        <p:pic>
          <p:nvPicPr>
            <p:cNvPr id="396" name="Picture 395">
              <a:extLst>
                <a:ext uri="{FF2B5EF4-FFF2-40B4-BE49-F238E27FC236}">
                  <a16:creationId xmlns:a16="http://schemas.microsoft.com/office/drawing/2014/main" id="{8BC1BCCC-07C5-7129-3E32-87AC3AC481A0}"/>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2945332" y="4144862"/>
              <a:ext cx="352422" cy="301613"/>
            </a:xfrm>
            <a:prstGeom prst="rect">
              <a:avLst/>
            </a:prstGeom>
            <a:solidFill>
              <a:schemeClr val="bg1"/>
            </a:solidFill>
          </p:spPr>
        </p:pic>
      </p:grpSp>
      <p:grpSp>
        <p:nvGrpSpPr>
          <p:cNvPr id="19" name="Group 18">
            <a:extLst>
              <a:ext uri="{FF2B5EF4-FFF2-40B4-BE49-F238E27FC236}">
                <a16:creationId xmlns:a16="http://schemas.microsoft.com/office/drawing/2014/main" id="{967247F5-6FBF-EFF7-2382-C86F1276DA26}"/>
              </a:ext>
            </a:extLst>
          </p:cNvPr>
          <p:cNvGrpSpPr/>
          <p:nvPr/>
        </p:nvGrpSpPr>
        <p:grpSpPr>
          <a:xfrm>
            <a:off x="4822163" y="3867938"/>
            <a:ext cx="548640" cy="1120013"/>
            <a:chOff x="5245931" y="3754814"/>
            <a:chExt cx="548640" cy="1120013"/>
          </a:xfrm>
        </p:grpSpPr>
        <p:cxnSp>
          <p:nvCxnSpPr>
            <p:cNvPr id="413" name="Straight Connector 412">
              <a:extLst>
                <a:ext uri="{FF2B5EF4-FFF2-40B4-BE49-F238E27FC236}">
                  <a16:creationId xmlns:a16="http://schemas.microsoft.com/office/drawing/2014/main" id="{90261E53-5657-D625-66B1-C730EA9B3B64}"/>
                </a:ext>
              </a:extLst>
            </p:cNvPr>
            <p:cNvCxnSpPr>
              <a:cxnSpLocks/>
            </p:cNvCxnSpPr>
            <p:nvPr/>
          </p:nvCxnSpPr>
          <p:spPr>
            <a:xfrm flipV="1">
              <a:off x="5520251" y="3754814"/>
              <a:ext cx="0" cy="112001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F47167F8-322D-EFF7-E859-B1E16F0AA9D9}"/>
                </a:ext>
              </a:extLst>
            </p:cNvPr>
            <p:cNvSpPr/>
            <p:nvPr/>
          </p:nvSpPr>
          <p:spPr>
            <a:xfrm>
              <a:off x="5245931"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2018</a:t>
              </a:r>
            </a:p>
          </p:txBody>
        </p:sp>
        <p:pic>
          <p:nvPicPr>
            <p:cNvPr id="398" name="Picture 397">
              <a:extLst>
                <a:ext uri="{FF2B5EF4-FFF2-40B4-BE49-F238E27FC236}">
                  <a16:creationId xmlns:a16="http://schemas.microsoft.com/office/drawing/2014/main" id="{D7A5CBE4-86F3-9D61-F69D-E5848EC4317B}"/>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5344040" y="4144862"/>
              <a:ext cx="352422" cy="301613"/>
            </a:xfrm>
            <a:prstGeom prst="rect">
              <a:avLst/>
            </a:prstGeom>
            <a:solidFill>
              <a:schemeClr val="bg1"/>
            </a:solidFill>
          </p:spPr>
        </p:pic>
      </p:grpSp>
      <p:grpSp>
        <p:nvGrpSpPr>
          <p:cNvPr id="17" name="Group 16">
            <a:extLst>
              <a:ext uri="{FF2B5EF4-FFF2-40B4-BE49-F238E27FC236}">
                <a16:creationId xmlns:a16="http://schemas.microsoft.com/office/drawing/2014/main" id="{2CF6AE9D-96BE-A0E5-1001-40DEB7841E52}"/>
              </a:ext>
            </a:extLst>
          </p:cNvPr>
          <p:cNvGrpSpPr/>
          <p:nvPr/>
        </p:nvGrpSpPr>
        <p:grpSpPr>
          <a:xfrm>
            <a:off x="6115495" y="3378498"/>
            <a:ext cx="548640" cy="1609453"/>
            <a:chOff x="6445285" y="3265374"/>
            <a:chExt cx="548640" cy="1609453"/>
          </a:xfrm>
        </p:grpSpPr>
        <p:cxnSp>
          <p:nvCxnSpPr>
            <p:cNvPr id="415" name="Straight Connector 414">
              <a:extLst>
                <a:ext uri="{FF2B5EF4-FFF2-40B4-BE49-F238E27FC236}">
                  <a16:creationId xmlns:a16="http://schemas.microsoft.com/office/drawing/2014/main" id="{C27A5401-04F1-EC6A-7BAB-7947DD60C702}"/>
                </a:ext>
              </a:extLst>
            </p:cNvPr>
            <p:cNvCxnSpPr>
              <a:cxnSpLocks/>
            </p:cNvCxnSpPr>
            <p:nvPr/>
          </p:nvCxnSpPr>
          <p:spPr>
            <a:xfrm flipV="1">
              <a:off x="6719605" y="3265374"/>
              <a:ext cx="0" cy="160945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E3396643-7FE4-57E2-0B07-02331445154B}"/>
                </a:ext>
              </a:extLst>
            </p:cNvPr>
            <p:cNvSpPr/>
            <p:nvPr/>
          </p:nvSpPr>
          <p:spPr>
            <a:xfrm>
              <a:off x="6445285"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2019</a:t>
              </a:r>
            </a:p>
          </p:txBody>
        </p:sp>
        <p:pic>
          <p:nvPicPr>
            <p:cNvPr id="399" name="Picture 398">
              <a:extLst>
                <a:ext uri="{FF2B5EF4-FFF2-40B4-BE49-F238E27FC236}">
                  <a16:creationId xmlns:a16="http://schemas.microsoft.com/office/drawing/2014/main" id="{843E1E2E-1F6D-CCD3-0E7B-580BB590F945}"/>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6543394" y="4144862"/>
              <a:ext cx="352422" cy="301613"/>
            </a:xfrm>
            <a:prstGeom prst="rect">
              <a:avLst/>
            </a:prstGeom>
            <a:solidFill>
              <a:schemeClr val="bg1"/>
            </a:solidFill>
          </p:spPr>
        </p:pic>
      </p:grpSp>
      <p:grpSp>
        <p:nvGrpSpPr>
          <p:cNvPr id="15" name="Group 14">
            <a:extLst>
              <a:ext uri="{FF2B5EF4-FFF2-40B4-BE49-F238E27FC236}">
                <a16:creationId xmlns:a16="http://schemas.microsoft.com/office/drawing/2014/main" id="{18D47ED0-69D6-D599-AEDA-9D91B9CE85DF}"/>
              </a:ext>
            </a:extLst>
          </p:cNvPr>
          <p:cNvGrpSpPr/>
          <p:nvPr/>
        </p:nvGrpSpPr>
        <p:grpSpPr>
          <a:xfrm>
            <a:off x="7408827" y="3867938"/>
            <a:ext cx="548640" cy="1120013"/>
            <a:chOff x="7644639" y="3754814"/>
            <a:chExt cx="548640" cy="1120013"/>
          </a:xfrm>
        </p:grpSpPr>
        <p:cxnSp>
          <p:nvCxnSpPr>
            <p:cNvPr id="414" name="Straight Connector 413">
              <a:extLst>
                <a:ext uri="{FF2B5EF4-FFF2-40B4-BE49-F238E27FC236}">
                  <a16:creationId xmlns:a16="http://schemas.microsoft.com/office/drawing/2014/main" id="{31C67D27-3CBE-7FFF-F2D0-DD7C94897363}"/>
                </a:ext>
              </a:extLst>
            </p:cNvPr>
            <p:cNvCxnSpPr>
              <a:cxnSpLocks/>
            </p:cNvCxnSpPr>
            <p:nvPr/>
          </p:nvCxnSpPr>
          <p:spPr>
            <a:xfrm flipV="1">
              <a:off x="7918959" y="3754814"/>
              <a:ext cx="0" cy="1120013"/>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Rectangle 83">
              <a:extLst>
                <a:ext uri="{FF2B5EF4-FFF2-40B4-BE49-F238E27FC236}">
                  <a16:creationId xmlns:a16="http://schemas.microsoft.com/office/drawing/2014/main" id="{05809A94-EB55-0848-6B3A-C5127A9FF49D}"/>
                </a:ext>
              </a:extLst>
            </p:cNvPr>
            <p:cNvSpPr/>
            <p:nvPr/>
          </p:nvSpPr>
          <p:spPr>
            <a:xfrm>
              <a:off x="7644639"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2020</a:t>
              </a:r>
            </a:p>
          </p:txBody>
        </p:sp>
        <p:pic>
          <p:nvPicPr>
            <p:cNvPr id="400" name="Picture 399">
              <a:extLst>
                <a:ext uri="{FF2B5EF4-FFF2-40B4-BE49-F238E27FC236}">
                  <a16:creationId xmlns:a16="http://schemas.microsoft.com/office/drawing/2014/main" id="{6992F1FF-4F0F-23F5-7FB7-1462082C99A9}"/>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7742748" y="4144862"/>
              <a:ext cx="352422" cy="301613"/>
            </a:xfrm>
            <a:prstGeom prst="rect">
              <a:avLst/>
            </a:prstGeom>
            <a:solidFill>
              <a:schemeClr val="bg1"/>
            </a:solidFill>
          </p:spPr>
        </p:pic>
      </p:grpSp>
      <p:grpSp>
        <p:nvGrpSpPr>
          <p:cNvPr id="14" name="Group 13">
            <a:extLst>
              <a:ext uri="{FF2B5EF4-FFF2-40B4-BE49-F238E27FC236}">
                <a16:creationId xmlns:a16="http://schemas.microsoft.com/office/drawing/2014/main" id="{14EF05CB-468E-9D3C-6E80-76157CE7C327}"/>
              </a:ext>
            </a:extLst>
          </p:cNvPr>
          <p:cNvGrpSpPr/>
          <p:nvPr/>
        </p:nvGrpSpPr>
        <p:grpSpPr>
          <a:xfrm>
            <a:off x="8702159" y="3122319"/>
            <a:ext cx="548640" cy="1865632"/>
            <a:chOff x="8795589" y="3009195"/>
            <a:chExt cx="548640" cy="1865632"/>
          </a:xfrm>
        </p:grpSpPr>
        <p:cxnSp>
          <p:nvCxnSpPr>
            <p:cNvPr id="4" name="Straight Connector 3">
              <a:extLst>
                <a:ext uri="{FF2B5EF4-FFF2-40B4-BE49-F238E27FC236}">
                  <a16:creationId xmlns:a16="http://schemas.microsoft.com/office/drawing/2014/main" id="{500F70F4-A61B-CACE-D57C-10B2885A5F17}"/>
                </a:ext>
              </a:extLst>
            </p:cNvPr>
            <p:cNvCxnSpPr>
              <a:cxnSpLocks/>
            </p:cNvCxnSpPr>
            <p:nvPr/>
          </p:nvCxnSpPr>
          <p:spPr>
            <a:xfrm flipV="1">
              <a:off x="9069909" y="3009195"/>
              <a:ext cx="0" cy="1865632"/>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F75FC2E4-3E24-A9CA-438D-AD9A9D08968C}"/>
                </a:ext>
              </a:extLst>
            </p:cNvPr>
            <p:cNvSpPr/>
            <p:nvPr/>
          </p:nvSpPr>
          <p:spPr>
            <a:xfrm>
              <a:off x="8795589"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2021</a:t>
              </a:r>
            </a:p>
          </p:txBody>
        </p:sp>
        <p:pic>
          <p:nvPicPr>
            <p:cNvPr id="401" name="Picture 400">
              <a:extLst>
                <a:ext uri="{FF2B5EF4-FFF2-40B4-BE49-F238E27FC236}">
                  <a16:creationId xmlns:a16="http://schemas.microsoft.com/office/drawing/2014/main" id="{D6CD6C48-1BB4-6246-C859-06F9AE1E5987}"/>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8893698" y="4144862"/>
              <a:ext cx="352422" cy="301613"/>
            </a:xfrm>
            <a:prstGeom prst="rect">
              <a:avLst/>
            </a:prstGeom>
            <a:solidFill>
              <a:schemeClr val="bg1"/>
            </a:solidFill>
          </p:spPr>
        </p:pic>
      </p:grpSp>
      <p:grpSp>
        <p:nvGrpSpPr>
          <p:cNvPr id="13" name="Group 12">
            <a:extLst>
              <a:ext uri="{FF2B5EF4-FFF2-40B4-BE49-F238E27FC236}">
                <a16:creationId xmlns:a16="http://schemas.microsoft.com/office/drawing/2014/main" id="{E1B5B56E-74D1-F2FE-9D41-F70ACEEF639E}"/>
              </a:ext>
            </a:extLst>
          </p:cNvPr>
          <p:cNvGrpSpPr/>
          <p:nvPr/>
        </p:nvGrpSpPr>
        <p:grpSpPr>
          <a:xfrm>
            <a:off x="9995491" y="2803094"/>
            <a:ext cx="548640" cy="2184857"/>
            <a:chOff x="9995491" y="2689970"/>
            <a:chExt cx="548640" cy="2184857"/>
          </a:xfrm>
        </p:grpSpPr>
        <p:cxnSp>
          <p:nvCxnSpPr>
            <p:cNvPr id="418" name="Straight Connector 417">
              <a:extLst>
                <a:ext uri="{FF2B5EF4-FFF2-40B4-BE49-F238E27FC236}">
                  <a16:creationId xmlns:a16="http://schemas.microsoft.com/office/drawing/2014/main" id="{49A30B2F-06FE-6355-8F2C-7577CC6C7D18}"/>
                </a:ext>
              </a:extLst>
            </p:cNvPr>
            <p:cNvCxnSpPr>
              <a:cxnSpLocks/>
            </p:cNvCxnSpPr>
            <p:nvPr/>
          </p:nvCxnSpPr>
          <p:spPr>
            <a:xfrm flipV="1">
              <a:off x="10269811" y="2689970"/>
              <a:ext cx="0" cy="2184857"/>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A402F8B2-DD8F-5B5F-0C03-D6D2FF4FDC03}"/>
                </a:ext>
              </a:extLst>
            </p:cNvPr>
            <p:cNvSpPr/>
            <p:nvPr/>
          </p:nvSpPr>
          <p:spPr>
            <a:xfrm>
              <a:off x="9995491" y="4580584"/>
              <a:ext cx="54864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a:ea typeface="+mn-ea"/>
                  <a:cs typeface="+mn-cs"/>
                </a:rPr>
                <a:t>2022</a:t>
              </a:r>
            </a:p>
          </p:txBody>
        </p:sp>
        <p:pic>
          <p:nvPicPr>
            <p:cNvPr id="402" name="Picture 401">
              <a:extLst>
                <a:ext uri="{FF2B5EF4-FFF2-40B4-BE49-F238E27FC236}">
                  <a16:creationId xmlns:a16="http://schemas.microsoft.com/office/drawing/2014/main" id="{DF70E49A-6D01-D33C-B6EF-469131D0A620}"/>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10093600" y="4144862"/>
              <a:ext cx="352422" cy="301613"/>
            </a:xfrm>
            <a:prstGeom prst="rect">
              <a:avLst/>
            </a:prstGeom>
            <a:solidFill>
              <a:schemeClr val="bg1"/>
            </a:solidFill>
          </p:spPr>
        </p:pic>
      </p:grpSp>
      <p:pic>
        <p:nvPicPr>
          <p:cNvPr id="403" name="Picture 402">
            <a:extLst>
              <a:ext uri="{FF2B5EF4-FFF2-40B4-BE49-F238E27FC236}">
                <a16:creationId xmlns:a16="http://schemas.microsoft.com/office/drawing/2014/main" id="{20D3FC1F-0E38-B48E-1D05-413FA1190B63}"/>
              </a:ext>
            </a:extLst>
          </p:cNvPr>
          <p:cNvPicPr>
            <a:picLocks noChangeAspect="1"/>
          </p:cNvPicPr>
          <p:nvPr/>
        </p:nvPicPr>
        <p:blipFill rotWithShape="1">
          <a:blip r:embed="rId10">
            <a:extLst>
              <a:ext uri="{28A0092B-C50C-407E-A947-70E740481C1C}">
                <a14:useLocalDpi xmlns:a14="http://schemas.microsoft.com/office/drawing/2010/main" val="0"/>
              </a:ext>
            </a:extLst>
          </a:blip>
          <a:srcRect l="-3824" t="-9868" r="68686" b="-12078"/>
          <a:stretch/>
        </p:blipFill>
        <p:spPr>
          <a:xfrm>
            <a:off x="11286410" y="4232150"/>
            <a:ext cx="352422" cy="301613"/>
          </a:xfrm>
          <a:prstGeom prst="rect">
            <a:avLst/>
          </a:prstGeom>
          <a:solidFill>
            <a:schemeClr val="bg1"/>
          </a:solidFill>
        </p:spPr>
      </p:pic>
      <p:pic>
        <p:nvPicPr>
          <p:cNvPr id="428" name="Picture 427">
            <a:extLst>
              <a:ext uri="{FF2B5EF4-FFF2-40B4-BE49-F238E27FC236}">
                <a16:creationId xmlns:a16="http://schemas.microsoft.com/office/drawing/2014/main" id="{8F455C09-DC42-0145-EB5E-A9FFDB873B28}"/>
              </a:ext>
            </a:extLst>
          </p:cNvPr>
          <p:cNvPicPr>
            <a:picLocks noChangeAspect="1"/>
          </p:cNvPicPr>
          <p:nvPr/>
        </p:nvPicPr>
        <p:blipFill rotWithShape="1">
          <a:blip r:embed="rId11">
            <a:extLst>
              <a:ext uri="{28A0092B-C50C-407E-A947-70E740481C1C}">
                <a14:useLocalDpi xmlns:a14="http://schemas.microsoft.com/office/drawing/2010/main" val="0"/>
              </a:ext>
            </a:extLst>
          </a:blip>
          <a:srcRect l="14490" t="17135" r="12495" b="20531"/>
          <a:stretch/>
        </p:blipFill>
        <p:spPr>
          <a:xfrm>
            <a:off x="4692914" y="3345957"/>
            <a:ext cx="1018388" cy="417318"/>
          </a:xfrm>
          <a:prstGeom prst="rect">
            <a:avLst/>
          </a:prstGeom>
        </p:spPr>
      </p:pic>
      <p:pic>
        <p:nvPicPr>
          <p:cNvPr id="10" name="Picture 9">
            <a:extLst>
              <a:ext uri="{FF2B5EF4-FFF2-40B4-BE49-F238E27FC236}">
                <a16:creationId xmlns:a16="http://schemas.microsoft.com/office/drawing/2014/main" id="{CD262606-22B5-034F-5670-3AF4BC2F78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7303" y="1466255"/>
            <a:ext cx="1259616" cy="396218"/>
          </a:xfrm>
          <a:prstGeom prst="rect">
            <a:avLst/>
          </a:prstGeom>
        </p:spPr>
      </p:pic>
      <p:pic>
        <p:nvPicPr>
          <p:cNvPr id="16" name="Picture 15">
            <a:extLst>
              <a:ext uri="{FF2B5EF4-FFF2-40B4-BE49-F238E27FC236}">
                <a16:creationId xmlns:a16="http://schemas.microsoft.com/office/drawing/2014/main" id="{C8A45865-A722-6F32-01D4-75E2B69269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65138" y="2418473"/>
            <a:ext cx="799892" cy="390645"/>
          </a:xfrm>
          <a:prstGeom prst="rect">
            <a:avLst/>
          </a:prstGeom>
        </p:spPr>
      </p:pic>
      <p:pic>
        <p:nvPicPr>
          <p:cNvPr id="18" name="Picture 17">
            <a:extLst>
              <a:ext uri="{FF2B5EF4-FFF2-40B4-BE49-F238E27FC236}">
                <a16:creationId xmlns:a16="http://schemas.microsoft.com/office/drawing/2014/main" id="{CF06823C-B00D-9EC2-3B28-874FCD8CA8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12488" y="2918061"/>
            <a:ext cx="1087809" cy="273947"/>
          </a:xfrm>
          <a:prstGeom prst="rect">
            <a:avLst/>
          </a:prstGeom>
        </p:spPr>
      </p:pic>
      <p:pic>
        <p:nvPicPr>
          <p:cNvPr id="11" name="Picture 10">
            <a:extLst>
              <a:ext uri="{FF2B5EF4-FFF2-40B4-BE49-F238E27FC236}">
                <a16:creationId xmlns:a16="http://schemas.microsoft.com/office/drawing/2014/main" id="{8CAE5C5A-A255-8091-8A36-5A83773A4C8F}"/>
              </a:ext>
            </a:extLst>
          </p:cNvPr>
          <p:cNvPicPr>
            <a:picLocks noChangeAspect="1"/>
          </p:cNvPicPr>
          <p:nvPr/>
        </p:nvPicPr>
        <p:blipFill rotWithShape="1">
          <a:blip r:embed="rId15">
            <a:extLst>
              <a:ext uri="{28A0092B-C50C-407E-A947-70E740481C1C}">
                <a14:useLocalDpi xmlns:a14="http://schemas.microsoft.com/office/drawing/2010/main" val="0"/>
              </a:ext>
            </a:extLst>
          </a:blip>
          <a:srcRect l="9971" t="5558" r="10494" b="6151"/>
          <a:stretch/>
        </p:blipFill>
        <p:spPr>
          <a:xfrm>
            <a:off x="8533375" y="2500118"/>
            <a:ext cx="921886" cy="511682"/>
          </a:xfrm>
          <a:prstGeom prst="rect">
            <a:avLst/>
          </a:prstGeom>
        </p:spPr>
      </p:pic>
      <p:pic>
        <p:nvPicPr>
          <p:cNvPr id="33" name="Picture 32">
            <a:extLst>
              <a:ext uri="{FF2B5EF4-FFF2-40B4-BE49-F238E27FC236}">
                <a16:creationId xmlns:a16="http://schemas.microsoft.com/office/drawing/2014/main" id="{6AF4116C-8756-4146-7516-4E2A8DFBA20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07163" y="2565990"/>
            <a:ext cx="877155" cy="470446"/>
          </a:xfrm>
          <a:prstGeom prst="rect">
            <a:avLst/>
          </a:prstGeom>
        </p:spPr>
      </p:pic>
      <p:pic>
        <p:nvPicPr>
          <p:cNvPr id="35" name="Picture 34">
            <a:extLst>
              <a:ext uri="{FF2B5EF4-FFF2-40B4-BE49-F238E27FC236}">
                <a16:creationId xmlns:a16="http://schemas.microsoft.com/office/drawing/2014/main" id="{972A1B6C-2721-BE8E-2961-69A565D1FA8C}"/>
              </a:ext>
            </a:extLst>
          </p:cNvPr>
          <p:cNvPicPr>
            <a:picLocks noChangeAspect="1"/>
          </p:cNvPicPr>
          <p:nvPr/>
        </p:nvPicPr>
        <p:blipFill rotWithShape="1">
          <a:blip r:embed="rId17">
            <a:extLst>
              <a:ext uri="{28A0092B-C50C-407E-A947-70E740481C1C}">
                <a14:useLocalDpi xmlns:a14="http://schemas.microsoft.com/office/drawing/2010/main" val="0"/>
              </a:ext>
            </a:extLst>
          </a:blip>
          <a:srcRect l="19208" t="31058" r="19143" b="29652"/>
          <a:stretch/>
        </p:blipFill>
        <p:spPr>
          <a:xfrm>
            <a:off x="7335408" y="3273376"/>
            <a:ext cx="738153" cy="470447"/>
          </a:xfrm>
          <a:prstGeom prst="rect">
            <a:avLst/>
          </a:prstGeom>
        </p:spPr>
      </p:pic>
      <p:pic>
        <p:nvPicPr>
          <p:cNvPr id="37" name="Picture 36">
            <a:extLst>
              <a:ext uri="{FF2B5EF4-FFF2-40B4-BE49-F238E27FC236}">
                <a16:creationId xmlns:a16="http://schemas.microsoft.com/office/drawing/2014/main" id="{CF0142FD-A024-BC40-2376-4D9406AF8B64}"/>
              </a:ext>
            </a:extLst>
          </p:cNvPr>
          <p:cNvPicPr>
            <a:picLocks noChangeAspect="1"/>
          </p:cNvPicPr>
          <p:nvPr/>
        </p:nvPicPr>
        <p:blipFill rotWithShape="1">
          <a:blip r:embed="rId18">
            <a:extLst>
              <a:ext uri="{28A0092B-C50C-407E-A947-70E740481C1C}">
                <a14:useLocalDpi xmlns:a14="http://schemas.microsoft.com/office/drawing/2010/main" val="0"/>
              </a:ext>
            </a:extLst>
          </a:blip>
          <a:srcRect t="41348" b="30397"/>
          <a:stretch/>
        </p:blipFill>
        <p:spPr>
          <a:xfrm>
            <a:off x="5984286" y="1531589"/>
            <a:ext cx="923665" cy="260984"/>
          </a:xfrm>
          <a:prstGeom prst="rect">
            <a:avLst/>
          </a:prstGeom>
        </p:spPr>
      </p:pic>
      <p:pic>
        <p:nvPicPr>
          <p:cNvPr id="39" name="Picture 38">
            <a:extLst>
              <a:ext uri="{FF2B5EF4-FFF2-40B4-BE49-F238E27FC236}">
                <a16:creationId xmlns:a16="http://schemas.microsoft.com/office/drawing/2014/main" id="{C3AEBC6D-310A-1832-C660-A53D34B7BD2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88016" y="2115962"/>
            <a:ext cx="914447" cy="349268"/>
          </a:xfrm>
          <a:prstGeom prst="rect">
            <a:avLst/>
          </a:prstGeom>
        </p:spPr>
      </p:pic>
      <p:pic>
        <p:nvPicPr>
          <p:cNvPr id="45" name="Picture 44">
            <a:extLst>
              <a:ext uri="{FF2B5EF4-FFF2-40B4-BE49-F238E27FC236}">
                <a16:creationId xmlns:a16="http://schemas.microsoft.com/office/drawing/2014/main" id="{92471377-DCB5-5712-5850-6C53C992FF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2587" y="3348201"/>
            <a:ext cx="819192" cy="419122"/>
          </a:xfrm>
          <a:prstGeom prst="rect">
            <a:avLst/>
          </a:prstGeom>
        </p:spPr>
      </p:pic>
      <p:grpSp>
        <p:nvGrpSpPr>
          <p:cNvPr id="7" name="Group 6">
            <a:extLst>
              <a:ext uri="{FF2B5EF4-FFF2-40B4-BE49-F238E27FC236}">
                <a16:creationId xmlns:a16="http://schemas.microsoft.com/office/drawing/2014/main" id="{BBC73E03-36DD-21E2-F097-BF4ABAAE78BB}"/>
              </a:ext>
            </a:extLst>
          </p:cNvPr>
          <p:cNvGrpSpPr/>
          <p:nvPr/>
        </p:nvGrpSpPr>
        <p:grpSpPr>
          <a:xfrm>
            <a:off x="11035773" y="5000383"/>
            <a:ext cx="906026" cy="869430"/>
            <a:chOff x="9581662" y="4920340"/>
            <a:chExt cx="906026" cy="869430"/>
          </a:xfrm>
        </p:grpSpPr>
        <p:sp>
          <p:nvSpPr>
            <p:cNvPr id="9" name="Freeform: Shape 8">
              <a:extLst>
                <a:ext uri="{FF2B5EF4-FFF2-40B4-BE49-F238E27FC236}">
                  <a16:creationId xmlns:a16="http://schemas.microsoft.com/office/drawing/2014/main" id="{D1036A2E-C42F-455E-CA44-E8AC8AD0C8E3}"/>
                </a:ext>
              </a:extLst>
            </p:cNvPr>
            <p:cNvSpPr/>
            <p:nvPr/>
          </p:nvSpPr>
          <p:spPr>
            <a:xfrm>
              <a:off x="9982774" y="492715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B0D86EF4-1287-30B6-AC37-985D749B4F18}"/>
                </a:ext>
              </a:extLst>
            </p:cNvPr>
            <p:cNvSpPr/>
            <p:nvPr/>
          </p:nvSpPr>
          <p:spPr>
            <a:xfrm>
              <a:off x="9975960" y="4920340"/>
              <a:ext cx="117458" cy="117457"/>
            </a:xfrm>
            <a:custGeom>
              <a:avLst/>
              <a:gdLst>
                <a:gd name="connsiteX0" fmla="*/ 58729 w 117458"/>
                <a:gd name="connsiteY0" fmla="*/ 117444 h 117457"/>
                <a:gd name="connsiteX1" fmla="*/ 0 w 117458"/>
                <a:gd name="connsiteY1" fmla="*/ 58715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29 h 117457"/>
                <a:gd name="connsiteX6" fmla="*/ 13629 w 117458"/>
                <a:gd name="connsiteY6" fmla="*/ 58729 h 117457"/>
                <a:gd name="connsiteX7" fmla="*/ 58729 w 117458"/>
                <a:gd name="connsiteY7" fmla="*/ 103829 h 117457"/>
                <a:gd name="connsiteX8" fmla="*/ 103829 w 117458"/>
                <a:gd name="connsiteY8" fmla="*/ 58729 h 117457"/>
                <a:gd name="connsiteX9" fmla="*/ 58729 w 117458"/>
                <a:gd name="connsiteY9" fmla="*/ 13629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44"/>
                  </a:moveTo>
                  <a:cubicBezTo>
                    <a:pt x="26346" y="117444"/>
                    <a:pt x="0" y="91099"/>
                    <a:pt x="0" y="58715"/>
                  </a:cubicBezTo>
                  <a:cubicBezTo>
                    <a:pt x="0" y="26332"/>
                    <a:pt x="26346" y="0"/>
                    <a:pt x="58729" y="0"/>
                  </a:cubicBezTo>
                  <a:cubicBezTo>
                    <a:pt x="91112" y="0"/>
                    <a:pt x="117458" y="26346"/>
                    <a:pt x="117458" y="58729"/>
                  </a:cubicBezTo>
                  <a:cubicBezTo>
                    <a:pt x="117458" y="91112"/>
                    <a:pt x="91112" y="117458"/>
                    <a:pt x="58729" y="117458"/>
                  </a:cubicBezTo>
                  <a:close/>
                  <a:moveTo>
                    <a:pt x="58729" y="13629"/>
                  </a:moveTo>
                  <a:cubicBezTo>
                    <a:pt x="33869" y="13629"/>
                    <a:pt x="13629" y="33855"/>
                    <a:pt x="13629" y="58729"/>
                  </a:cubicBezTo>
                  <a:cubicBezTo>
                    <a:pt x="13629" y="83603"/>
                    <a:pt x="33855" y="103829"/>
                    <a:pt x="58729" y="103829"/>
                  </a:cubicBezTo>
                  <a:cubicBezTo>
                    <a:pt x="83603" y="103829"/>
                    <a:pt x="103829" y="83603"/>
                    <a:pt x="103829" y="58729"/>
                  </a:cubicBezTo>
                  <a:cubicBezTo>
                    <a:pt x="103829" y="33855"/>
                    <a:pt x="83603" y="13629"/>
                    <a:pt x="58729" y="13629"/>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Shape 22">
              <a:extLst>
                <a:ext uri="{FF2B5EF4-FFF2-40B4-BE49-F238E27FC236}">
                  <a16:creationId xmlns:a16="http://schemas.microsoft.com/office/drawing/2014/main" id="{94DD6CCB-CC04-9CA5-ACEB-AE452F3C5EC5}"/>
                </a:ext>
              </a:extLst>
            </p:cNvPr>
            <p:cNvSpPr/>
            <p:nvPr/>
          </p:nvSpPr>
          <p:spPr>
            <a:xfrm>
              <a:off x="9950404" y="503096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Shape 26">
              <a:extLst>
                <a:ext uri="{FF2B5EF4-FFF2-40B4-BE49-F238E27FC236}">
                  <a16:creationId xmlns:a16="http://schemas.microsoft.com/office/drawing/2014/main" id="{07539C5A-017C-2779-EEAD-46258B64F286}"/>
                </a:ext>
              </a:extLst>
            </p:cNvPr>
            <p:cNvSpPr/>
            <p:nvPr/>
          </p:nvSpPr>
          <p:spPr>
            <a:xfrm>
              <a:off x="9943590" y="5024141"/>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4"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Shape 27">
              <a:extLst>
                <a:ext uri="{FF2B5EF4-FFF2-40B4-BE49-F238E27FC236}">
                  <a16:creationId xmlns:a16="http://schemas.microsoft.com/office/drawing/2014/main" id="{253EFD33-8E9E-E644-6A76-6AF039D1B4EC}"/>
                </a:ext>
              </a:extLst>
            </p:cNvPr>
            <p:cNvSpPr/>
            <p:nvPr/>
          </p:nvSpPr>
          <p:spPr>
            <a:xfrm>
              <a:off x="9801803" y="492715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Shape 28">
              <a:extLst>
                <a:ext uri="{FF2B5EF4-FFF2-40B4-BE49-F238E27FC236}">
                  <a16:creationId xmlns:a16="http://schemas.microsoft.com/office/drawing/2014/main" id="{E792938E-9567-0D42-86A1-57E6836DDD35}"/>
                </a:ext>
              </a:extLst>
            </p:cNvPr>
            <p:cNvSpPr/>
            <p:nvPr/>
          </p:nvSpPr>
          <p:spPr>
            <a:xfrm>
              <a:off x="9794989" y="4920340"/>
              <a:ext cx="117458" cy="117457"/>
            </a:xfrm>
            <a:custGeom>
              <a:avLst/>
              <a:gdLst>
                <a:gd name="connsiteX0" fmla="*/ 58729 w 117458"/>
                <a:gd name="connsiteY0" fmla="*/ 117444 h 117457"/>
                <a:gd name="connsiteX1" fmla="*/ 0 w 117458"/>
                <a:gd name="connsiteY1" fmla="*/ 58715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29 h 117457"/>
                <a:gd name="connsiteX6" fmla="*/ 13629 w 117458"/>
                <a:gd name="connsiteY6" fmla="*/ 58729 h 117457"/>
                <a:gd name="connsiteX7" fmla="*/ 58729 w 117458"/>
                <a:gd name="connsiteY7" fmla="*/ 103829 h 117457"/>
                <a:gd name="connsiteX8" fmla="*/ 103829 w 117458"/>
                <a:gd name="connsiteY8" fmla="*/ 58729 h 117457"/>
                <a:gd name="connsiteX9" fmla="*/ 58729 w 117458"/>
                <a:gd name="connsiteY9" fmla="*/ 13629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44"/>
                  </a:moveTo>
                  <a:cubicBezTo>
                    <a:pt x="26346" y="117444"/>
                    <a:pt x="0" y="91099"/>
                    <a:pt x="0" y="58715"/>
                  </a:cubicBezTo>
                  <a:cubicBezTo>
                    <a:pt x="0" y="26332"/>
                    <a:pt x="26346" y="0"/>
                    <a:pt x="58729" y="0"/>
                  </a:cubicBezTo>
                  <a:cubicBezTo>
                    <a:pt x="91112" y="0"/>
                    <a:pt x="117458" y="26346"/>
                    <a:pt x="117458" y="58729"/>
                  </a:cubicBezTo>
                  <a:cubicBezTo>
                    <a:pt x="117458" y="91112"/>
                    <a:pt x="91112" y="117458"/>
                    <a:pt x="58729" y="117458"/>
                  </a:cubicBezTo>
                  <a:close/>
                  <a:moveTo>
                    <a:pt x="58729" y="13629"/>
                  </a:moveTo>
                  <a:cubicBezTo>
                    <a:pt x="33869" y="13629"/>
                    <a:pt x="13629" y="33855"/>
                    <a:pt x="13629" y="58729"/>
                  </a:cubicBezTo>
                  <a:cubicBezTo>
                    <a:pt x="13629" y="83603"/>
                    <a:pt x="33855" y="103829"/>
                    <a:pt x="58729" y="103829"/>
                  </a:cubicBezTo>
                  <a:cubicBezTo>
                    <a:pt x="83603" y="103829"/>
                    <a:pt x="103829" y="83603"/>
                    <a:pt x="103829" y="58729"/>
                  </a:cubicBezTo>
                  <a:cubicBezTo>
                    <a:pt x="103829" y="33855"/>
                    <a:pt x="83603" y="13629"/>
                    <a:pt x="58729" y="13629"/>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D6019056-20AD-87EE-0B2A-A1EB0BFE3C12}"/>
                </a:ext>
              </a:extLst>
            </p:cNvPr>
            <p:cNvSpPr/>
            <p:nvPr/>
          </p:nvSpPr>
          <p:spPr>
            <a:xfrm>
              <a:off x="9769434" y="503096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Shape 30">
              <a:extLst>
                <a:ext uri="{FF2B5EF4-FFF2-40B4-BE49-F238E27FC236}">
                  <a16:creationId xmlns:a16="http://schemas.microsoft.com/office/drawing/2014/main" id="{9F994BD8-F432-9E07-4DCD-B9683178EBD4}"/>
                </a:ext>
              </a:extLst>
            </p:cNvPr>
            <p:cNvSpPr/>
            <p:nvPr/>
          </p:nvSpPr>
          <p:spPr>
            <a:xfrm>
              <a:off x="9762632" y="5024141"/>
              <a:ext cx="182170" cy="315192"/>
            </a:xfrm>
            <a:custGeom>
              <a:avLst/>
              <a:gdLst>
                <a:gd name="connsiteX0" fmla="*/ 98459 w 182170"/>
                <a:gd name="connsiteY0" fmla="*/ 315193 h 315192"/>
                <a:gd name="connsiteX1" fmla="*/ 83725 w 182170"/>
                <a:gd name="connsiteY1" fmla="*/ 315193 h 315192"/>
                <a:gd name="connsiteX2" fmla="*/ 32370 w 182170"/>
                <a:gd name="connsiteY2" fmla="*/ 263837 h 315192"/>
                <a:gd name="connsiteX3" fmla="*/ 32370 w 182170"/>
                <a:gd name="connsiteY3" fmla="*/ 159709 h 315192"/>
                <a:gd name="connsiteX4" fmla="*/ 0 w 182170"/>
                <a:gd name="connsiteY4" fmla="*/ 119107 h 315192"/>
                <a:gd name="connsiteX5" fmla="*/ 0 w 182170"/>
                <a:gd name="connsiteY5" fmla="*/ 68215 h 315192"/>
                <a:gd name="connsiteX6" fmla="*/ 68201 w 182170"/>
                <a:gd name="connsiteY6" fmla="*/ 0 h 315192"/>
                <a:gd name="connsiteX7" fmla="*/ 113969 w 182170"/>
                <a:gd name="connsiteY7" fmla="*/ 0 h 315192"/>
                <a:gd name="connsiteX8" fmla="*/ 182170 w 182170"/>
                <a:gd name="connsiteY8" fmla="*/ 68215 h 315192"/>
                <a:gd name="connsiteX9" fmla="*/ 182170 w 182170"/>
                <a:gd name="connsiteY9" fmla="*/ 119107 h 315192"/>
                <a:gd name="connsiteX10" fmla="*/ 149801 w 182170"/>
                <a:gd name="connsiteY10" fmla="*/ 159709 h 315192"/>
                <a:gd name="connsiteX11" fmla="*/ 149801 w 182170"/>
                <a:gd name="connsiteY11" fmla="*/ 263837 h 315192"/>
                <a:gd name="connsiteX12" fmla="*/ 98445 w 182170"/>
                <a:gd name="connsiteY12" fmla="*/ 315193 h 315192"/>
                <a:gd name="connsiteX13" fmla="*/ 68201 w 182170"/>
                <a:gd name="connsiteY13" fmla="*/ 13643 h 315192"/>
                <a:gd name="connsiteX14" fmla="*/ 13629 w 182170"/>
                <a:gd name="connsiteY14" fmla="*/ 68229 h 315192"/>
                <a:gd name="connsiteX15" fmla="*/ 13629 w 182170"/>
                <a:gd name="connsiteY15" fmla="*/ 119121 h 315192"/>
                <a:gd name="connsiteX16" fmla="*/ 39662 w 182170"/>
                <a:gd name="connsiteY16" fmla="*/ 147061 h 315192"/>
                <a:gd name="connsiteX17" fmla="*/ 45999 w 182170"/>
                <a:gd name="connsiteY17" fmla="*/ 147497 h 315192"/>
                <a:gd name="connsiteX18" fmla="*/ 45999 w 182170"/>
                <a:gd name="connsiteY18" fmla="*/ 263837 h 315192"/>
                <a:gd name="connsiteX19" fmla="*/ 83725 w 182170"/>
                <a:gd name="connsiteY19" fmla="*/ 301564 h 315192"/>
                <a:gd name="connsiteX20" fmla="*/ 98459 w 182170"/>
                <a:gd name="connsiteY20" fmla="*/ 301564 h 315192"/>
                <a:gd name="connsiteX21" fmla="*/ 136185 w 182170"/>
                <a:gd name="connsiteY21" fmla="*/ 263837 h 315192"/>
                <a:gd name="connsiteX22" fmla="*/ 136185 w 182170"/>
                <a:gd name="connsiteY22" fmla="*/ 147497 h 315192"/>
                <a:gd name="connsiteX23" fmla="*/ 142522 w 182170"/>
                <a:gd name="connsiteY23" fmla="*/ 147061 h 315192"/>
                <a:gd name="connsiteX24" fmla="*/ 168555 w 182170"/>
                <a:gd name="connsiteY24" fmla="*/ 119121 h 315192"/>
                <a:gd name="connsiteX25" fmla="*/ 168555 w 182170"/>
                <a:gd name="connsiteY25" fmla="*/ 68229 h 315192"/>
                <a:gd name="connsiteX26" fmla="*/ 113983 w 182170"/>
                <a:gd name="connsiteY26" fmla="*/ 13643 h 315192"/>
                <a:gd name="connsiteX27" fmla="*/ 68215 w 182170"/>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01" y="0"/>
                  </a:cubicBezTo>
                  <a:lnTo>
                    <a:pt x="113969" y="0"/>
                  </a:lnTo>
                  <a:cubicBezTo>
                    <a:pt x="151572" y="0"/>
                    <a:pt x="182170" y="30598"/>
                    <a:pt x="182170" y="68215"/>
                  </a:cubicBezTo>
                  <a:lnTo>
                    <a:pt x="182170" y="119107"/>
                  </a:lnTo>
                  <a:cubicBezTo>
                    <a:pt x="182170" y="138720"/>
                    <a:pt x="168391" y="155457"/>
                    <a:pt x="149801" y="159709"/>
                  </a:cubicBezTo>
                  <a:lnTo>
                    <a:pt x="149801" y="263837"/>
                  </a:lnTo>
                  <a:cubicBezTo>
                    <a:pt x="149801" y="292159"/>
                    <a:pt x="126767" y="315193"/>
                    <a:pt x="98445" y="315193"/>
                  </a:cubicBezTo>
                  <a:close/>
                  <a:moveTo>
                    <a:pt x="68201" y="13643"/>
                  </a:moveTo>
                  <a:cubicBezTo>
                    <a:pt x="38108" y="13643"/>
                    <a:pt x="13629" y="38121"/>
                    <a:pt x="13629" y="68229"/>
                  </a:cubicBezTo>
                  <a:lnTo>
                    <a:pt x="13629" y="119121"/>
                  </a:lnTo>
                  <a:cubicBezTo>
                    <a:pt x="13629" y="133772"/>
                    <a:pt x="25064" y="146039"/>
                    <a:pt x="39662" y="147061"/>
                  </a:cubicBezTo>
                  <a:lnTo>
                    <a:pt x="45999" y="147497"/>
                  </a:lnTo>
                  <a:lnTo>
                    <a:pt x="45999" y="263837"/>
                  </a:lnTo>
                  <a:cubicBezTo>
                    <a:pt x="45999" y="284636"/>
                    <a:pt x="62927" y="301564"/>
                    <a:pt x="83725" y="301564"/>
                  </a:cubicBezTo>
                  <a:lnTo>
                    <a:pt x="98459" y="301564"/>
                  </a:lnTo>
                  <a:cubicBezTo>
                    <a:pt x="119257" y="301564"/>
                    <a:pt x="136185" y="284636"/>
                    <a:pt x="136185" y="263837"/>
                  </a:cubicBezTo>
                  <a:lnTo>
                    <a:pt x="136185" y="147497"/>
                  </a:lnTo>
                  <a:lnTo>
                    <a:pt x="142522" y="147061"/>
                  </a:lnTo>
                  <a:cubicBezTo>
                    <a:pt x="157120" y="146039"/>
                    <a:pt x="168555" y="133772"/>
                    <a:pt x="168555" y="119121"/>
                  </a:cubicBezTo>
                  <a:lnTo>
                    <a:pt x="168555" y="68229"/>
                  </a:lnTo>
                  <a:cubicBezTo>
                    <a:pt x="168555" y="38135"/>
                    <a:pt x="144076" y="13643"/>
                    <a:pt x="113983" y="13643"/>
                  </a:cubicBezTo>
                  <a:lnTo>
                    <a:pt x="68215"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Shape 31">
              <a:extLst>
                <a:ext uri="{FF2B5EF4-FFF2-40B4-BE49-F238E27FC236}">
                  <a16:creationId xmlns:a16="http://schemas.microsoft.com/office/drawing/2014/main" id="{F18A1C0E-A443-C8B2-E7D4-471963D5CE43}"/>
                </a:ext>
              </a:extLst>
            </p:cNvPr>
            <p:cNvSpPr/>
            <p:nvPr/>
          </p:nvSpPr>
          <p:spPr>
            <a:xfrm rot="17549998">
              <a:off x="10163744" y="492715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Shape 33">
              <a:extLst>
                <a:ext uri="{FF2B5EF4-FFF2-40B4-BE49-F238E27FC236}">
                  <a16:creationId xmlns:a16="http://schemas.microsoft.com/office/drawing/2014/main" id="{07F07348-7695-ADDF-1E9A-8D15724F44E7}"/>
                </a:ext>
              </a:extLst>
            </p:cNvPr>
            <p:cNvSpPr/>
            <p:nvPr/>
          </p:nvSpPr>
          <p:spPr>
            <a:xfrm>
              <a:off x="10156917" y="4920340"/>
              <a:ext cx="117458" cy="117457"/>
            </a:xfrm>
            <a:custGeom>
              <a:avLst/>
              <a:gdLst>
                <a:gd name="connsiteX0" fmla="*/ 58729 w 117458"/>
                <a:gd name="connsiteY0" fmla="*/ 117444 h 117457"/>
                <a:gd name="connsiteX1" fmla="*/ 0 w 117458"/>
                <a:gd name="connsiteY1" fmla="*/ 58715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29 h 117457"/>
                <a:gd name="connsiteX6" fmla="*/ 13629 w 117458"/>
                <a:gd name="connsiteY6" fmla="*/ 58729 h 117457"/>
                <a:gd name="connsiteX7" fmla="*/ 58729 w 117458"/>
                <a:gd name="connsiteY7" fmla="*/ 103829 h 117457"/>
                <a:gd name="connsiteX8" fmla="*/ 103829 w 117458"/>
                <a:gd name="connsiteY8" fmla="*/ 58729 h 117457"/>
                <a:gd name="connsiteX9" fmla="*/ 58729 w 117458"/>
                <a:gd name="connsiteY9" fmla="*/ 13629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44"/>
                  </a:moveTo>
                  <a:cubicBezTo>
                    <a:pt x="26346" y="117444"/>
                    <a:pt x="0" y="91099"/>
                    <a:pt x="0" y="58715"/>
                  </a:cubicBezTo>
                  <a:cubicBezTo>
                    <a:pt x="0" y="26332"/>
                    <a:pt x="26346" y="0"/>
                    <a:pt x="58729" y="0"/>
                  </a:cubicBezTo>
                  <a:cubicBezTo>
                    <a:pt x="91112" y="0"/>
                    <a:pt x="117458" y="26346"/>
                    <a:pt x="117458" y="58729"/>
                  </a:cubicBezTo>
                  <a:cubicBezTo>
                    <a:pt x="117458" y="91112"/>
                    <a:pt x="91112" y="117458"/>
                    <a:pt x="58729" y="117458"/>
                  </a:cubicBezTo>
                  <a:close/>
                  <a:moveTo>
                    <a:pt x="58729" y="13629"/>
                  </a:moveTo>
                  <a:cubicBezTo>
                    <a:pt x="33869" y="13629"/>
                    <a:pt x="13629" y="33855"/>
                    <a:pt x="13629" y="58729"/>
                  </a:cubicBezTo>
                  <a:cubicBezTo>
                    <a:pt x="13629" y="83603"/>
                    <a:pt x="33855" y="103829"/>
                    <a:pt x="58729" y="103829"/>
                  </a:cubicBezTo>
                  <a:cubicBezTo>
                    <a:pt x="83603" y="103829"/>
                    <a:pt x="103829" y="83603"/>
                    <a:pt x="103829" y="58729"/>
                  </a:cubicBezTo>
                  <a:cubicBezTo>
                    <a:pt x="103829" y="33855"/>
                    <a:pt x="83603" y="13629"/>
                    <a:pt x="58729" y="13629"/>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Shape 35">
              <a:extLst>
                <a:ext uri="{FF2B5EF4-FFF2-40B4-BE49-F238E27FC236}">
                  <a16:creationId xmlns:a16="http://schemas.microsoft.com/office/drawing/2014/main" id="{616DF448-1D0F-697A-6BA0-C6F7C7DC341B}"/>
                </a:ext>
              </a:extLst>
            </p:cNvPr>
            <p:cNvSpPr/>
            <p:nvPr/>
          </p:nvSpPr>
          <p:spPr>
            <a:xfrm>
              <a:off x="10131362" y="503096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Shape 37">
              <a:extLst>
                <a:ext uri="{FF2B5EF4-FFF2-40B4-BE49-F238E27FC236}">
                  <a16:creationId xmlns:a16="http://schemas.microsoft.com/office/drawing/2014/main" id="{A558B2AC-DD3F-57B3-BD34-7727BD1B2615}"/>
                </a:ext>
              </a:extLst>
            </p:cNvPr>
            <p:cNvSpPr/>
            <p:nvPr/>
          </p:nvSpPr>
          <p:spPr>
            <a:xfrm>
              <a:off x="10124561" y="5024141"/>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4"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2AB23DF7-2499-AD0F-5688-232CDFD95EA7}"/>
                </a:ext>
              </a:extLst>
            </p:cNvPr>
            <p:cNvSpPr/>
            <p:nvPr/>
          </p:nvSpPr>
          <p:spPr>
            <a:xfrm rot="20803200">
              <a:off x="10254210" y="5026043"/>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142E52B0-ABCF-970D-0B9F-3F016AE832B6}"/>
                </a:ext>
              </a:extLst>
            </p:cNvPr>
            <p:cNvSpPr/>
            <p:nvPr/>
          </p:nvSpPr>
          <p:spPr>
            <a:xfrm>
              <a:off x="10247402" y="501919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1D6D7903-3478-C025-B3F2-2A63DE0144C2}"/>
                </a:ext>
              </a:extLst>
            </p:cNvPr>
            <p:cNvSpPr/>
            <p:nvPr/>
          </p:nvSpPr>
          <p:spPr>
            <a:xfrm>
              <a:off x="10221847" y="5129837"/>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Shape 42">
              <a:extLst>
                <a:ext uri="{FF2B5EF4-FFF2-40B4-BE49-F238E27FC236}">
                  <a16:creationId xmlns:a16="http://schemas.microsoft.com/office/drawing/2014/main" id="{9B4CA015-E4B2-867B-6511-CCD82B1B7BC5}"/>
                </a:ext>
              </a:extLst>
            </p:cNvPr>
            <p:cNvSpPr/>
            <p:nvPr/>
          </p:nvSpPr>
          <p:spPr>
            <a:xfrm>
              <a:off x="10215033" y="5123022"/>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3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3"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Shape 43">
              <a:extLst>
                <a:ext uri="{FF2B5EF4-FFF2-40B4-BE49-F238E27FC236}">
                  <a16:creationId xmlns:a16="http://schemas.microsoft.com/office/drawing/2014/main" id="{E9ED4557-3B25-AC35-DD73-C8EFA0618F92}"/>
                </a:ext>
              </a:extLst>
            </p:cNvPr>
            <p:cNvSpPr/>
            <p:nvPr/>
          </p:nvSpPr>
          <p:spPr>
            <a:xfrm>
              <a:off x="9892289" y="5026008"/>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092FE6AE-B8CB-571D-7A57-C66DF767615C}"/>
                </a:ext>
              </a:extLst>
            </p:cNvPr>
            <p:cNvSpPr/>
            <p:nvPr/>
          </p:nvSpPr>
          <p:spPr>
            <a:xfrm>
              <a:off x="9885474" y="501919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9808419C-C659-F83E-AB7D-A3FF1F72D66F}"/>
                </a:ext>
              </a:extLst>
            </p:cNvPr>
            <p:cNvSpPr/>
            <p:nvPr/>
          </p:nvSpPr>
          <p:spPr>
            <a:xfrm>
              <a:off x="9859919" y="5129837"/>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313F2966-AA45-2C28-2B59-B570EFC269D5}"/>
                </a:ext>
              </a:extLst>
            </p:cNvPr>
            <p:cNvSpPr/>
            <p:nvPr/>
          </p:nvSpPr>
          <p:spPr>
            <a:xfrm>
              <a:off x="9853104" y="5123022"/>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3"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F1FC6FEE-4E5B-9089-C8D1-01E39AE934EA}"/>
                </a:ext>
              </a:extLst>
            </p:cNvPr>
            <p:cNvSpPr/>
            <p:nvPr/>
          </p:nvSpPr>
          <p:spPr>
            <a:xfrm rot="20946002">
              <a:off x="9711317" y="5026012"/>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C9CCBB8E-A955-14E2-FB2A-5341798BE441}"/>
                </a:ext>
              </a:extLst>
            </p:cNvPr>
            <p:cNvSpPr/>
            <p:nvPr/>
          </p:nvSpPr>
          <p:spPr>
            <a:xfrm>
              <a:off x="9704503" y="501919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FBCDA266-84E6-EAC6-72F3-7C2BEE297F71}"/>
                </a:ext>
              </a:extLst>
            </p:cNvPr>
            <p:cNvSpPr/>
            <p:nvPr/>
          </p:nvSpPr>
          <p:spPr>
            <a:xfrm>
              <a:off x="9678948" y="5129837"/>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Shape 51">
              <a:extLst>
                <a:ext uri="{FF2B5EF4-FFF2-40B4-BE49-F238E27FC236}">
                  <a16:creationId xmlns:a16="http://schemas.microsoft.com/office/drawing/2014/main" id="{6FB0F63A-8495-BC39-DDCB-FE402D9147B3}"/>
                </a:ext>
              </a:extLst>
            </p:cNvPr>
            <p:cNvSpPr/>
            <p:nvPr/>
          </p:nvSpPr>
          <p:spPr>
            <a:xfrm>
              <a:off x="9672147" y="5123022"/>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Shape 52">
              <a:extLst>
                <a:ext uri="{FF2B5EF4-FFF2-40B4-BE49-F238E27FC236}">
                  <a16:creationId xmlns:a16="http://schemas.microsoft.com/office/drawing/2014/main" id="{92676352-E03E-1447-CB1B-DF94A8C04407}"/>
                </a:ext>
              </a:extLst>
            </p:cNvPr>
            <p:cNvSpPr/>
            <p:nvPr/>
          </p:nvSpPr>
          <p:spPr>
            <a:xfrm>
              <a:off x="10073246" y="5026008"/>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D0BD21FF-67EB-02AA-8F82-CE29E5177398}"/>
                </a:ext>
              </a:extLst>
            </p:cNvPr>
            <p:cNvSpPr/>
            <p:nvPr/>
          </p:nvSpPr>
          <p:spPr>
            <a:xfrm>
              <a:off x="10066431" y="501919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Shape 54">
              <a:extLst>
                <a:ext uri="{FF2B5EF4-FFF2-40B4-BE49-F238E27FC236}">
                  <a16:creationId xmlns:a16="http://schemas.microsoft.com/office/drawing/2014/main" id="{5A6FE4A5-660E-1097-985A-79F4FF0E5135}"/>
                </a:ext>
              </a:extLst>
            </p:cNvPr>
            <p:cNvSpPr/>
            <p:nvPr/>
          </p:nvSpPr>
          <p:spPr>
            <a:xfrm>
              <a:off x="10040876" y="5129837"/>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Shape 55">
              <a:extLst>
                <a:ext uri="{FF2B5EF4-FFF2-40B4-BE49-F238E27FC236}">
                  <a16:creationId xmlns:a16="http://schemas.microsoft.com/office/drawing/2014/main" id="{67C6340B-7019-6D61-E953-121383EE5528}"/>
                </a:ext>
              </a:extLst>
            </p:cNvPr>
            <p:cNvSpPr/>
            <p:nvPr/>
          </p:nvSpPr>
          <p:spPr>
            <a:xfrm>
              <a:off x="10034075" y="5123022"/>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3"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Shape 56">
              <a:extLst>
                <a:ext uri="{FF2B5EF4-FFF2-40B4-BE49-F238E27FC236}">
                  <a16:creationId xmlns:a16="http://schemas.microsoft.com/office/drawing/2014/main" id="{EF286B69-8B9F-7E3A-A512-2ADAC8A0DC17}"/>
                </a:ext>
              </a:extLst>
            </p:cNvPr>
            <p:cNvSpPr/>
            <p:nvPr/>
          </p:nvSpPr>
          <p:spPr>
            <a:xfrm rot="20803200">
              <a:off x="10344700" y="515123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Shape 57">
              <a:extLst>
                <a:ext uri="{FF2B5EF4-FFF2-40B4-BE49-F238E27FC236}">
                  <a16:creationId xmlns:a16="http://schemas.microsoft.com/office/drawing/2014/main" id="{47D557DB-7316-E42A-5E52-76ECD6AF0661}"/>
                </a:ext>
              </a:extLst>
            </p:cNvPr>
            <p:cNvSpPr/>
            <p:nvPr/>
          </p:nvSpPr>
          <p:spPr>
            <a:xfrm>
              <a:off x="10337888" y="5144365"/>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Shape 58">
              <a:extLst>
                <a:ext uri="{FF2B5EF4-FFF2-40B4-BE49-F238E27FC236}">
                  <a16:creationId xmlns:a16="http://schemas.microsoft.com/office/drawing/2014/main" id="{071AACE4-61E2-772A-2B54-CBF609C45FE6}"/>
                </a:ext>
              </a:extLst>
            </p:cNvPr>
            <p:cNvSpPr/>
            <p:nvPr/>
          </p:nvSpPr>
          <p:spPr>
            <a:xfrm>
              <a:off x="10312333" y="525500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1"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Shape 59">
              <a:extLst>
                <a:ext uri="{FF2B5EF4-FFF2-40B4-BE49-F238E27FC236}">
                  <a16:creationId xmlns:a16="http://schemas.microsoft.com/office/drawing/2014/main" id="{7997FE28-835D-0A1F-495E-7A71786282FD}"/>
                </a:ext>
              </a:extLst>
            </p:cNvPr>
            <p:cNvSpPr/>
            <p:nvPr/>
          </p:nvSpPr>
          <p:spPr>
            <a:xfrm>
              <a:off x="10305518" y="5248194"/>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Shape 60">
              <a:extLst>
                <a:ext uri="{FF2B5EF4-FFF2-40B4-BE49-F238E27FC236}">
                  <a16:creationId xmlns:a16="http://schemas.microsoft.com/office/drawing/2014/main" id="{752B0394-626B-F83B-E78C-7D4A5E790BD2}"/>
                </a:ext>
              </a:extLst>
            </p:cNvPr>
            <p:cNvSpPr/>
            <p:nvPr/>
          </p:nvSpPr>
          <p:spPr>
            <a:xfrm>
              <a:off x="9982774" y="515119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Shape 61">
              <a:extLst>
                <a:ext uri="{FF2B5EF4-FFF2-40B4-BE49-F238E27FC236}">
                  <a16:creationId xmlns:a16="http://schemas.microsoft.com/office/drawing/2014/main" id="{B0DB7513-0161-C7B7-5C69-7164BE49F8A1}"/>
                </a:ext>
              </a:extLst>
            </p:cNvPr>
            <p:cNvSpPr/>
            <p:nvPr/>
          </p:nvSpPr>
          <p:spPr>
            <a:xfrm>
              <a:off x="9975960" y="5144365"/>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Shape 62">
              <a:extLst>
                <a:ext uri="{FF2B5EF4-FFF2-40B4-BE49-F238E27FC236}">
                  <a16:creationId xmlns:a16="http://schemas.microsoft.com/office/drawing/2014/main" id="{62B3E477-32AF-A658-5B48-60B46497CC09}"/>
                </a:ext>
              </a:extLst>
            </p:cNvPr>
            <p:cNvSpPr/>
            <p:nvPr/>
          </p:nvSpPr>
          <p:spPr>
            <a:xfrm>
              <a:off x="9950404" y="525500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Shape 63">
              <a:extLst>
                <a:ext uri="{FF2B5EF4-FFF2-40B4-BE49-F238E27FC236}">
                  <a16:creationId xmlns:a16="http://schemas.microsoft.com/office/drawing/2014/main" id="{4F1C7616-F8E6-8A07-80F3-6BCE4BDE699C}"/>
                </a:ext>
              </a:extLst>
            </p:cNvPr>
            <p:cNvSpPr/>
            <p:nvPr/>
          </p:nvSpPr>
          <p:spPr>
            <a:xfrm>
              <a:off x="9943590" y="5248194"/>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4"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Shape 64">
              <a:extLst>
                <a:ext uri="{FF2B5EF4-FFF2-40B4-BE49-F238E27FC236}">
                  <a16:creationId xmlns:a16="http://schemas.microsoft.com/office/drawing/2014/main" id="{18E10BC9-53E2-2CBB-4F52-467CB1EA967F}"/>
                </a:ext>
              </a:extLst>
            </p:cNvPr>
            <p:cNvSpPr/>
            <p:nvPr/>
          </p:nvSpPr>
          <p:spPr>
            <a:xfrm>
              <a:off x="9801803" y="515119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Shape 66">
              <a:extLst>
                <a:ext uri="{FF2B5EF4-FFF2-40B4-BE49-F238E27FC236}">
                  <a16:creationId xmlns:a16="http://schemas.microsoft.com/office/drawing/2014/main" id="{2D6B4380-04EE-493E-F4A3-A3DC3FC2C07C}"/>
                </a:ext>
              </a:extLst>
            </p:cNvPr>
            <p:cNvSpPr/>
            <p:nvPr/>
          </p:nvSpPr>
          <p:spPr>
            <a:xfrm>
              <a:off x="9794989" y="5144365"/>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Shape 67">
              <a:extLst>
                <a:ext uri="{FF2B5EF4-FFF2-40B4-BE49-F238E27FC236}">
                  <a16:creationId xmlns:a16="http://schemas.microsoft.com/office/drawing/2014/main" id="{CACC6ADD-2ABA-DE6A-E3E8-26B38802D488}"/>
                </a:ext>
              </a:extLst>
            </p:cNvPr>
            <p:cNvSpPr/>
            <p:nvPr/>
          </p:nvSpPr>
          <p:spPr>
            <a:xfrm>
              <a:off x="9769434" y="525500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Shape 68">
              <a:extLst>
                <a:ext uri="{FF2B5EF4-FFF2-40B4-BE49-F238E27FC236}">
                  <a16:creationId xmlns:a16="http://schemas.microsoft.com/office/drawing/2014/main" id="{629982B0-CC25-4D16-DF09-0F57EBF5011D}"/>
                </a:ext>
              </a:extLst>
            </p:cNvPr>
            <p:cNvSpPr/>
            <p:nvPr/>
          </p:nvSpPr>
          <p:spPr>
            <a:xfrm>
              <a:off x="9762632" y="5248194"/>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Shape 69">
              <a:extLst>
                <a:ext uri="{FF2B5EF4-FFF2-40B4-BE49-F238E27FC236}">
                  <a16:creationId xmlns:a16="http://schemas.microsoft.com/office/drawing/2014/main" id="{56AB3396-B59C-9F67-04AA-E527BD82DE45}"/>
                </a:ext>
              </a:extLst>
            </p:cNvPr>
            <p:cNvSpPr/>
            <p:nvPr/>
          </p:nvSpPr>
          <p:spPr>
            <a:xfrm rot="20946002">
              <a:off x="9620827" y="515119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Shape 70">
              <a:extLst>
                <a:ext uri="{FF2B5EF4-FFF2-40B4-BE49-F238E27FC236}">
                  <a16:creationId xmlns:a16="http://schemas.microsoft.com/office/drawing/2014/main" id="{E01E1AA5-9D39-DCE2-C0F1-390E46447E14}"/>
                </a:ext>
              </a:extLst>
            </p:cNvPr>
            <p:cNvSpPr/>
            <p:nvPr/>
          </p:nvSpPr>
          <p:spPr>
            <a:xfrm>
              <a:off x="9614018" y="5144365"/>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Shape 71">
              <a:extLst>
                <a:ext uri="{FF2B5EF4-FFF2-40B4-BE49-F238E27FC236}">
                  <a16:creationId xmlns:a16="http://schemas.microsoft.com/office/drawing/2014/main" id="{3075573C-1A58-9786-D4F3-F2A240A4F3DD}"/>
                </a:ext>
              </a:extLst>
            </p:cNvPr>
            <p:cNvSpPr/>
            <p:nvPr/>
          </p:nvSpPr>
          <p:spPr>
            <a:xfrm>
              <a:off x="9588463" y="525500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Shape 72">
              <a:extLst>
                <a:ext uri="{FF2B5EF4-FFF2-40B4-BE49-F238E27FC236}">
                  <a16:creationId xmlns:a16="http://schemas.microsoft.com/office/drawing/2014/main" id="{BE5E0A80-AC98-4150-8749-CAEEF9088497}"/>
                </a:ext>
              </a:extLst>
            </p:cNvPr>
            <p:cNvSpPr/>
            <p:nvPr/>
          </p:nvSpPr>
          <p:spPr>
            <a:xfrm>
              <a:off x="9581662" y="5248194"/>
              <a:ext cx="182170" cy="315179"/>
            </a:xfrm>
            <a:custGeom>
              <a:avLst/>
              <a:gdLst>
                <a:gd name="connsiteX0" fmla="*/ 98459 w 182170"/>
                <a:gd name="connsiteY0" fmla="*/ 315179 h 315179"/>
                <a:gd name="connsiteX1" fmla="*/ 83725 w 182170"/>
                <a:gd name="connsiteY1" fmla="*/ 315179 h 315179"/>
                <a:gd name="connsiteX2" fmla="*/ 32370 w 182170"/>
                <a:gd name="connsiteY2" fmla="*/ 263824 h 315179"/>
                <a:gd name="connsiteX3" fmla="*/ 32370 w 182170"/>
                <a:gd name="connsiteY3" fmla="*/ 159695 h 315179"/>
                <a:gd name="connsiteX4" fmla="*/ 0 w 182170"/>
                <a:gd name="connsiteY4" fmla="*/ 119093 h 315179"/>
                <a:gd name="connsiteX5" fmla="*/ 0 w 182170"/>
                <a:gd name="connsiteY5" fmla="*/ 68201 h 315179"/>
                <a:gd name="connsiteX6" fmla="*/ 68201 w 182170"/>
                <a:gd name="connsiteY6" fmla="*/ 0 h 315179"/>
                <a:gd name="connsiteX7" fmla="*/ 113969 w 182170"/>
                <a:gd name="connsiteY7" fmla="*/ 0 h 315179"/>
                <a:gd name="connsiteX8" fmla="*/ 182170 w 182170"/>
                <a:gd name="connsiteY8" fmla="*/ 68201 h 315179"/>
                <a:gd name="connsiteX9" fmla="*/ 182170 w 182170"/>
                <a:gd name="connsiteY9" fmla="*/ 119093 h 315179"/>
                <a:gd name="connsiteX10" fmla="*/ 149801 w 182170"/>
                <a:gd name="connsiteY10" fmla="*/ 159695 h 315179"/>
                <a:gd name="connsiteX11" fmla="*/ 149801 w 182170"/>
                <a:gd name="connsiteY11" fmla="*/ 263824 h 315179"/>
                <a:gd name="connsiteX12" fmla="*/ 98445 w 182170"/>
                <a:gd name="connsiteY12" fmla="*/ 315179 h 315179"/>
                <a:gd name="connsiteX13" fmla="*/ 68201 w 182170"/>
                <a:gd name="connsiteY13" fmla="*/ 13629 h 315179"/>
                <a:gd name="connsiteX14" fmla="*/ 13629 w 182170"/>
                <a:gd name="connsiteY14" fmla="*/ 68201 h 315179"/>
                <a:gd name="connsiteX15" fmla="*/ 13629 w 182170"/>
                <a:gd name="connsiteY15" fmla="*/ 119093 h 315179"/>
                <a:gd name="connsiteX16" fmla="*/ 39662 w 182170"/>
                <a:gd name="connsiteY16" fmla="*/ 147034 h 315179"/>
                <a:gd name="connsiteX17" fmla="*/ 45999 w 182170"/>
                <a:gd name="connsiteY17" fmla="*/ 147483 h 315179"/>
                <a:gd name="connsiteX18" fmla="*/ 45999 w 182170"/>
                <a:gd name="connsiteY18" fmla="*/ 263824 h 315179"/>
                <a:gd name="connsiteX19" fmla="*/ 83725 w 182170"/>
                <a:gd name="connsiteY19" fmla="*/ 301550 h 315179"/>
                <a:gd name="connsiteX20" fmla="*/ 98459 w 182170"/>
                <a:gd name="connsiteY20" fmla="*/ 301550 h 315179"/>
                <a:gd name="connsiteX21" fmla="*/ 136185 w 182170"/>
                <a:gd name="connsiteY21" fmla="*/ 263824 h 315179"/>
                <a:gd name="connsiteX22" fmla="*/ 136185 w 182170"/>
                <a:gd name="connsiteY22" fmla="*/ 147483 h 315179"/>
                <a:gd name="connsiteX23" fmla="*/ 142522 w 182170"/>
                <a:gd name="connsiteY23" fmla="*/ 147034 h 315179"/>
                <a:gd name="connsiteX24" fmla="*/ 168555 w 182170"/>
                <a:gd name="connsiteY24" fmla="*/ 119093 h 315179"/>
                <a:gd name="connsiteX25" fmla="*/ 168555 w 182170"/>
                <a:gd name="connsiteY25" fmla="*/ 68201 h 315179"/>
                <a:gd name="connsiteX26" fmla="*/ 113983 w 182170"/>
                <a:gd name="connsiteY26" fmla="*/ 13629 h 315179"/>
                <a:gd name="connsiteX27" fmla="*/ 68215 w 182170"/>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01" y="0"/>
                  </a:cubicBezTo>
                  <a:lnTo>
                    <a:pt x="113969" y="0"/>
                  </a:lnTo>
                  <a:cubicBezTo>
                    <a:pt x="151572" y="0"/>
                    <a:pt x="182170" y="30598"/>
                    <a:pt x="182170" y="68201"/>
                  </a:cubicBezTo>
                  <a:lnTo>
                    <a:pt x="182170" y="119093"/>
                  </a:lnTo>
                  <a:cubicBezTo>
                    <a:pt x="182170" y="138693"/>
                    <a:pt x="168391" y="155443"/>
                    <a:pt x="149801" y="159695"/>
                  </a:cubicBezTo>
                  <a:lnTo>
                    <a:pt x="149801" y="263824"/>
                  </a:lnTo>
                  <a:cubicBezTo>
                    <a:pt x="149801" y="292146"/>
                    <a:pt x="126767" y="315179"/>
                    <a:pt x="98445" y="315179"/>
                  </a:cubicBezTo>
                  <a:close/>
                  <a:moveTo>
                    <a:pt x="68201" y="13629"/>
                  </a:moveTo>
                  <a:cubicBezTo>
                    <a:pt x="38108" y="13629"/>
                    <a:pt x="13629" y="38108"/>
                    <a:pt x="13629" y="68201"/>
                  </a:cubicBezTo>
                  <a:lnTo>
                    <a:pt x="13629" y="119093"/>
                  </a:lnTo>
                  <a:cubicBezTo>
                    <a:pt x="13629" y="133745"/>
                    <a:pt x="25064" y="146011"/>
                    <a:pt x="39662" y="147034"/>
                  </a:cubicBezTo>
                  <a:lnTo>
                    <a:pt x="45999" y="147483"/>
                  </a:lnTo>
                  <a:lnTo>
                    <a:pt x="45999" y="263824"/>
                  </a:lnTo>
                  <a:cubicBezTo>
                    <a:pt x="45999" y="284622"/>
                    <a:pt x="62927" y="301550"/>
                    <a:pt x="83725" y="301550"/>
                  </a:cubicBezTo>
                  <a:lnTo>
                    <a:pt x="98459" y="301550"/>
                  </a:lnTo>
                  <a:cubicBezTo>
                    <a:pt x="119257" y="301550"/>
                    <a:pt x="136185" y="284622"/>
                    <a:pt x="136185" y="263824"/>
                  </a:cubicBezTo>
                  <a:lnTo>
                    <a:pt x="136185" y="147483"/>
                  </a:lnTo>
                  <a:lnTo>
                    <a:pt x="142522" y="147034"/>
                  </a:lnTo>
                  <a:cubicBezTo>
                    <a:pt x="157120" y="146011"/>
                    <a:pt x="168555" y="133745"/>
                    <a:pt x="168555" y="119093"/>
                  </a:cubicBezTo>
                  <a:lnTo>
                    <a:pt x="168555" y="68201"/>
                  </a:lnTo>
                  <a:cubicBezTo>
                    <a:pt x="168555" y="38108"/>
                    <a:pt x="144076" y="13629"/>
                    <a:pt x="113983" y="13629"/>
                  </a:cubicBezTo>
                  <a:lnTo>
                    <a:pt x="68215"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Shape 73">
              <a:extLst>
                <a:ext uri="{FF2B5EF4-FFF2-40B4-BE49-F238E27FC236}">
                  <a16:creationId xmlns:a16="http://schemas.microsoft.com/office/drawing/2014/main" id="{2A2A9944-9F74-997E-CF43-2CDF98F6D9C0}"/>
                </a:ext>
              </a:extLst>
            </p:cNvPr>
            <p:cNvSpPr/>
            <p:nvPr/>
          </p:nvSpPr>
          <p:spPr>
            <a:xfrm rot="20803200">
              <a:off x="10163730" y="515122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Shape 74">
              <a:extLst>
                <a:ext uri="{FF2B5EF4-FFF2-40B4-BE49-F238E27FC236}">
                  <a16:creationId xmlns:a16="http://schemas.microsoft.com/office/drawing/2014/main" id="{F254E723-61F2-9BA6-3794-54D306814217}"/>
                </a:ext>
              </a:extLst>
            </p:cNvPr>
            <p:cNvSpPr/>
            <p:nvPr/>
          </p:nvSpPr>
          <p:spPr>
            <a:xfrm>
              <a:off x="10156917" y="5144365"/>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Shape 75">
              <a:extLst>
                <a:ext uri="{FF2B5EF4-FFF2-40B4-BE49-F238E27FC236}">
                  <a16:creationId xmlns:a16="http://schemas.microsoft.com/office/drawing/2014/main" id="{BFC5AAC3-7C17-8E3B-05F0-E7A1A9DC9BD2}"/>
                </a:ext>
              </a:extLst>
            </p:cNvPr>
            <p:cNvSpPr/>
            <p:nvPr/>
          </p:nvSpPr>
          <p:spPr>
            <a:xfrm>
              <a:off x="10131362" y="5255009"/>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4 h 301563"/>
                <a:gd name="connsiteX7" fmla="*/ 91644 w 168554"/>
                <a:gd name="connsiteY7" fmla="*/ 301564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4"/>
                    <a:pt x="76911" y="301564"/>
                  </a:cubicBezTo>
                  <a:lnTo>
                    <a:pt x="91644" y="301564"/>
                  </a:lnTo>
                  <a:cubicBezTo>
                    <a:pt x="116245" y="301564"/>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Shape 76">
              <a:extLst>
                <a:ext uri="{FF2B5EF4-FFF2-40B4-BE49-F238E27FC236}">
                  <a16:creationId xmlns:a16="http://schemas.microsoft.com/office/drawing/2014/main" id="{991FA519-C513-1859-D499-34A95428049A}"/>
                </a:ext>
              </a:extLst>
            </p:cNvPr>
            <p:cNvSpPr/>
            <p:nvPr/>
          </p:nvSpPr>
          <p:spPr>
            <a:xfrm>
              <a:off x="10124561" y="5248194"/>
              <a:ext cx="182197" cy="315179"/>
            </a:xfrm>
            <a:custGeom>
              <a:avLst/>
              <a:gdLst>
                <a:gd name="connsiteX0" fmla="*/ 98459 w 182197"/>
                <a:gd name="connsiteY0" fmla="*/ 315179 h 315179"/>
                <a:gd name="connsiteX1" fmla="*/ 83725 w 182197"/>
                <a:gd name="connsiteY1" fmla="*/ 315179 h 315179"/>
                <a:gd name="connsiteX2" fmla="*/ 32370 w 182197"/>
                <a:gd name="connsiteY2" fmla="*/ 263824 h 315179"/>
                <a:gd name="connsiteX3" fmla="*/ 32370 w 182197"/>
                <a:gd name="connsiteY3" fmla="*/ 159695 h 315179"/>
                <a:gd name="connsiteX4" fmla="*/ 0 w 182197"/>
                <a:gd name="connsiteY4" fmla="*/ 119093 h 315179"/>
                <a:gd name="connsiteX5" fmla="*/ 0 w 182197"/>
                <a:gd name="connsiteY5" fmla="*/ 68201 h 315179"/>
                <a:gd name="connsiteX6" fmla="*/ 68215 w 182197"/>
                <a:gd name="connsiteY6" fmla="*/ 0 h 315179"/>
                <a:gd name="connsiteX7" fmla="*/ 113983 w 182197"/>
                <a:gd name="connsiteY7" fmla="*/ 0 h 315179"/>
                <a:gd name="connsiteX8" fmla="*/ 182198 w 182197"/>
                <a:gd name="connsiteY8" fmla="*/ 68201 h 315179"/>
                <a:gd name="connsiteX9" fmla="*/ 182198 w 182197"/>
                <a:gd name="connsiteY9" fmla="*/ 119093 h 315179"/>
                <a:gd name="connsiteX10" fmla="*/ 149828 w 182197"/>
                <a:gd name="connsiteY10" fmla="*/ 159695 h 315179"/>
                <a:gd name="connsiteX11" fmla="*/ 149828 w 182197"/>
                <a:gd name="connsiteY11" fmla="*/ 263824 h 315179"/>
                <a:gd name="connsiteX12" fmla="*/ 98472 w 182197"/>
                <a:gd name="connsiteY12" fmla="*/ 315179 h 315179"/>
                <a:gd name="connsiteX13" fmla="*/ 68201 w 182197"/>
                <a:gd name="connsiteY13" fmla="*/ 13629 h 315179"/>
                <a:gd name="connsiteX14" fmla="*/ 13616 w 182197"/>
                <a:gd name="connsiteY14" fmla="*/ 68201 h 315179"/>
                <a:gd name="connsiteX15" fmla="*/ 13616 w 182197"/>
                <a:gd name="connsiteY15" fmla="*/ 119093 h 315179"/>
                <a:gd name="connsiteX16" fmla="*/ 39648 w 182197"/>
                <a:gd name="connsiteY16" fmla="*/ 147034 h 315179"/>
                <a:gd name="connsiteX17" fmla="*/ 45986 w 182197"/>
                <a:gd name="connsiteY17" fmla="*/ 147483 h 315179"/>
                <a:gd name="connsiteX18" fmla="*/ 45986 w 182197"/>
                <a:gd name="connsiteY18" fmla="*/ 263824 h 315179"/>
                <a:gd name="connsiteX19" fmla="*/ 83712 w 182197"/>
                <a:gd name="connsiteY19" fmla="*/ 301550 h 315179"/>
                <a:gd name="connsiteX20" fmla="*/ 98445 w 182197"/>
                <a:gd name="connsiteY20" fmla="*/ 301550 h 315179"/>
                <a:gd name="connsiteX21" fmla="*/ 136171 w 182197"/>
                <a:gd name="connsiteY21" fmla="*/ 263824 h 315179"/>
                <a:gd name="connsiteX22" fmla="*/ 136171 w 182197"/>
                <a:gd name="connsiteY22" fmla="*/ 147483 h 315179"/>
                <a:gd name="connsiteX23" fmla="*/ 142509 w 182197"/>
                <a:gd name="connsiteY23" fmla="*/ 147034 h 315179"/>
                <a:gd name="connsiteX24" fmla="*/ 168541 w 182197"/>
                <a:gd name="connsiteY24" fmla="*/ 119093 h 315179"/>
                <a:gd name="connsiteX25" fmla="*/ 168541 w 182197"/>
                <a:gd name="connsiteY25" fmla="*/ 68201 h 315179"/>
                <a:gd name="connsiteX26" fmla="*/ 113955 w 182197"/>
                <a:gd name="connsiteY26" fmla="*/ 13629 h 315179"/>
                <a:gd name="connsiteX27" fmla="*/ 68188 w 182197"/>
                <a:gd name="connsiteY27" fmla="*/ 13629 h 3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79">
                  <a:moveTo>
                    <a:pt x="98459" y="315179"/>
                  </a:moveTo>
                  <a:lnTo>
                    <a:pt x="83725" y="315179"/>
                  </a:lnTo>
                  <a:cubicBezTo>
                    <a:pt x="55403" y="315179"/>
                    <a:pt x="32370" y="292146"/>
                    <a:pt x="32370" y="263824"/>
                  </a:cubicBezTo>
                  <a:lnTo>
                    <a:pt x="32370" y="159695"/>
                  </a:lnTo>
                  <a:cubicBezTo>
                    <a:pt x="13779" y="155443"/>
                    <a:pt x="0" y="138706"/>
                    <a:pt x="0" y="119093"/>
                  </a:cubicBezTo>
                  <a:lnTo>
                    <a:pt x="0" y="68201"/>
                  </a:lnTo>
                  <a:cubicBezTo>
                    <a:pt x="0" y="30598"/>
                    <a:pt x="30598" y="0"/>
                    <a:pt x="68215" y="0"/>
                  </a:cubicBezTo>
                  <a:lnTo>
                    <a:pt x="113983" y="0"/>
                  </a:lnTo>
                  <a:cubicBezTo>
                    <a:pt x="151586" y="0"/>
                    <a:pt x="182198" y="30598"/>
                    <a:pt x="182198" y="68201"/>
                  </a:cubicBezTo>
                  <a:lnTo>
                    <a:pt x="182198" y="119093"/>
                  </a:lnTo>
                  <a:cubicBezTo>
                    <a:pt x="182198" y="138693"/>
                    <a:pt x="168418" y="155443"/>
                    <a:pt x="149828" y="159695"/>
                  </a:cubicBezTo>
                  <a:lnTo>
                    <a:pt x="149828" y="263824"/>
                  </a:lnTo>
                  <a:cubicBezTo>
                    <a:pt x="149828" y="292146"/>
                    <a:pt x="126794" y="315179"/>
                    <a:pt x="98472" y="315179"/>
                  </a:cubicBezTo>
                  <a:close/>
                  <a:moveTo>
                    <a:pt x="68201" y="13629"/>
                  </a:moveTo>
                  <a:cubicBezTo>
                    <a:pt x="38108" y="13629"/>
                    <a:pt x="13616" y="38108"/>
                    <a:pt x="13616" y="68201"/>
                  </a:cubicBezTo>
                  <a:lnTo>
                    <a:pt x="13616" y="119093"/>
                  </a:lnTo>
                  <a:cubicBezTo>
                    <a:pt x="13616" y="133745"/>
                    <a:pt x="25051" y="146011"/>
                    <a:pt x="39648" y="147034"/>
                  </a:cubicBezTo>
                  <a:lnTo>
                    <a:pt x="45986" y="147483"/>
                  </a:lnTo>
                  <a:lnTo>
                    <a:pt x="45986" y="263824"/>
                  </a:lnTo>
                  <a:cubicBezTo>
                    <a:pt x="45986" y="284622"/>
                    <a:pt x="62913" y="301550"/>
                    <a:pt x="83712" y="301550"/>
                  </a:cubicBezTo>
                  <a:lnTo>
                    <a:pt x="98445" y="301550"/>
                  </a:lnTo>
                  <a:cubicBezTo>
                    <a:pt x="119244" y="301550"/>
                    <a:pt x="136171" y="284622"/>
                    <a:pt x="136171" y="263824"/>
                  </a:cubicBezTo>
                  <a:lnTo>
                    <a:pt x="136171" y="147483"/>
                  </a:lnTo>
                  <a:lnTo>
                    <a:pt x="142509" y="147034"/>
                  </a:lnTo>
                  <a:cubicBezTo>
                    <a:pt x="157106" y="146011"/>
                    <a:pt x="168541" y="133745"/>
                    <a:pt x="168541" y="119093"/>
                  </a:cubicBezTo>
                  <a:lnTo>
                    <a:pt x="168541" y="68201"/>
                  </a:lnTo>
                  <a:cubicBezTo>
                    <a:pt x="168541" y="38108"/>
                    <a:pt x="144063" y="13629"/>
                    <a:pt x="113955" y="13629"/>
                  </a:cubicBezTo>
                  <a:lnTo>
                    <a:pt x="68188" y="13629"/>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Shape 77">
              <a:extLst>
                <a:ext uri="{FF2B5EF4-FFF2-40B4-BE49-F238E27FC236}">
                  <a16:creationId xmlns:a16="http://schemas.microsoft.com/office/drawing/2014/main" id="{D614BA3F-3CB4-15A7-3B52-AD38E51E4DE2}"/>
                </a:ext>
              </a:extLst>
            </p:cNvPr>
            <p:cNvSpPr/>
            <p:nvPr/>
          </p:nvSpPr>
          <p:spPr>
            <a:xfrm>
              <a:off x="10073246" y="525006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Shape 78">
              <a:extLst>
                <a:ext uri="{FF2B5EF4-FFF2-40B4-BE49-F238E27FC236}">
                  <a16:creationId xmlns:a16="http://schemas.microsoft.com/office/drawing/2014/main" id="{AB1D64CD-0CD5-F8AA-4CF3-0F22BA2FD88E}"/>
                </a:ext>
              </a:extLst>
            </p:cNvPr>
            <p:cNvSpPr/>
            <p:nvPr/>
          </p:nvSpPr>
          <p:spPr>
            <a:xfrm>
              <a:off x="10066431" y="524323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Shape 80">
              <a:extLst>
                <a:ext uri="{FF2B5EF4-FFF2-40B4-BE49-F238E27FC236}">
                  <a16:creationId xmlns:a16="http://schemas.microsoft.com/office/drawing/2014/main" id="{1AB31BBB-FA18-2A26-8FFC-220BD7C97BB6}"/>
                </a:ext>
              </a:extLst>
            </p:cNvPr>
            <p:cNvSpPr/>
            <p:nvPr/>
          </p:nvSpPr>
          <p:spPr>
            <a:xfrm>
              <a:off x="10040876" y="5353876"/>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Shape 87">
              <a:extLst>
                <a:ext uri="{FF2B5EF4-FFF2-40B4-BE49-F238E27FC236}">
                  <a16:creationId xmlns:a16="http://schemas.microsoft.com/office/drawing/2014/main" id="{BA70F852-BC6D-74CC-E4C7-8500FA26A9C6}"/>
                </a:ext>
              </a:extLst>
            </p:cNvPr>
            <p:cNvSpPr/>
            <p:nvPr/>
          </p:nvSpPr>
          <p:spPr>
            <a:xfrm>
              <a:off x="10034075" y="5347048"/>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3"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Shape 88">
              <a:extLst>
                <a:ext uri="{FF2B5EF4-FFF2-40B4-BE49-F238E27FC236}">
                  <a16:creationId xmlns:a16="http://schemas.microsoft.com/office/drawing/2014/main" id="{F5629995-BC96-0EE6-DECE-5FF149F3FCE2}"/>
                </a:ext>
              </a:extLst>
            </p:cNvPr>
            <p:cNvSpPr/>
            <p:nvPr/>
          </p:nvSpPr>
          <p:spPr>
            <a:xfrm>
              <a:off x="9892289" y="525006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Shape 89">
              <a:extLst>
                <a:ext uri="{FF2B5EF4-FFF2-40B4-BE49-F238E27FC236}">
                  <a16:creationId xmlns:a16="http://schemas.microsoft.com/office/drawing/2014/main" id="{03ADC9B7-EFD8-2699-5123-64B08ED32929}"/>
                </a:ext>
              </a:extLst>
            </p:cNvPr>
            <p:cNvSpPr/>
            <p:nvPr/>
          </p:nvSpPr>
          <p:spPr>
            <a:xfrm>
              <a:off x="9885474" y="524323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Shape 90">
              <a:extLst>
                <a:ext uri="{FF2B5EF4-FFF2-40B4-BE49-F238E27FC236}">
                  <a16:creationId xmlns:a16="http://schemas.microsoft.com/office/drawing/2014/main" id="{D3A5C835-7E10-D95A-A7EE-F1C27886AB8E}"/>
                </a:ext>
              </a:extLst>
            </p:cNvPr>
            <p:cNvSpPr/>
            <p:nvPr/>
          </p:nvSpPr>
          <p:spPr>
            <a:xfrm>
              <a:off x="9859919" y="5353876"/>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Shape 91">
              <a:extLst>
                <a:ext uri="{FF2B5EF4-FFF2-40B4-BE49-F238E27FC236}">
                  <a16:creationId xmlns:a16="http://schemas.microsoft.com/office/drawing/2014/main" id="{86EBEB27-038F-48E5-7BA9-0C840339C049}"/>
                </a:ext>
              </a:extLst>
            </p:cNvPr>
            <p:cNvSpPr/>
            <p:nvPr/>
          </p:nvSpPr>
          <p:spPr>
            <a:xfrm>
              <a:off x="9853104" y="5347048"/>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4 h 315192"/>
                <a:gd name="connsiteX20" fmla="*/ 98445 w 182197"/>
                <a:gd name="connsiteY20" fmla="*/ 301564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4"/>
                    <a:pt x="83712" y="301564"/>
                  </a:cubicBezTo>
                  <a:lnTo>
                    <a:pt x="98445" y="301564"/>
                  </a:lnTo>
                  <a:cubicBezTo>
                    <a:pt x="119243" y="301564"/>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Shape 92">
              <a:extLst>
                <a:ext uri="{FF2B5EF4-FFF2-40B4-BE49-F238E27FC236}">
                  <a16:creationId xmlns:a16="http://schemas.microsoft.com/office/drawing/2014/main" id="{2E90B146-EF04-2CED-486E-310C7FFD2E5F}"/>
                </a:ext>
              </a:extLst>
            </p:cNvPr>
            <p:cNvSpPr/>
            <p:nvPr/>
          </p:nvSpPr>
          <p:spPr>
            <a:xfrm rot="20589000">
              <a:off x="9711353" y="5250037"/>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Shape 93">
              <a:extLst>
                <a:ext uri="{FF2B5EF4-FFF2-40B4-BE49-F238E27FC236}">
                  <a16:creationId xmlns:a16="http://schemas.microsoft.com/office/drawing/2014/main" id="{646CB7DC-741E-748A-458A-C1D747BBADE7}"/>
                </a:ext>
              </a:extLst>
            </p:cNvPr>
            <p:cNvSpPr/>
            <p:nvPr/>
          </p:nvSpPr>
          <p:spPr>
            <a:xfrm>
              <a:off x="9704503" y="524323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Shape 94">
              <a:extLst>
                <a:ext uri="{FF2B5EF4-FFF2-40B4-BE49-F238E27FC236}">
                  <a16:creationId xmlns:a16="http://schemas.microsoft.com/office/drawing/2014/main" id="{9E5CB18E-EC0B-B926-D4E0-BF3217C0B271}"/>
                </a:ext>
              </a:extLst>
            </p:cNvPr>
            <p:cNvSpPr/>
            <p:nvPr/>
          </p:nvSpPr>
          <p:spPr>
            <a:xfrm>
              <a:off x="9678948" y="5353876"/>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Shape 95">
              <a:extLst>
                <a:ext uri="{FF2B5EF4-FFF2-40B4-BE49-F238E27FC236}">
                  <a16:creationId xmlns:a16="http://schemas.microsoft.com/office/drawing/2014/main" id="{6C490A09-C760-4295-8154-587FD2E53E21}"/>
                </a:ext>
              </a:extLst>
            </p:cNvPr>
            <p:cNvSpPr/>
            <p:nvPr/>
          </p:nvSpPr>
          <p:spPr>
            <a:xfrm>
              <a:off x="9672147" y="5347048"/>
              <a:ext cx="182170" cy="315192"/>
            </a:xfrm>
            <a:custGeom>
              <a:avLst/>
              <a:gdLst>
                <a:gd name="connsiteX0" fmla="*/ 98459 w 182170"/>
                <a:gd name="connsiteY0" fmla="*/ 315193 h 315192"/>
                <a:gd name="connsiteX1" fmla="*/ 83725 w 182170"/>
                <a:gd name="connsiteY1" fmla="*/ 315193 h 315192"/>
                <a:gd name="connsiteX2" fmla="*/ 32370 w 182170"/>
                <a:gd name="connsiteY2" fmla="*/ 263837 h 315192"/>
                <a:gd name="connsiteX3" fmla="*/ 32370 w 182170"/>
                <a:gd name="connsiteY3" fmla="*/ 159709 h 315192"/>
                <a:gd name="connsiteX4" fmla="*/ 0 w 182170"/>
                <a:gd name="connsiteY4" fmla="*/ 119107 h 315192"/>
                <a:gd name="connsiteX5" fmla="*/ 0 w 182170"/>
                <a:gd name="connsiteY5" fmla="*/ 68215 h 315192"/>
                <a:gd name="connsiteX6" fmla="*/ 68201 w 182170"/>
                <a:gd name="connsiteY6" fmla="*/ 0 h 315192"/>
                <a:gd name="connsiteX7" fmla="*/ 113969 w 182170"/>
                <a:gd name="connsiteY7" fmla="*/ 0 h 315192"/>
                <a:gd name="connsiteX8" fmla="*/ 182170 w 182170"/>
                <a:gd name="connsiteY8" fmla="*/ 68215 h 315192"/>
                <a:gd name="connsiteX9" fmla="*/ 182170 w 182170"/>
                <a:gd name="connsiteY9" fmla="*/ 119107 h 315192"/>
                <a:gd name="connsiteX10" fmla="*/ 149801 w 182170"/>
                <a:gd name="connsiteY10" fmla="*/ 159709 h 315192"/>
                <a:gd name="connsiteX11" fmla="*/ 149801 w 182170"/>
                <a:gd name="connsiteY11" fmla="*/ 263837 h 315192"/>
                <a:gd name="connsiteX12" fmla="*/ 98445 w 182170"/>
                <a:gd name="connsiteY12" fmla="*/ 315193 h 315192"/>
                <a:gd name="connsiteX13" fmla="*/ 68201 w 182170"/>
                <a:gd name="connsiteY13" fmla="*/ 13643 h 315192"/>
                <a:gd name="connsiteX14" fmla="*/ 13629 w 182170"/>
                <a:gd name="connsiteY14" fmla="*/ 68229 h 315192"/>
                <a:gd name="connsiteX15" fmla="*/ 13629 w 182170"/>
                <a:gd name="connsiteY15" fmla="*/ 119121 h 315192"/>
                <a:gd name="connsiteX16" fmla="*/ 39662 w 182170"/>
                <a:gd name="connsiteY16" fmla="*/ 147061 h 315192"/>
                <a:gd name="connsiteX17" fmla="*/ 45999 w 182170"/>
                <a:gd name="connsiteY17" fmla="*/ 147497 h 315192"/>
                <a:gd name="connsiteX18" fmla="*/ 45999 w 182170"/>
                <a:gd name="connsiteY18" fmla="*/ 263837 h 315192"/>
                <a:gd name="connsiteX19" fmla="*/ 83725 w 182170"/>
                <a:gd name="connsiteY19" fmla="*/ 301564 h 315192"/>
                <a:gd name="connsiteX20" fmla="*/ 98459 w 182170"/>
                <a:gd name="connsiteY20" fmla="*/ 301564 h 315192"/>
                <a:gd name="connsiteX21" fmla="*/ 136185 w 182170"/>
                <a:gd name="connsiteY21" fmla="*/ 263837 h 315192"/>
                <a:gd name="connsiteX22" fmla="*/ 136185 w 182170"/>
                <a:gd name="connsiteY22" fmla="*/ 147497 h 315192"/>
                <a:gd name="connsiteX23" fmla="*/ 142522 w 182170"/>
                <a:gd name="connsiteY23" fmla="*/ 147061 h 315192"/>
                <a:gd name="connsiteX24" fmla="*/ 168555 w 182170"/>
                <a:gd name="connsiteY24" fmla="*/ 119121 h 315192"/>
                <a:gd name="connsiteX25" fmla="*/ 168555 w 182170"/>
                <a:gd name="connsiteY25" fmla="*/ 68229 h 315192"/>
                <a:gd name="connsiteX26" fmla="*/ 113983 w 182170"/>
                <a:gd name="connsiteY26" fmla="*/ 13643 h 315192"/>
                <a:gd name="connsiteX27" fmla="*/ 68215 w 182170"/>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01" y="0"/>
                  </a:cubicBezTo>
                  <a:lnTo>
                    <a:pt x="113969" y="0"/>
                  </a:lnTo>
                  <a:cubicBezTo>
                    <a:pt x="151572" y="0"/>
                    <a:pt x="182170" y="30598"/>
                    <a:pt x="182170" y="68215"/>
                  </a:cubicBezTo>
                  <a:lnTo>
                    <a:pt x="182170" y="119107"/>
                  </a:lnTo>
                  <a:cubicBezTo>
                    <a:pt x="182170" y="138720"/>
                    <a:pt x="168391" y="155457"/>
                    <a:pt x="149801" y="159709"/>
                  </a:cubicBezTo>
                  <a:lnTo>
                    <a:pt x="149801" y="263837"/>
                  </a:lnTo>
                  <a:cubicBezTo>
                    <a:pt x="149801" y="292159"/>
                    <a:pt x="126767" y="315193"/>
                    <a:pt x="98445" y="315193"/>
                  </a:cubicBezTo>
                  <a:close/>
                  <a:moveTo>
                    <a:pt x="68201" y="13643"/>
                  </a:moveTo>
                  <a:cubicBezTo>
                    <a:pt x="38108" y="13643"/>
                    <a:pt x="13629" y="38121"/>
                    <a:pt x="13629" y="68229"/>
                  </a:cubicBezTo>
                  <a:lnTo>
                    <a:pt x="13629" y="119121"/>
                  </a:lnTo>
                  <a:cubicBezTo>
                    <a:pt x="13629" y="133772"/>
                    <a:pt x="25064" y="146039"/>
                    <a:pt x="39662" y="147061"/>
                  </a:cubicBezTo>
                  <a:lnTo>
                    <a:pt x="45999" y="147497"/>
                  </a:lnTo>
                  <a:lnTo>
                    <a:pt x="45999" y="263837"/>
                  </a:lnTo>
                  <a:cubicBezTo>
                    <a:pt x="45999" y="284636"/>
                    <a:pt x="62927" y="301564"/>
                    <a:pt x="83725" y="301564"/>
                  </a:cubicBezTo>
                  <a:lnTo>
                    <a:pt x="98459" y="301564"/>
                  </a:lnTo>
                  <a:cubicBezTo>
                    <a:pt x="119257" y="301564"/>
                    <a:pt x="136185" y="284636"/>
                    <a:pt x="136185" y="263837"/>
                  </a:cubicBezTo>
                  <a:lnTo>
                    <a:pt x="136185" y="147497"/>
                  </a:lnTo>
                  <a:lnTo>
                    <a:pt x="142522" y="147061"/>
                  </a:lnTo>
                  <a:cubicBezTo>
                    <a:pt x="157120" y="146039"/>
                    <a:pt x="168555" y="133772"/>
                    <a:pt x="168555" y="119121"/>
                  </a:cubicBezTo>
                  <a:lnTo>
                    <a:pt x="168555" y="68229"/>
                  </a:lnTo>
                  <a:cubicBezTo>
                    <a:pt x="168555" y="38135"/>
                    <a:pt x="144076" y="13643"/>
                    <a:pt x="113983" y="13643"/>
                  </a:cubicBezTo>
                  <a:lnTo>
                    <a:pt x="68215"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Shape 96">
              <a:extLst>
                <a:ext uri="{FF2B5EF4-FFF2-40B4-BE49-F238E27FC236}">
                  <a16:creationId xmlns:a16="http://schemas.microsoft.com/office/drawing/2014/main" id="{F62C9727-07DB-D48A-493A-7BAF019FDEB9}"/>
                </a:ext>
              </a:extLst>
            </p:cNvPr>
            <p:cNvSpPr/>
            <p:nvPr/>
          </p:nvSpPr>
          <p:spPr>
            <a:xfrm rot="18900000">
              <a:off x="10254217" y="5250054"/>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Shape 97">
              <a:extLst>
                <a:ext uri="{FF2B5EF4-FFF2-40B4-BE49-F238E27FC236}">
                  <a16:creationId xmlns:a16="http://schemas.microsoft.com/office/drawing/2014/main" id="{CF0EE9E7-9483-28F8-E868-6EDC25A859D9}"/>
                </a:ext>
              </a:extLst>
            </p:cNvPr>
            <p:cNvSpPr/>
            <p:nvPr/>
          </p:nvSpPr>
          <p:spPr>
            <a:xfrm>
              <a:off x="10247402" y="5243233"/>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Shape 98">
              <a:extLst>
                <a:ext uri="{FF2B5EF4-FFF2-40B4-BE49-F238E27FC236}">
                  <a16:creationId xmlns:a16="http://schemas.microsoft.com/office/drawing/2014/main" id="{841ACA7A-4DAF-E762-B67D-6A8BED9A1B3E}"/>
                </a:ext>
              </a:extLst>
            </p:cNvPr>
            <p:cNvSpPr/>
            <p:nvPr/>
          </p:nvSpPr>
          <p:spPr>
            <a:xfrm>
              <a:off x="10221847" y="5353876"/>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Shape 99">
              <a:extLst>
                <a:ext uri="{FF2B5EF4-FFF2-40B4-BE49-F238E27FC236}">
                  <a16:creationId xmlns:a16="http://schemas.microsoft.com/office/drawing/2014/main" id="{E0797B1F-C03A-02DE-B46A-F6212910F8D1}"/>
                </a:ext>
              </a:extLst>
            </p:cNvPr>
            <p:cNvSpPr/>
            <p:nvPr/>
          </p:nvSpPr>
          <p:spPr>
            <a:xfrm>
              <a:off x="10215033" y="5347048"/>
              <a:ext cx="182170" cy="315192"/>
            </a:xfrm>
            <a:custGeom>
              <a:avLst/>
              <a:gdLst>
                <a:gd name="connsiteX0" fmla="*/ 98459 w 182170"/>
                <a:gd name="connsiteY0" fmla="*/ 315193 h 315192"/>
                <a:gd name="connsiteX1" fmla="*/ 83725 w 182170"/>
                <a:gd name="connsiteY1" fmla="*/ 315193 h 315192"/>
                <a:gd name="connsiteX2" fmla="*/ 32370 w 182170"/>
                <a:gd name="connsiteY2" fmla="*/ 263837 h 315192"/>
                <a:gd name="connsiteX3" fmla="*/ 32370 w 182170"/>
                <a:gd name="connsiteY3" fmla="*/ 159709 h 315192"/>
                <a:gd name="connsiteX4" fmla="*/ 0 w 182170"/>
                <a:gd name="connsiteY4" fmla="*/ 119107 h 315192"/>
                <a:gd name="connsiteX5" fmla="*/ 0 w 182170"/>
                <a:gd name="connsiteY5" fmla="*/ 68215 h 315192"/>
                <a:gd name="connsiteX6" fmla="*/ 68201 w 182170"/>
                <a:gd name="connsiteY6" fmla="*/ 0 h 315192"/>
                <a:gd name="connsiteX7" fmla="*/ 113969 w 182170"/>
                <a:gd name="connsiteY7" fmla="*/ 0 h 315192"/>
                <a:gd name="connsiteX8" fmla="*/ 182170 w 182170"/>
                <a:gd name="connsiteY8" fmla="*/ 68215 h 315192"/>
                <a:gd name="connsiteX9" fmla="*/ 182170 w 182170"/>
                <a:gd name="connsiteY9" fmla="*/ 119107 h 315192"/>
                <a:gd name="connsiteX10" fmla="*/ 149801 w 182170"/>
                <a:gd name="connsiteY10" fmla="*/ 159709 h 315192"/>
                <a:gd name="connsiteX11" fmla="*/ 149801 w 182170"/>
                <a:gd name="connsiteY11" fmla="*/ 263837 h 315192"/>
                <a:gd name="connsiteX12" fmla="*/ 98445 w 182170"/>
                <a:gd name="connsiteY12" fmla="*/ 315193 h 315192"/>
                <a:gd name="connsiteX13" fmla="*/ 68201 w 182170"/>
                <a:gd name="connsiteY13" fmla="*/ 13643 h 315192"/>
                <a:gd name="connsiteX14" fmla="*/ 13629 w 182170"/>
                <a:gd name="connsiteY14" fmla="*/ 68229 h 315192"/>
                <a:gd name="connsiteX15" fmla="*/ 13629 w 182170"/>
                <a:gd name="connsiteY15" fmla="*/ 119121 h 315192"/>
                <a:gd name="connsiteX16" fmla="*/ 39662 w 182170"/>
                <a:gd name="connsiteY16" fmla="*/ 147061 h 315192"/>
                <a:gd name="connsiteX17" fmla="*/ 45999 w 182170"/>
                <a:gd name="connsiteY17" fmla="*/ 147497 h 315192"/>
                <a:gd name="connsiteX18" fmla="*/ 45999 w 182170"/>
                <a:gd name="connsiteY18" fmla="*/ 263837 h 315192"/>
                <a:gd name="connsiteX19" fmla="*/ 83725 w 182170"/>
                <a:gd name="connsiteY19" fmla="*/ 301564 h 315192"/>
                <a:gd name="connsiteX20" fmla="*/ 98459 w 182170"/>
                <a:gd name="connsiteY20" fmla="*/ 301564 h 315192"/>
                <a:gd name="connsiteX21" fmla="*/ 136185 w 182170"/>
                <a:gd name="connsiteY21" fmla="*/ 263837 h 315192"/>
                <a:gd name="connsiteX22" fmla="*/ 136185 w 182170"/>
                <a:gd name="connsiteY22" fmla="*/ 147497 h 315192"/>
                <a:gd name="connsiteX23" fmla="*/ 142523 w 182170"/>
                <a:gd name="connsiteY23" fmla="*/ 147061 h 315192"/>
                <a:gd name="connsiteX24" fmla="*/ 168555 w 182170"/>
                <a:gd name="connsiteY24" fmla="*/ 119121 h 315192"/>
                <a:gd name="connsiteX25" fmla="*/ 168555 w 182170"/>
                <a:gd name="connsiteY25" fmla="*/ 68229 h 315192"/>
                <a:gd name="connsiteX26" fmla="*/ 113983 w 182170"/>
                <a:gd name="connsiteY26" fmla="*/ 13643 h 315192"/>
                <a:gd name="connsiteX27" fmla="*/ 68215 w 182170"/>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612"/>
                    <a:pt x="30598" y="0"/>
                    <a:pt x="68201" y="0"/>
                  </a:cubicBezTo>
                  <a:lnTo>
                    <a:pt x="113969" y="0"/>
                  </a:lnTo>
                  <a:cubicBezTo>
                    <a:pt x="151572" y="0"/>
                    <a:pt x="182170" y="30598"/>
                    <a:pt x="182170" y="68215"/>
                  </a:cubicBezTo>
                  <a:lnTo>
                    <a:pt x="182170" y="119107"/>
                  </a:lnTo>
                  <a:cubicBezTo>
                    <a:pt x="182170" y="138720"/>
                    <a:pt x="168391" y="155457"/>
                    <a:pt x="149801" y="159709"/>
                  </a:cubicBezTo>
                  <a:lnTo>
                    <a:pt x="149801" y="263837"/>
                  </a:lnTo>
                  <a:cubicBezTo>
                    <a:pt x="149801" y="292159"/>
                    <a:pt x="126767" y="315193"/>
                    <a:pt x="98445" y="315193"/>
                  </a:cubicBezTo>
                  <a:close/>
                  <a:moveTo>
                    <a:pt x="68201" y="13643"/>
                  </a:moveTo>
                  <a:cubicBezTo>
                    <a:pt x="38108" y="13643"/>
                    <a:pt x="13629" y="38121"/>
                    <a:pt x="13629" y="68229"/>
                  </a:cubicBezTo>
                  <a:lnTo>
                    <a:pt x="13629" y="119121"/>
                  </a:lnTo>
                  <a:cubicBezTo>
                    <a:pt x="13629" y="133772"/>
                    <a:pt x="25064" y="146039"/>
                    <a:pt x="39662" y="147061"/>
                  </a:cubicBezTo>
                  <a:lnTo>
                    <a:pt x="45999" y="147497"/>
                  </a:lnTo>
                  <a:lnTo>
                    <a:pt x="45999" y="263837"/>
                  </a:lnTo>
                  <a:cubicBezTo>
                    <a:pt x="45999" y="284636"/>
                    <a:pt x="62927" y="301564"/>
                    <a:pt x="83725" y="301564"/>
                  </a:cubicBezTo>
                  <a:lnTo>
                    <a:pt x="98459" y="301564"/>
                  </a:lnTo>
                  <a:cubicBezTo>
                    <a:pt x="119257" y="301564"/>
                    <a:pt x="136185" y="284636"/>
                    <a:pt x="136185" y="263837"/>
                  </a:cubicBezTo>
                  <a:lnTo>
                    <a:pt x="136185" y="147497"/>
                  </a:lnTo>
                  <a:lnTo>
                    <a:pt x="142523" y="147061"/>
                  </a:lnTo>
                  <a:cubicBezTo>
                    <a:pt x="157120" y="146039"/>
                    <a:pt x="168555" y="133772"/>
                    <a:pt x="168555" y="119121"/>
                  </a:cubicBezTo>
                  <a:lnTo>
                    <a:pt x="168555" y="68229"/>
                  </a:lnTo>
                  <a:cubicBezTo>
                    <a:pt x="168555" y="38135"/>
                    <a:pt x="144076" y="13643"/>
                    <a:pt x="113983" y="13643"/>
                  </a:cubicBezTo>
                  <a:lnTo>
                    <a:pt x="68215"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Shape 100">
              <a:extLst>
                <a:ext uri="{FF2B5EF4-FFF2-40B4-BE49-F238E27FC236}">
                  <a16:creationId xmlns:a16="http://schemas.microsoft.com/office/drawing/2014/main" id="{F2CFB3BE-7273-F1D1-B9D1-B471144A0EA2}"/>
                </a:ext>
              </a:extLst>
            </p:cNvPr>
            <p:cNvSpPr/>
            <p:nvPr/>
          </p:nvSpPr>
          <p:spPr>
            <a:xfrm>
              <a:off x="9982774" y="537759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Shape 101">
              <a:extLst>
                <a:ext uri="{FF2B5EF4-FFF2-40B4-BE49-F238E27FC236}">
                  <a16:creationId xmlns:a16="http://schemas.microsoft.com/office/drawing/2014/main" id="{340F9EA8-7048-255A-E144-BE1287846EC7}"/>
                </a:ext>
              </a:extLst>
            </p:cNvPr>
            <p:cNvSpPr/>
            <p:nvPr/>
          </p:nvSpPr>
          <p:spPr>
            <a:xfrm>
              <a:off x="9975960" y="5370777"/>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Shape 102">
              <a:extLst>
                <a:ext uri="{FF2B5EF4-FFF2-40B4-BE49-F238E27FC236}">
                  <a16:creationId xmlns:a16="http://schemas.microsoft.com/office/drawing/2014/main" id="{CBB9A41E-A275-EDA6-DF98-B8B235E64563}"/>
                </a:ext>
              </a:extLst>
            </p:cNvPr>
            <p:cNvSpPr/>
            <p:nvPr/>
          </p:nvSpPr>
          <p:spPr>
            <a:xfrm>
              <a:off x="9950404" y="548142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Shape 103">
              <a:extLst>
                <a:ext uri="{FF2B5EF4-FFF2-40B4-BE49-F238E27FC236}">
                  <a16:creationId xmlns:a16="http://schemas.microsoft.com/office/drawing/2014/main" id="{8AD7EFD5-363A-4148-BC69-D7A3FDADECBB}"/>
                </a:ext>
              </a:extLst>
            </p:cNvPr>
            <p:cNvSpPr/>
            <p:nvPr/>
          </p:nvSpPr>
          <p:spPr>
            <a:xfrm>
              <a:off x="9943590" y="5474578"/>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3 h 315192"/>
                <a:gd name="connsiteX20" fmla="*/ 98445 w 182197"/>
                <a:gd name="connsiteY20" fmla="*/ 301563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3"/>
                    <a:pt x="83712" y="301563"/>
                  </a:cubicBezTo>
                  <a:lnTo>
                    <a:pt x="98445" y="301563"/>
                  </a:lnTo>
                  <a:cubicBezTo>
                    <a:pt x="119244" y="301563"/>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Shape 104">
              <a:extLst>
                <a:ext uri="{FF2B5EF4-FFF2-40B4-BE49-F238E27FC236}">
                  <a16:creationId xmlns:a16="http://schemas.microsoft.com/office/drawing/2014/main" id="{312DEF47-5BB7-E3EB-D1E7-A20D5573049D}"/>
                </a:ext>
              </a:extLst>
            </p:cNvPr>
            <p:cNvSpPr/>
            <p:nvPr/>
          </p:nvSpPr>
          <p:spPr>
            <a:xfrm>
              <a:off x="9801803" y="5377591"/>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Shape 105">
              <a:extLst>
                <a:ext uri="{FF2B5EF4-FFF2-40B4-BE49-F238E27FC236}">
                  <a16:creationId xmlns:a16="http://schemas.microsoft.com/office/drawing/2014/main" id="{D98EEB46-54CA-37FD-5BB7-D54334BE38C5}"/>
                </a:ext>
              </a:extLst>
            </p:cNvPr>
            <p:cNvSpPr/>
            <p:nvPr/>
          </p:nvSpPr>
          <p:spPr>
            <a:xfrm>
              <a:off x="9794989" y="5370777"/>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Shape 106">
              <a:extLst>
                <a:ext uri="{FF2B5EF4-FFF2-40B4-BE49-F238E27FC236}">
                  <a16:creationId xmlns:a16="http://schemas.microsoft.com/office/drawing/2014/main" id="{154F8391-B16B-4D80-3135-55ADBD1ED128}"/>
                </a:ext>
              </a:extLst>
            </p:cNvPr>
            <p:cNvSpPr/>
            <p:nvPr/>
          </p:nvSpPr>
          <p:spPr>
            <a:xfrm>
              <a:off x="9769434" y="548142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Shape 107">
              <a:extLst>
                <a:ext uri="{FF2B5EF4-FFF2-40B4-BE49-F238E27FC236}">
                  <a16:creationId xmlns:a16="http://schemas.microsoft.com/office/drawing/2014/main" id="{A439A029-448E-863D-7D4F-5711D2CF13A9}"/>
                </a:ext>
              </a:extLst>
            </p:cNvPr>
            <p:cNvSpPr/>
            <p:nvPr/>
          </p:nvSpPr>
          <p:spPr>
            <a:xfrm>
              <a:off x="9762632" y="5474578"/>
              <a:ext cx="182170" cy="315192"/>
            </a:xfrm>
            <a:custGeom>
              <a:avLst/>
              <a:gdLst>
                <a:gd name="connsiteX0" fmla="*/ 98459 w 182170"/>
                <a:gd name="connsiteY0" fmla="*/ 315193 h 315192"/>
                <a:gd name="connsiteX1" fmla="*/ 83725 w 182170"/>
                <a:gd name="connsiteY1" fmla="*/ 315193 h 315192"/>
                <a:gd name="connsiteX2" fmla="*/ 32370 w 182170"/>
                <a:gd name="connsiteY2" fmla="*/ 263837 h 315192"/>
                <a:gd name="connsiteX3" fmla="*/ 32370 w 182170"/>
                <a:gd name="connsiteY3" fmla="*/ 159709 h 315192"/>
                <a:gd name="connsiteX4" fmla="*/ 0 w 182170"/>
                <a:gd name="connsiteY4" fmla="*/ 119107 h 315192"/>
                <a:gd name="connsiteX5" fmla="*/ 0 w 182170"/>
                <a:gd name="connsiteY5" fmla="*/ 68215 h 315192"/>
                <a:gd name="connsiteX6" fmla="*/ 68201 w 182170"/>
                <a:gd name="connsiteY6" fmla="*/ 0 h 315192"/>
                <a:gd name="connsiteX7" fmla="*/ 113969 w 182170"/>
                <a:gd name="connsiteY7" fmla="*/ 0 h 315192"/>
                <a:gd name="connsiteX8" fmla="*/ 182170 w 182170"/>
                <a:gd name="connsiteY8" fmla="*/ 68215 h 315192"/>
                <a:gd name="connsiteX9" fmla="*/ 182170 w 182170"/>
                <a:gd name="connsiteY9" fmla="*/ 119107 h 315192"/>
                <a:gd name="connsiteX10" fmla="*/ 149801 w 182170"/>
                <a:gd name="connsiteY10" fmla="*/ 159709 h 315192"/>
                <a:gd name="connsiteX11" fmla="*/ 149801 w 182170"/>
                <a:gd name="connsiteY11" fmla="*/ 263837 h 315192"/>
                <a:gd name="connsiteX12" fmla="*/ 98445 w 182170"/>
                <a:gd name="connsiteY12" fmla="*/ 315193 h 315192"/>
                <a:gd name="connsiteX13" fmla="*/ 68201 w 182170"/>
                <a:gd name="connsiteY13" fmla="*/ 13643 h 315192"/>
                <a:gd name="connsiteX14" fmla="*/ 13629 w 182170"/>
                <a:gd name="connsiteY14" fmla="*/ 68229 h 315192"/>
                <a:gd name="connsiteX15" fmla="*/ 13629 w 182170"/>
                <a:gd name="connsiteY15" fmla="*/ 119121 h 315192"/>
                <a:gd name="connsiteX16" fmla="*/ 39662 w 182170"/>
                <a:gd name="connsiteY16" fmla="*/ 147061 h 315192"/>
                <a:gd name="connsiteX17" fmla="*/ 45999 w 182170"/>
                <a:gd name="connsiteY17" fmla="*/ 147497 h 315192"/>
                <a:gd name="connsiteX18" fmla="*/ 45999 w 182170"/>
                <a:gd name="connsiteY18" fmla="*/ 263837 h 315192"/>
                <a:gd name="connsiteX19" fmla="*/ 83725 w 182170"/>
                <a:gd name="connsiteY19" fmla="*/ 301563 h 315192"/>
                <a:gd name="connsiteX20" fmla="*/ 98459 w 182170"/>
                <a:gd name="connsiteY20" fmla="*/ 301563 h 315192"/>
                <a:gd name="connsiteX21" fmla="*/ 136185 w 182170"/>
                <a:gd name="connsiteY21" fmla="*/ 263837 h 315192"/>
                <a:gd name="connsiteX22" fmla="*/ 136185 w 182170"/>
                <a:gd name="connsiteY22" fmla="*/ 147497 h 315192"/>
                <a:gd name="connsiteX23" fmla="*/ 142522 w 182170"/>
                <a:gd name="connsiteY23" fmla="*/ 147061 h 315192"/>
                <a:gd name="connsiteX24" fmla="*/ 168555 w 182170"/>
                <a:gd name="connsiteY24" fmla="*/ 119121 h 315192"/>
                <a:gd name="connsiteX25" fmla="*/ 168555 w 182170"/>
                <a:gd name="connsiteY25" fmla="*/ 68229 h 315192"/>
                <a:gd name="connsiteX26" fmla="*/ 113983 w 182170"/>
                <a:gd name="connsiteY26" fmla="*/ 13643 h 315192"/>
                <a:gd name="connsiteX27" fmla="*/ 68215 w 182170"/>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70"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01" y="0"/>
                  </a:cubicBezTo>
                  <a:lnTo>
                    <a:pt x="113969" y="0"/>
                  </a:lnTo>
                  <a:cubicBezTo>
                    <a:pt x="151572" y="0"/>
                    <a:pt x="182170" y="30598"/>
                    <a:pt x="182170" y="68215"/>
                  </a:cubicBezTo>
                  <a:lnTo>
                    <a:pt x="182170" y="119107"/>
                  </a:lnTo>
                  <a:cubicBezTo>
                    <a:pt x="182170" y="138720"/>
                    <a:pt x="168391" y="155457"/>
                    <a:pt x="149801" y="159709"/>
                  </a:cubicBezTo>
                  <a:lnTo>
                    <a:pt x="149801" y="263837"/>
                  </a:lnTo>
                  <a:cubicBezTo>
                    <a:pt x="149801" y="292159"/>
                    <a:pt x="126767" y="315193"/>
                    <a:pt x="98445" y="315193"/>
                  </a:cubicBezTo>
                  <a:close/>
                  <a:moveTo>
                    <a:pt x="68201" y="13643"/>
                  </a:moveTo>
                  <a:cubicBezTo>
                    <a:pt x="38108" y="13643"/>
                    <a:pt x="13629" y="38121"/>
                    <a:pt x="13629" y="68229"/>
                  </a:cubicBezTo>
                  <a:lnTo>
                    <a:pt x="13629" y="119121"/>
                  </a:lnTo>
                  <a:cubicBezTo>
                    <a:pt x="13629" y="133772"/>
                    <a:pt x="25064" y="146039"/>
                    <a:pt x="39662" y="147061"/>
                  </a:cubicBezTo>
                  <a:lnTo>
                    <a:pt x="45999" y="147497"/>
                  </a:lnTo>
                  <a:lnTo>
                    <a:pt x="45999" y="263837"/>
                  </a:lnTo>
                  <a:cubicBezTo>
                    <a:pt x="45999" y="284636"/>
                    <a:pt x="62927" y="301563"/>
                    <a:pt x="83725" y="301563"/>
                  </a:cubicBezTo>
                  <a:lnTo>
                    <a:pt x="98459" y="301563"/>
                  </a:lnTo>
                  <a:cubicBezTo>
                    <a:pt x="119257" y="301563"/>
                    <a:pt x="136185" y="284636"/>
                    <a:pt x="136185" y="263837"/>
                  </a:cubicBezTo>
                  <a:lnTo>
                    <a:pt x="136185" y="147497"/>
                  </a:lnTo>
                  <a:lnTo>
                    <a:pt x="142522" y="147061"/>
                  </a:lnTo>
                  <a:cubicBezTo>
                    <a:pt x="157120" y="146039"/>
                    <a:pt x="168555" y="133772"/>
                    <a:pt x="168555" y="119121"/>
                  </a:cubicBezTo>
                  <a:lnTo>
                    <a:pt x="168555" y="68229"/>
                  </a:lnTo>
                  <a:cubicBezTo>
                    <a:pt x="168555" y="38135"/>
                    <a:pt x="144076" y="13643"/>
                    <a:pt x="113983" y="13643"/>
                  </a:cubicBezTo>
                  <a:lnTo>
                    <a:pt x="68215"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Shape 108">
              <a:extLst>
                <a:ext uri="{FF2B5EF4-FFF2-40B4-BE49-F238E27FC236}">
                  <a16:creationId xmlns:a16="http://schemas.microsoft.com/office/drawing/2014/main" id="{42331BD5-1DB3-F108-3F81-9483C669F0D4}"/>
                </a:ext>
              </a:extLst>
            </p:cNvPr>
            <p:cNvSpPr/>
            <p:nvPr/>
          </p:nvSpPr>
          <p:spPr>
            <a:xfrm rot="20803200">
              <a:off x="10163713" y="5377630"/>
              <a:ext cx="103828" cy="103828"/>
            </a:xfrm>
            <a:custGeom>
              <a:avLst/>
              <a:gdLst>
                <a:gd name="connsiteX0" fmla="*/ 103829 w 103828"/>
                <a:gd name="connsiteY0" fmla="*/ 51914 h 103828"/>
                <a:gd name="connsiteX1" fmla="*/ 51914 w 103828"/>
                <a:gd name="connsiteY1" fmla="*/ 103829 h 103828"/>
                <a:gd name="connsiteX2" fmla="*/ 0 w 103828"/>
                <a:gd name="connsiteY2" fmla="*/ 51914 h 103828"/>
                <a:gd name="connsiteX3" fmla="*/ 51914 w 103828"/>
                <a:gd name="connsiteY3" fmla="*/ 0 h 103828"/>
                <a:gd name="connsiteX4" fmla="*/ 103829 w 103828"/>
                <a:gd name="connsiteY4" fmla="*/ 51914 h 103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8" h="103828">
                  <a:moveTo>
                    <a:pt x="103829" y="51914"/>
                  </a:moveTo>
                  <a:cubicBezTo>
                    <a:pt x="103829" y="80586"/>
                    <a:pt x="80586" y="103829"/>
                    <a:pt x="51914" y="103829"/>
                  </a:cubicBezTo>
                  <a:cubicBezTo>
                    <a:pt x="23243" y="103829"/>
                    <a:pt x="0" y="80586"/>
                    <a:pt x="0" y="51914"/>
                  </a:cubicBezTo>
                  <a:cubicBezTo>
                    <a:pt x="0" y="23243"/>
                    <a:pt x="23243" y="0"/>
                    <a:pt x="51914" y="0"/>
                  </a:cubicBezTo>
                  <a:cubicBezTo>
                    <a:pt x="80586" y="0"/>
                    <a:pt x="103829" y="23243"/>
                    <a:pt x="103829" y="51914"/>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F23E5D9B-848A-E947-3586-FA26E7FBC437}"/>
                </a:ext>
              </a:extLst>
            </p:cNvPr>
            <p:cNvSpPr/>
            <p:nvPr/>
          </p:nvSpPr>
          <p:spPr>
            <a:xfrm>
              <a:off x="10156917" y="5370777"/>
              <a:ext cx="117458" cy="117457"/>
            </a:xfrm>
            <a:custGeom>
              <a:avLst/>
              <a:gdLst>
                <a:gd name="connsiteX0" fmla="*/ 58729 w 117458"/>
                <a:gd name="connsiteY0" fmla="*/ 117458 h 117457"/>
                <a:gd name="connsiteX1" fmla="*/ 0 w 117458"/>
                <a:gd name="connsiteY1" fmla="*/ 58729 h 117457"/>
                <a:gd name="connsiteX2" fmla="*/ 58729 w 117458"/>
                <a:gd name="connsiteY2" fmla="*/ 0 h 117457"/>
                <a:gd name="connsiteX3" fmla="*/ 117458 w 117458"/>
                <a:gd name="connsiteY3" fmla="*/ 58729 h 117457"/>
                <a:gd name="connsiteX4" fmla="*/ 58729 w 117458"/>
                <a:gd name="connsiteY4" fmla="*/ 117458 h 117457"/>
                <a:gd name="connsiteX5" fmla="*/ 58729 w 117458"/>
                <a:gd name="connsiteY5" fmla="*/ 13643 h 117457"/>
                <a:gd name="connsiteX6" fmla="*/ 13629 w 117458"/>
                <a:gd name="connsiteY6" fmla="*/ 58743 h 117457"/>
                <a:gd name="connsiteX7" fmla="*/ 58729 w 117458"/>
                <a:gd name="connsiteY7" fmla="*/ 103842 h 117457"/>
                <a:gd name="connsiteX8" fmla="*/ 103829 w 117458"/>
                <a:gd name="connsiteY8" fmla="*/ 58743 h 117457"/>
                <a:gd name="connsiteX9" fmla="*/ 58729 w 117458"/>
                <a:gd name="connsiteY9" fmla="*/ 13643 h 11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58" h="117457">
                  <a:moveTo>
                    <a:pt x="58729" y="117458"/>
                  </a:moveTo>
                  <a:cubicBezTo>
                    <a:pt x="26346" y="117458"/>
                    <a:pt x="0" y="91112"/>
                    <a:pt x="0" y="58729"/>
                  </a:cubicBezTo>
                  <a:cubicBezTo>
                    <a:pt x="0" y="26346"/>
                    <a:pt x="26346" y="0"/>
                    <a:pt x="58729" y="0"/>
                  </a:cubicBezTo>
                  <a:cubicBezTo>
                    <a:pt x="91112" y="0"/>
                    <a:pt x="117458" y="26346"/>
                    <a:pt x="117458" y="58729"/>
                  </a:cubicBezTo>
                  <a:cubicBezTo>
                    <a:pt x="117458" y="91112"/>
                    <a:pt x="91112" y="117458"/>
                    <a:pt x="58729" y="117458"/>
                  </a:cubicBezTo>
                  <a:close/>
                  <a:moveTo>
                    <a:pt x="58729" y="13643"/>
                  </a:moveTo>
                  <a:cubicBezTo>
                    <a:pt x="33869" y="13643"/>
                    <a:pt x="13629" y="33869"/>
                    <a:pt x="13629" y="58743"/>
                  </a:cubicBezTo>
                  <a:cubicBezTo>
                    <a:pt x="13629" y="83616"/>
                    <a:pt x="33855" y="103842"/>
                    <a:pt x="58729" y="103842"/>
                  </a:cubicBezTo>
                  <a:cubicBezTo>
                    <a:pt x="83603" y="103842"/>
                    <a:pt x="103829" y="83616"/>
                    <a:pt x="103829" y="58743"/>
                  </a:cubicBezTo>
                  <a:cubicBezTo>
                    <a:pt x="103829" y="33869"/>
                    <a:pt x="83603" y="13643"/>
                    <a:pt x="58729" y="13643"/>
                  </a:cubicBez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Shape 110">
              <a:extLst>
                <a:ext uri="{FF2B5EF4-FFF2-40B4-BE49-F238E27FC236}">
                  <a16:creationId xmlns:a16="http://schemas.microsoft.com/office/drawing/2014/main" id="{16112C16-11E0-28A1-C337-C017E06A9EA5}"/>
                </a:ext>
              </a:extLst>
            </p:cNvPr>
            <p:cNvSpPr/>
            <p:nvPr/>
          </p:nvSpPr>
          <p:spPr>
            <a:xfrm>
              <a:off x="10131362" y="5481420"/>
              <a:ext cx="168554" cy="301563"/>
            </a:xfrm>
            <a:custGeom>
              <a:avLst/>
              <a:gdLst>
                <a:gd name="connsiteX0" fmla="*/ 107168 w 168554"/>
                <a:gd name="connsiteY0" fmla="*/ 0 h 301563"/>
                <a:gd name="connsiteX1" fmla="*/ 61400 w 168554"/>
                <a:gd name="connsiteY1" fmla="*/ 0 h 301563"/>
                <a:gd name="connsiteX2" fmla="*/ 0 w 168554"/>
                <a:gd name="connsiteY2" fmla="*/ 61400 h 301563"/>
                <a:gd name="connsiteX3" fmla="*/ 0 w 168554"/>
                <a:gd name="connsiteY3" fmla="*/ 112292 h 301563"/>
                <a:gd name="connsiteX4" fmla="*/ 32370 w 168554"/>
                <a:gd name="connsiteY4" fmla="*/ 147034 h 301563"/>
                <a:gd name="connsiteX5" fmla="*/ 32370 w 168554"/>
                <a:gd name="connsiteY5" fmla="*/ 257023 h 301563"/>
                <a:gd name="connsiteX6" fmla="*/ 76911 w 168554"/>
                <a:gd name="connsiteY6" fmla="*/ 301563 h 301563"/>
                <a:gd name="connsiteX7" fmla="*/ 91644 w 168554"/>
                <a:gd name="connsiteY7" fmla="*/ 301563 h 301563"/>
                <a:gd name="connsiteX8" fmla="*/ 136185 w 168554"/>
                <a:gd name="connsiteY8" fmla="*/ 257023 h 301563"/>
                <a:gd name="connsiteX9" fmla="*/ 136185 w 168554"/>
                <a:gd name="connsiteY9" fmla="*/ 147034 h 301563"/>
                <a:gd name="connsiteX10" fmla="*/ 168555 w 168554"/>
                <a:gd name="connsiteY10" fmla="*/ 112292 h 301563"/>
                <a:gd name="connsiteX11" fmla="*/ 168555 w 168554"/>
                <a:gd name="connsiteY11" fmla="*/ 61400 h 301563"/>
                <a:gd name="connsiteX12" fmla="*/ 107154 w 168554"/>
                <a:gd name="connsiteY12" fmla="*/ 0 h 30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554" h="301563">
                  <a:moveTo>
                    <a:pt x="107168" y="0"/>
                  </a:moveTo>
                  <a:lnTo>
                    <a:pt x="61400" y="0"/>
                  </a:lnTo>
                  <a:cubicBezTo>
                    <a:pt x="27490" y="0"/>
                    <a:pt x="0" y="27490"/>
                    <a:pt x="0" y="61400"/>
                  </a:cubicBezTo>
                  <a:lnTo>
                    <a:pt x="0" y="112292"/>
                  </a:lnTo>
                  <a:cubicBezTo>
                    <a:pt x="0" y="130706"/>
                    <a:pt x="14284" y="145766"/>
                    <a:pt x="32370" y="147034"/>
                  </a:cubicBezTo>
                  <a:lnTo>
                    <a:pt x="32370" y="257023"/>
                  </a:lnTo>
                  <a:cubicBezTo>
                    <a:pt x="32370" y="281624"/>
                    <a:pt x="52310" y="301563"/>
                    <a:pt x="76911" y="301563"/>
                  </a:cubicBezTo>
                  <a:lnTo>
                    <a:pt x="91644" y="301563"/>
                  </a:lnTo>
                  <a:cubicBezTo>
                    <a:pt x="116245" y="301563"/>
                    <a:pt x="136185" y="281624"/>
                    <a:pt x="136185" y="257023"/>
                  </a:cubicBezTo>
                  <a:lnTo>
                    <a:pt x="136185" y="147034"/>
                  </a:lnTo>
                  <a:cubicBezTo>
                    <a:pt x="154271" y="145766"/>
                    <a:pt x="168555" y="130706"/>
                    <a:pt x="168555" y="112292"/>
                  </a:cubicBezTo>
                  <a:lnTo>
                    <a:pt x="168555" y="61400"/>
                  </a:lnTo>
                  <a:cubicBezTo>
                    <a:pt x="168555" y="27490"/>
                    <a:pt x="141064" y="0"/>
                    <a:pt x="107154" y="0"/>
                  </a:cubicBezTo>
                  <a:close/>
                </a:path>
              </a:pathLst>
            </a:custGeom>
            <a:solidFill>
              <a:schemeClr val="accent4"/>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7E3EA267-A4A1-41F9-F3D4-B02B6F52B7C4}"/>
                </a:ext>
              </a:extLst>
            </p:cNvPr>
            <p:cNvSpPr/>
            <p:nvPr/>
          </p:nvSpPr>
          <p:spPr>
            <a:xfrm>
              <a:off x="10124561" y="5474578"/>
              <a:ext cx="182197" cy="315192"/>
            </a:xfrm>
            <a:custGeom>
              <a:avLst/>
              <a:gdLst>
                <a:gd name="connsiteX0" fmla="*/ 98459 w 182197"/>
                <a:gd name="connsiteY0" fmla="*/ 315193 h 315192"/>
                <a:gd name="connsiteX1" fmla="*/ 83725 w 182197"/>
                <a:gd name="connsiteY1" fmla="*/ 315193 h 315192"/>
                <a:gd name="connsiteX2" fmla="*/ 32370 w 182197"/>
                <a:gd name="connsiteY2" fmla="*/ 263837 h 315192"/>
                <a:gd name="connsiteX3" fmla="*/ 32370 w 182197"/>
                <a:gd name="connsiteY3" fmla="*/ 159709 h 315192"/>
                <a:gd name="connsiteX4" fmla="*/ 0 w 182197"/>
                <a:gd name="connsiteY4" fmla="*/ 119107 h 315192"/>
                <a:gd name="connsiteX5" fmla="*/ 0 w 182197"/>
                <a:gd name="connsiteY5" fmla="*/ 68215 h 315192"/>
                <a:gd name="connsiteX6" fmla="*/ 68215 w 182197"/>
                <a:gd name="connsiteY6" fmla="*/ 0 h 315192"/>
                <a:gd name="connsiteX7" fmla="*/ 113983 w 182197"/>
                <a:gd name="connsiteY7" fmla="*/ 0 h 315192"/>
                <a:gd name="connsiteX8" fmla="*/ 182198 w 182197"/>
                <a:gd name="connsiteY8" fmla="*/ 68215 h 315192"/>
                <a:gd name="connsiteX9" fmla="*/ 182198 w 182197"/>
                <a:gd name="connsiteY9" fmla="*/ 119107 h 315192"/>
                <a:gd name="connsiteX10" fmla="*/ 149828 w 182197"/>
                <a:gd name="connsiteY10" fmla="*/ 159709 h 315192"/>
                <a:gd name="connsiteX11" fmla="*/ 149828 w 182197"/>
                <a:gd name="connsiteY11" fmla="*/ 263837 h 315192"/>
                <a:gd name="connsiteX12" fmla="*/ 98472 w 182197"/>
                <a:gd name="connsiteY12" fmla="*/ 315193 h 315192"/>
                <a:gd name="connsiteX13" fmla="*/ 68201 w 182197"/>
                <a:gd name="connsiteY13" fmla="*/ 13643 h 315192"/>
                <a:gd name="connsiteX14" fmla="*/ 13616 w 182197"/>
                <a:gd name="connsiteY14" fmla="*/ 68229 h 315192"/>
                <a:gd name="connsiteX15" fmla="*/ 13616 w 182197"/>
                <a:gd name="connsiteY15" fmla="*/ 119121 h 315192"/>
                <a:gd name="connsiteX16" fmla="*/ 39648 w 182197"/>
                <a:gd name="connsiteY16" fmla="*/ 147061 h 315192"/>
                <a:gd name="connsiteX17" fmla="*/ 45986 w 182197"/>
                <a:gd name="connsiteY17" fmla="*/ 147497 h 315192"/>
                <a:gd name="connsiteX18" fmla="*/ 45986 w 182197"/>
                <a:gd name="connsiteY18" fmla="*/ 263837 h 315192"/>
                <a:gd name="connsiteX19" fmla="*/ 83712 w 182197"/>
                <a:gd name="connsiteY19" fmla="*/ 301563 h 315192"/>
                <a:gd name="connsiteX20" fmla="*/ 98445 w 182197"/>
                <a:gd name="connsiteY20" fmla="*/ 301563 h 315192"/>
                <a:gd name="connsiteX21" fmla="*/ 136171 w 182197"/>
                <a:gd name="connsiteY21" fmla="*/ 263837 h 315192"/>
                <a:gd name="connsiteX22" fmla="*/ 136171 w 182197"/>
                <a:gd name="connsiteY22" fmla="*/ 147497 h 315192"/>
                <a:gd name="connsiteX23" fmla="*/ 142509 w 182197"/>
                <a:gd name="connsiteY23" fmla="*/ 147061 h 315192"/>
                <a:gd name="connsiteX24" fmla="*/ 168541 w 182197"/>
                <a:gd name="connsiteY24" fmla="*/ 119121 h 315192"/>
                <a:gd name="connsiteX25" fmla="*/ 168541 w 182197"/>
                <a:gd name="connsiteY25" fmla="*/ 68229 h 315192"/>
                <a:gd name="connsiteX26" fmla="*/ 113955 w 182197"/>
                <a:gd name="connsiteY26" fmla="*/ 13643 h 315192"/>
                <a:gd name="connsiteX27" fmla="*/ 68188 w 182197"/>
                <a:gd name="connsiteY27" fmla="*/ 13643 h 31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2197" h="315192">
                  <a:moveTo>
                    <a:pt x="98459" y="315193"/>
                  </a:moveTo>
                  <a:lnTo>
                    <a:pt x="83725" y="315193"/>
                  </a:lnTo>
                  <a:cubicBezTo>
                    <a:pt x="55403" y="315193"/>
                    <a:pt x="32370" y="292159"/>
                    <a:pt x="32370" y="263837"/>
                  </a:cubicBezTo>
                  <a:lnTo>
                    <a:pt x="32370" y="159709"/>
                  </a:lnTo>
                  <a:cubicBezTo>
                    <a:pt x="13779" y="155457"/>
                    <a:pt x="0" y="138720"/>
                    <a:pt x="0" y="119107"/>
                  </a:cubicBezTo>
                  <a:lnTo>
                    <a:pt x="0" y="68215"/>
                  </a:lnTo>
                  <a:cubicBezTo>
                    <a:pt x="0" y="30598"/>
                    <a:pt x="30598" y="0"/>
                    <a:pt x="68215" y="0"/>
                  </a:cubicBezTo>
                  <a:lnTo>
                    <a:pt x="113983" y="0"/>
                  </a:lnTo>
                  <a:cubicBezTo>
                    <a:pt x="151586" y="0"/>
                    <a:pt x="182198" y="30598"/>
                    <a:pt x="182198" y="68215"/>
                  </a:cubicBezTo>
                  <a:lnTo>
                    <a:pt x="182198" y="119107"/>
                  </a:lnTo>
                  <a:cubicBezTo>
                    <a:pt x="182198" y="138720"/>
                    <a:pt x="168418" y="155457"/>
                    <a:pt x="149828" y="159709"/>
                  </a:cubicBezTo>
                  <a:lnTo>
                    <a:pt x="149828" y="263837"/>
                  </a:lnTo>
                  <a:cubicBezTo>
                    <a:pt x="149828" y="292159"/>
                    <a:pt x="126794" y="315193"/>
                    <a:pt x="98472" y="315193"/>
                  </a:cubicBezTo>
                  <a:close/>
                  <a:moveTo>
                    <a:pt x="68201" y="13643"/>
                  </a:moveTo>
                  <a:cubicBezTo>
                    <a:pt x="38108" y="13643"/>
                    <a:pt x="13616" y="38121"/>
                    <a:pt x="13616" y="68229"/>
                  </a:cubicBezTo>
                  <a:lnTo>
                    <a:pt x="13616" y="119121"/>
                  </a:lnTo>
                  <a:cubicBezTo>
                    <a:pt x="13616" y="133772"/>
                    <a:pt x="25051" y="146039"/>
                    <a:pt x="39648" y="147061"/>
                  </a:cubicBezTo>
                  <a:lnTo>
                    <a:pt x="45986" y="147497"/>
                  </a:lnTo>
                  <a:lnTo>
                    <a:pt x="45986" y="263837"/>
                  </a:lnTo>
                  <a:cubicBezTo>
                    <a:pt x="45986" y="284636"/>
                    <a:pt x="62913" y="301563"/>
                    <a:pt x="83712" y="301563"/>
                  </a:cubicBezTo>
                  <a:lnTo>
                    <a:pt x="98445" y="301563"/>
                  </a:lnTo>
                  <a:cubicBezTo>
                    <a:pt x="119244" y="301563"/>
                    <a:pt x="136171" y="284636"/>
                    <a:pt x="136171" y="263837"/>
                  </a:cubicBezTo>
                  <a:lnTo>
                    <a:pt x="136171" y="147497"/>
                  </a:lnTo>
                  <a:lnTo>
                    <a:pt x="142509" y="147061"/>
                  </a:lnTo>
                  <a:cubicBezTo>
                    <a:pt x="157106" y="146039"/>
                    <a:pt x="168541" y="133772"/>
                    <a:pt x="168541" y="119121"/>
                  </a:cubicBezTo>
                  <a:lnTo>
                    <a:pt x="168541" y="68229"/>
                  </a:lnTo>
                  <a:cubicBezTo>
                    <a:pt x="168541" y="38135"/>
                    <a:pt x="144063" y="13643"/>
                    <a:pt x="113955" y="13643"/>
                  </a:cubicBezTo>
                  <a:lnTo>
                    <a:pt x="68188" y="13643"/>
                  </a:lnTo>
                  <a:close/>
                </a:path>
              </a:pathLst>
            </a:custGeom>
            <a:solidFill>
              <a:srgbClr val="FFFFFF"/>
            </a:solidFill>
            <a:ln w="13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65" name="TextBox 264">
            <a:extLst>
              <a:ext uri="{FF2B5EF4-FFF2-40B4-BE49-F238E27FC236}">
                <a16:creationId xmlns:a16="http://schemas.microsoft.com/office/drawing/2014/main" id="{95AE9CB8-EFC4-616F-8562-97BB9A16EBF5}"/>
              </a:ext>
            </a:extLst>
          </p:cNvPr>
          <p:cNvSpPr txBox="1"/>
          <p:nvPr/>
        </p:nvSpPr>
        <p:spPr>
          <a:xfrm>
            <a:off x="11028850" y="5864784"/>
            <a:ext cx="856386" cy="386540"/>
          </a:xfrm>
          <a:prstGeom prst="rect">
            <a:avLst/>
          </a:prstGeom>
          <a:noFill/>
        </p:spPr>
        <p:txBody>
          <a:bodyPr wrap="square" rIns="0" numCol="1"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35" normalizeH="0" baseline="0" noProof="0">
                <a:ln>
                  <a:noFill/>
                </a:ln>
                <a:solidFill>
                  <a:prstClr val="white">
                    <a:lumMod val="50000"/>
                  </a:prstClr>
                </a:solidFill>
                <a:effectLst/>
                <a:uLnTx/>
                <a:uFillTx/>
                <a:latin typeface="Arial Black" panose="020B0A04020102020204" pitchFamily="34" charset="0"/>
                <a:ea typeface="+mn-ea"/>
                <a:cs typeface="Arial" panose="020B0604020202020204" pitchFamily="34" charset="0"/>
              </a:rPr>
              <a:t>+70 FTE</a:t>
            </a:r>
          </a:p>
        </p:txBody>
      </p:sp>
      <p:pic>
        <p:nvPicPr>
          <p:cNvPr id="268" name="Picture 267" descr="Logo, company name&#10;&#10;Description automatically generated">
            <a:extLst>
              <a:ext uri="{FF2B5EF4-FFF2-40B4-BE49-F238E27FC236}">
                <a16:creationId xmlns:a16="http://schemas.microsoft.com/office/drawing/2014/main" id="{9EFA7707-6536-13CC-0E49-1F4208CF9128}"/>
              </a:ext>
            </a:extLst>
          </p:cNvPr>
          <p:cNvPicPr>
            <a:picLocks noChangeAspect="1"/>
          </p:cNvPicPr>
          <p:nvPr/>
        </p:nvPicPr>
        <p:blipFill rotWithShape="1">
          <a:blip r:embed="rId21">
            <a:extLst>
              <a:ext uri="{28A0092B-C50C-407E-A947-70E740481C1C}">
                <a14:useLocalDpi xmlns:a14="http://schemas.microsoft.com/office/drawing/2010/main" val="0"/>
              </a:ext>
            </a:extLst>
          </a:blip>
          <a:srcRect b="16919"/>
          <a:stretch/>
        </p:blipFill>
        <p:spPr>
          <a:xfrm>
            <a:off x="11084406" y="2816029"/>
            <a:ext cx="737794" cy="612970"/>
          </a:xfrm>
          <a:prstGeom prst="rect">
            <a:avLst/>
          </a:prstGeom>
        </p:spPr>
      </p:pic>
    </p:spTree>
    <p:extLst>
      <p:ext uri="{BB962C8B-B14F-4D97-AF65-F5344CB8AC3E}">
        <p14:creationId xmlns:p14="http://schemas.microsoft.com/office/powerpoint/2010/main" val="2874953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1EB9-56D2-FCD1-DB8B-78DAA831CC38}"/>
              </a:ext>
            </a:extLst>
          </p:cNvPr>
          <p:cNvSpPr>
            <a:spLocks noGrp="1"/>
          </p:cNvSpPr>
          <p:nvPr>
            <p:ph type="title"/>
          </p:nvPr>
        </p:nvSpPr>
        <p:spPr>
          <a:xfrm>
            <a:off x="254886" y="462367"/>
            <a:ext cx="3062361" cy="824269"/>
          </a:xfrm>
        </p:spPr>
        <p:txBody>
          <a:bodyPr lIns="91440" tIns="45720" rIns="91440" bIns="45720" anchor="t">
            <a:normAutofit fontScale="90000"/>
          </a:bodyPr>
          <a:lstStyle/>
          <a:p>
            <a:r>
              <a:rPr lang="en-US">
                <a:latin typeface="Arial Black"/>
              </a:rPr>
              <a:t>Current Footprint</a:t>
            </a:r>
            <a:br>
              <a:rPr lang="en-US">
                <a:latin typeface="Arial Black"/>
              </a:rPr>
            </a:br>
            <a:br>
              <a:rPr lang="en-US"/>
            </a:br>
            <a:endParaRPr lang="en-US" sz="1800" b="1">
              <a:solidFill>
                <a:schemeClr val="accent4"/>
              </a:solidFill>
              <a:latin typeface="Arial"/>
              <a:ea typeface="+mn-ea"/>
              <a:cs typeface="Arial"/>
            </a:endParaRPr>
          </a:p>
        </p:txBody>
      </p:sp>
      <p:sp>
        <p:nvSpPr>
          <p:cNvPr id="3" name="Content Placeholder 2">
            <a:extLst>
              <a:ext uri="{FF2B5EF4-FFF2-40B4-BE49-F238E27FC236}">
                <a16:creationId xmlns:a16="http://schemas.microsoft.com/office/drawing/2014/main" id="{B3FCE55D-C97B-36C3-904A-62B5A15337B4}"/>
              </a:ext>
            </a:extLst>
          </p:cNvPr>
          <p:cNvSpPr>
            <a:spLocks noGrp="1"/>
          </p:cNvSpPr>
          <p:nvPr>
            <p:ph sz="half" idx="2"/>
          </p:nvPr>
        </p:nvSpPr>
        <p:spPr>
          <a:xfrm>
            <a:off x="253445" y="1386814"/>
            <a:ext cx="3213722" cy="4489525"/>
          </a:xfrm>
        </p:spPr>
        <p:txBody>
          <a:bodyPr vert="horz" lIns="91440" tIns="45720" rIns="91440" bIns="45720" rtlCol="0" anchor="t">
            <a:normAutofit lnSpcReduction="10000"/>
          </a:bodyPr>
          <a:lstStyle/>
          <a:p>
            <a:pPr>
              <a:lnSpc>
                <a:spcPct val="100000"/>
              </a:lnSpc>
            </a:pPr>
            <a:r>
              <a:rPr lang="en-US" sz="1600" b="1">
                <a:solidFill>
                  <a:schemeClr val="accent4"/>
                </a:solidFill>
                <a:latin typeface="Arial"/>
                <a:ea typeface="+mn-ea"/>
                <a:cs typeface="Arial"/>
              </a:rPr>
              <a:t>Regional Anchor Offices:</a:t>
            </a:r>
            <a:endParaRPr lang="en-US" sz="1500" b="1">
              <a:solidFill>
                <a:schemeClr val="accent4"/>
              </a:solidFill>
              <a:latin typeface="Arial"/>
              <a:ea typeface="+mn-ea"/>
              <a:cs typeface="Arial"/>
            </a:endParaRPr>
          </a:p>
          <a:p>
            <a:pPr>
              <a:lnSpc>
                <a:spcPct val="100000"/>
              </a:lnSpc>
            </a:pPr>
            <a:endParaRPr lang="en-US" sz="1500" b="1">
              <a:solidFill>
                <a:schemeClr val="accent4"/>
              </a:solidFill>
              <a:latin typeface="Arial"/>
              <a:cs typeface="Arial"/>
            </a:endParaRPr>
          </a:p>
          <a:p>
            <a:pPr>
              <a:lnSpc>
                <a:spcPct val="100000"/>
              </a:lnSpc>
            </a:pPr>
            <a:r>
              <a:rPr lang="en-US" sz="1500" b="1">
                <a:solidFill>
                  <a:schemeClr val="accent4"/>
                </a:solidFill>
                <a:latin typeface="Arial"/>
                <a:cs typeface="Arial"/>
              </a:rPr>
              <a:t>Ontario</a:t>
            </a:r>
          </a:p>
          <a:p>
            <a:pPr marL="292100" lvl="1" indent="-285750">
              <a:lnSpc>
                <a:spcPct val="100000"/>
              </a:lnSpc>
              <a:buClr>
                <a:schemeClr val="accent4"/>
              </a:buClr>
              <a:buFont typeface="Arial"/>
              <a:buChar char="•"/>
            </a:pPr>
            <a:r>
              <a:rPr lang="en-US" sz="1500">
                <a:latin typeface="Arial"/>
                <a:cs typeface="Arial"/>
              </a:rPr>
              <a:t>Toronto – Head office</a:t>
            </a:r>
          </a:p>
          <a:p>
            <a:pPr marL="292100" lvl="1" indent="-285750">
              <a:lnSpc>
                <a:spcPct val="100000"/>
              </a:lnSpc>
              <a:buClr>
                <a:schemeClr val="accent4"/>
              </a:buClr>
              <a:buFont typeface="Arial"/>
              <a:buChar char="•"/>
            </a:pPr>
            <a:r>
              <a:rPr lang="en-US" sz="1500">
                <a:latin typeface="Arial"/>
                <a:cs typeface="Arial"/>
              </a:rPr>
              <a:t>Ottawa</a:t>
            </a:r>
          </a:p>
          <a:p>
            <a:pPr marL="292100" lvl="1" indent="-285750">
              <a:lnSpc>
                <a:spcPct val="100000"/>
              </a:lnSpc>
              <a:buClr>
                <a:schemeClr val="accent4"/>
              </a:buClr>
              <a:buFont typeface="Arial"/>
              <a:buChar char="•"/>
            </a:pPr>
            <a:r>
              <a:rPr lang="en-US" sz="1500">
                <a:latin typeface="Arial"/>
                <a:cs typeface="Arial"/>
              </a:rPr>
              <a:t>Sudbury</a:t>
            </a:r>
          </a:p>
          <a:p>
            <a:pPr marL="292100" lvl="1" indent="-285750">
              <a:lnSpc>
                <a:spcPct val="100000"/>
              </a:lnSpc>
              <a:buClr>
                <a:schemeClr val="accent4"/>
              </a:buClr>
              <a:buFont typeface="Arial"/>
              <a:buChar char="•"/>
            </a:pPr>
            <a:r>
              <a:rPr lang="en-US" sz="1500">
                <a:latin typeface="Arial"/>
                <a:cs typeface="Arial"/>
              </a:rPr>
              <a:t>Windsor</a:t>
            </a:r>
          </a:p>
          <a:p>
            <a:pPr>
              <a:lnSpc>
                <a:spcPct val="100000"/>
              </a:lnSpc>
            </a:pPr>
            <a:endParaRPr lang="en-US" sz="1500">
              <a:latin typeface="Arial"/>
              <a:cs typeface="Arial"/>
            </a:endParaRPr>
          </a:p>
          <a:p>
            <a:pPr>
              <a:lnSpc>
                <a:spcPct val="100000"/>
              </a:lnSpc>
            </a:pPr>
            <a:r>
              <a:rPr lang="en-US" sz="1500" b="1">
                <a:solidFill>
                  <a:schemeClr val="accent4"/>
                </a:solidFill>
                <a:latin typeface="Arial"/>
                <a:cs typeface="Arial"/>
              </a:rPr>
              <a:t>Quebec</a:t>
            </a:r>
          </a:p>
          <a:p>
            <a:pPr marL="292100" lvl="1" indent="-285750">
              <a:lnSpc>
                <a:spcPct val="100000"/>
              </a:lnSpc>
              <a:buClr>
                <a:schemeClr val="accent4"/>
              </a:buClr>
              <a:buFont typeface="Arial"/>
              <a:buChar char="•"/>
            </a:pPr>
            <a:r>
              <a:rPr lang="en-US" sz="1500">
                <a:latin typeface="Arial"/>
                <a:cs typeface="Arial"/>
              </a:rPr>
              <a:t>Montreal </a:t>
            </a:r>
          </a:p>
          <a:p>
            <a:pPr>
              <a:lnSpc>
                <a:spcPct val="100000"/>
              </a:lnSpc>
            </a:pPr>
            <a:endParaRPr lang="en-US" sz="1500" b="1">
              <a:latin typeface="Arial"/>
              <a:cs typeface="Arial"/>
            </a:endParaRPr>
          </a:p>
          <a:p>
            <a:pPr>
              <a:lnSpc>
                <a:spcPct val="100000"/>
              </a:lnSpc>
            </a:pPr>
            <a:r>
              <a:rPr lang="en-US" sz="1500" b="1">
                <a:solidFill>
                  <a:schemeClr val="accent4"/>
                </a:solidFill>
                <a:latin typeface="Arial"/>
                <a:cs typeface="Arial"/>
              </a:rPr>
              <a:t>Western Canada</a:t>
            </a:r>
            <a:r>
              <a:rPr lang="en-US" sz="1500">
                <a:solidFill>
                  <a:schemeClr val="accent4"/>
                </a:solidFill>
                <a:latin typeface="Arial"/>
                <a:cs typeface="Arial"/>
              </a:rPr>
              <a:t> </a:t>
            </a:r>
          </a:p>
          <a:p>
            <a:pPr marL="292100" lvl="1" indent="-285750">
              <a:lnSpc>
                <a:spcPct val="100000"/>
              </a:lnSpc>
              <a:buClr>
                <a:schemeClr val="accent4"/>
              </a:buClr>
              <a:buFont typeface="Arial"/>
              <a:buChar char="•"/>
            </a:pPr>
            <a:r>
              <a:rPr lang="en-US" sz="1500">
                <a:latin typeface="Arial"/>
                <a:cs typeface="Arial"/>
              </a:rPr>
              <a:t>Edmonton, AB</a:t>
            </a:r>
          </a:p>
          <a:p>
            <a:pPr marL="292100" lvl="1" indent="-285750">
              <a:lnSpc>
                <a:spcPct val="100000"/>
              </a:lnSpc>
              <a:buClr>
                <a:schemeClr val="accent4"/>
              </a:buClr>
              <a:buFont typeface="Arial"/>
              <a:buChar char="•"/>
            </a:pPr>
            <a:r>
              <a:rPr lang="en-US" sz="1500">
                <a:latin typeface="Arial"/>
                <a:cs typeface="Arial"/>
              </a:rPr>
              <a:t>Calgary, AB</a:t>
            </a:r>
          </a:p>
          <a:p>
            <a:pPr marL="292100" lvl="1" indent="-285750">
              <a:lnSpc>
                <a:spcPct val="100000"/>
              </a:lnSpc>
              <a:buClr>
                <a:schemeClr val="accent4"/>
              </a:buClr>
              <a:buFont typeface="Arial"/>
              <a:buChar char="•"/>
            </a:pPr>
            <a:r>
              <a:rPr lang="en-US" sz="1500">
                <a:latin typeface="Arial"/>
                <a:cs typeface="Arial"/>
              </a:rPr>
              <a:t>Langley, BC</a:t>
            </a:r>
          </a:p>
        </p:txBody>
      </p:sp>
      <p:sp>
        <p:nvSpPr>
          <p:cNvPr id="4" name="Freeform: Shape 3">
            <a:extLst>
              <a:ext uri="{FF2B5EF4-FFF2-40B4-BE49-F238E27FC236}">
                <a16:creationId xmlns:a16="http://schemas.microsoft.com/office/drawing/2014/main" id="{51DD01CE-54E3-1851-46A7-0F910D954D0A}"/>
              </a:ext>
            </a:extLst>
          </p:cNvPr>
          <p:cNvSpPr/>
          <p:nvPr/>
        </p:nvSpPr>
        <p:spPr>
          <a:xfrm>
            <a:off x="3984944" y="1752870"/>
            <a:ext cx="1116616" cy="1772081"/>
          </a:xfrm>
          <a:custGeom>
            <a:avLst/>
            <a:gdLst>
              <a:gd name="connsiteX0" fmla="*/ 804411 w 808453"/>
              <a:gd name="connsiteY0" fmla="*/ 1240732 h 1283023"/>
              <a:gd name="connsiteX1" fmla="*/ 802322 w 808453"/>
              <a:gd name="connsiteY1" fmla="*/ 1167892 h 1283023"/>
              <a:gd name="connsiteX2" fmla="*/ 690216 w 808453"/>
              <a:gd name="connsiteY2" fmla="*/ 1129706 h 1283023"/>
              <a:gd name="connsiteX3" fmla="*/ 695728 w 808453"/>
              <a:gd name="connsiteY3" fmla="*/ 1092818 h 1283023"/>
              <a:gd name="connsiteX4" fmla="*/ 652679 w 808453"/>
              <a:gd name="connsiteY4" fmla="*/ 976677 h 1283023"/>
              <a:gd name="connsiteX5" fmla="*/ 642845 w 808453"/>
              <a:gd name="connsiteY5" fmla="*/ 954667 h 1283023"/>
              <a:gd name="connsiteX6" fmla="*/ 649761 w 808453"/>
              <a:gd name="connsiteY6" fmla="*/ 892526 h 1283023"/>
              <a:gd name="connsiteX7" fmla="*/ 662262 w 808453"/>
              <a:gd name="connsiteY7" fmla="*/ 850270 h 1283023"/>
              <a:gd name="connsiteX8" fmla="*/ 662838 w 808453"/>
              <a:gd name="connsiteY8" fmla="*/ 813742 h 1283023"/>
              <a:gd name="connsiteX9" fmla="*/ 679697 w 808453"/>
              <a:gd name="connsiteY9" fmla="*/ 763885 h 1283023"/>
              <a:gd name="connsiteX10" fmla="*/ 659884 w 808453"/>
              <a:gd name="connsiteY10" fmla="*/ 740181 h 1283023"/>
              <a:gd name="connsiteX11" fmla="*/ 673969 w 808453"/>
              <a:gd name="connsiteY11" fmla="*/ 708336 h 1283023"/>
              <a:gd name="connsiteX12" fmla="*/ 646555 w 808453"/>
              <a:gd name="connsiteY12" fmla="*/ 681931 h 1283023"/>
              <a:gd name="connsiteX13" fmla="*/ 643889 w 808453"/>
              <a:gd name="connsiteY13" fmla="*/ 645618 h 1283023"/>
              <a:gd name="connsiteX14" fmla="*/ 633947 w 808453"/>
              <a:gd name="connsiteY14" fmla="*/ 621987 h 1283023"/>
              <a:gd name="connsiteX15" fmla="*/ 654769 w 808453"/>
              <a:gd name="connsiteY15" fmla="*/ 603471 h 1283023"/>
              <a:gd name="connsiteX16" fmla="*/ 642412 w 808453"/>
              <a:gd name="connsiteY16" fmla="*/ 569500 h 1283023"/>
              <a:gd name="connsiteX17" fmla="*/ 687586 w 808453"/>
              <a:gd name="connsiteY17" fmla="*/ 558153 h 1283023"/>
              <a:gd name="connsiteX18" fmla="*/ 699042 w 808453"/>
              <a:gd name="connsiteY18" fmla="*/ 512727 h 1283023"/>
              <a:gd name="connsiteX19" fmla="*/ 645366 w 808453"/>
              <a:gd name="connsiteY19" fmla="*/ 464671 h 1283023"/>
              <a:gd name="connsiteX20" fmla="*/ 682651 w 808453"/>
              <a:gd name="connsiteY20" fmla="*/ 435239 h 1283023"/>
              <a:gd name="connsiteX21" fmla="*/ 683444 w 808453"/>
              <a:gd name="connsiteY21" fmla="*/ 412473 h 1283023"/>
              <a:gd name="connsiteX22" fmla="*/ 702284 w 808453"/>
              <a:gd name="connsiteY22" fmla="*/ 389237 h 1283023"/>
              <a:gd name="connsiteX23" fmla="*/ 624941 w 808453"/>
              <a:gd name="connsiteY23" fmla="*/ 320972 h 1283023"/>
              <a:gd name="connsiteX24" fmla="*/ 653328 w 808453"/>
              <a:gd name="connsiteY24" fmla="*/ 282427 h 1283023"/>
              <a:gd name="connsiteX25" fmla="*/ 641872 w 808453"/>
              <a:gd name="connsiteY25" fmla="*/ 260524 h 1283023"/>
              <a:gd name="connsiteX26" fmla="*/ 700087 w 808453"/>
              <a:gd name="connsiteY26" fmla="*/ 180911 h 1283023"/>
              <a:gd name="connsiteX27" fmla="*/ 715036 w 808453"/>
              <a:gd name="connsiteY27" fmla="*/ 156127 h 1283023"/>
              <a:gd name="connsiteX28" fmla="*/ 709993 w 808453"/>
              <a:gd name="connsiteY28" fmla="*/ 147770 h 1283023"/>
              <a:gd name="connsiteX29" fmla="*/ 681642 w 808453"/>
              <a:gd name="connsiteY29" fmla="*/ 119779 h 1283023"/>
              <a:gd name="connsiteX30" fmla="*/ 672132 w 808453"/>
              <a:gd name="connsiteY30" fmla="*/ 84692 h 1283023"/>
              <a:gd name="connsiteX31" fmla="*/ 652031 w 808453"/>
              <a:gd name="connsiteY31" fmla="*/ 29359 h 1283023"/>
              <a:gd name="connsiteX32" fmla="*/ 631353 w 808453"/>
              <a:gd name="connsiteY32" fmla="*/ 18912 h 1283023"/>
              <a:gd name="connsiteX33" fmla="*/ 619826 w 808453"/>
              <a:gd name="connsiteY33" fmla="*/ 0 h 1283023"/>
              <a:gd name="connsiteX34" fmla="*/ 684 w 808453"/>
              <a:gd name="connsiteY34" fmla="*/ 804484 h 1283023"/>
              <a:gd name="connsiteX35" fmla="*/ 0 w 808453"/>
              <a:gd name="connsiteY35" fmla="*/ 821487 h 1283023"/>
              <a:gd name="connsiteX36" fmla="*/ 42904 w 808453"/>
              <a:gd name="connsiteY36" fmla="*/ 863166 h 1283023"/>
              <a:gd name="connsiteX37" fmla="*/ 74930 w 808453"/>
              <a:gd name="connsiteY37" fmla="*/ 880242 h 1283023"/>
              <a:gd name="connsiteX38" fmla="*/ 73164 w 808453"/>
              <a:gd name="connsiteY38" fmla="*/ 884096 h 1283023"/>
              <a:gd name="connsiteX39" fmla="*/ 806501 w 808453"/>
              <a:gd name="connsiteY39" fmla="*/ 1283024 h 1283023"/>
              <a:gd name="connsiteX40" fmla="*/ 804375 w 808453"/>
              <a:gd name="connsiteY40" fmla="*/ 1240732 h 128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8453" h="1283023">
                <a:moveTo>
                  <a:pt x="804411" y="1240732"/>
                </a:moveTo>
                <a:cubicBezTo>
                  <a:pt x="805312" y="1199809"/>
                  <a:pt x="814210" y="1184102"/>
                  <a:pt x="802322" y="1167892"/>
                </a:cubicBezTo>
                <a:cubicBezTo>
                  <a:pt x="777141" y="1133489"/>
                  <a:pt x="704445" y="1159714"/>
                  <a:pt x="690216" y="1129706"/>
                </a:cubicBezTo>
                <a:cubicBezTo>
                  <a:pt x="685245" y="1119187"/>
                  <a:pt x="694503" y="1116702"/>
                  <a:pt x="695728" y="1092818"/>
                </a:cubicBezTo>
                <a:cubicBezTo>
                  <a:pt x="697493" y="1058415"/>
                  <a:pt x="680165" y="1026858"/>
                  <a:pt x="652679" y="976677"/>
                </a:cubicBezTo>
                <a:cubicBezTo>
                  <a:pt x="648032" y="968176"/>
                  <a:pt x="645006" y="963168"/>
                  <a:pt x="642845" y="954667"/>
                </a:cubicBezTo>
                <a:cubicBezTo>
                  <a:pt x="637837" y="935106"/>
                  <a:pt x="642557" y="917850"/>
                  <a:pt x="649761" y="892526"/>
                </a:cubicBezTo>
                <a:cubicBezTo>
                  <a:pt x="656786" y="867957"/>
                  <a:pt x="660172" y="866589"/>
                  <a:pt x="662262" y="850270"/>
                </a:cubicBezTo>
                <a:cubicBezTo>
                  <a:pt x="664819" y="830277"/>
                  <a:pt x="660064" y="829556"/>
                  <a:pt x="662838" y="813742"/>
                </a:cubicBezTo>
                <a:cubicBezTo>
                  <a:pt x="667773" y="785643"/>
                  <a:pt x="684452" y="778402"/>
                  <a:pt x="679697" y="763885"/>
                </a:cubicBezTo>
                <a:cubicBezTo>
                  <a:pt x="675590" y="751312"/>
                  <a:pt x="661469" y="751817"/>
                  <a:pt x="659884" y="740181"/>
                </a:cubicBezTo>
                <a:cubicBezTo>
                  <a:pt x="658047" y="726780"/>
                  <a:pt x="675987" y="720656"/>
                  <a:pt x="673969" y="708336"/>
                </a:cubicBezTo>
                <a:cubicBezTo>
                  <a:pt x="671988" y="696232"/>
                  <a:pt x="653940" y="698105"/>
                  <a:pt x="646555" y="681931"/>
                </a:cubicBezTo>
                <a:cubicBezTo>
                  <a:pt x="640719" y="669142"/>
                  <a:pt x="649941" y="663450"/>
                  <a:pt x="643889" y="645618"/>
                </a:cubicBezTo>
                <a:cubicBezTo>
                  <a:pt x="639350" y="632254"/>
                  <a:pt x="632074" y="629264"/>
                  <a:pt x="633947" y="621987"/>
                </a:cubicBezTo>
                <a:cubicBezTo>
                  <a:pt x="636468" y="612008"/>
                  <a:pt x="651310" y="613305"/>
                  <a:pt x="654769" y="603471"/>
                </a:cubicBezTo>
                <a:cubicBezTo>
                  <a:pt x="659200" y="590826"/>
                  <a:pt x="638270" y="578434"/>
                  <a:pt x="642412" y="569500"/>
                </a:cubicBezTo>
                <a:cubicBezTo>
                  <a:pt x="646771" y="560062"/>
                  <a:pt x="671376" y="571049"/>
                  <a:pt x="687586" y="558153"/>
                </a:cubicBezTo>
                <a:cubicBezTo>
                  <a:pt x="699618" y="548570"/>
                  <a:pt x="704229" y="528037"/>
                  <a:pt x="699042" y="512727"/>
                </a:cubicBezTo>
                <a:cubicBezTo>
                  <a:pt x="688919" y="482899"/>
                  <a:pt x="643637" y="478360"/>
                  <a:pt x="645366" y="464671"/>
                </a:cubicBezTo>
                <a:cubicBezTo>
                  <a:pt x="646807" y="453576"/>
                  <a:pt x="676923" y="454224"/>
                  <a:pt x="682651" y="435239"/>
                </a:cubicBezTo>
                <a:cubicBezTo>
                  <a:pt x="685245" y="426630"/>
                  <a:pt x="680129" y="422883"/>
                  <a:pt x="683444" y="412473"/>
                </a:cubicBezTo>
                <a:cubicBezTo>
                  <a:pt x="688091" y="397811"/>
                  <a:pt x="700843" y="397090"/>
                  <a:pt x="702284" y="389237"/>
                </a:cubicBezTo>
                <a:cubicBezTo>
                  <a:pt x="706030" y="368595"/>
                  <a:pt x="623140" y="346981"/>
                  <a:pt x="624941" y="320972"/>
                </a:cubicBezTo>
                <a:cubicBezTo>
                  <a:pt x="625950" y="306166"/>
                  <a:pt x="653724" y="301015"/>
                  <a:pt x="653328" y="282427"/>
                </a:cubicBezTo>
                <a:cubicBezTo>
                  <a:pt x="653112" y="271908"/>
                  <a:pt x="644106" y="271043"/>
                  <a:pt x="641872" y="260524"/>
                </a:cubicBezTo>
                <a:cubicBezTo>
                  <a:pt x="637189" y="238658"/>
                  <a:pt x="671628" y="221294"/>
                  <a:pt x="700087" y="180911"/>
                </a:cubicBezTo>
                <a:cubicBezTo>
                  <a:pt x="706283" y="172122"/>
                  <a:pt x="711182" y="163656"/>
                  <a:pt x="715036" y="156127"/>
                </a:cubicBezTo>
                <a:cubicBezTo>
                  <a:pt x="713704" y="153353"/>
                  <a:pt x="712082" y="150579"/>
                  <a:pt x="709993" y="147770"/>
                </a:cubicBezTo>
                <a:cubicBezTo>
                  <a:pt x="696844" y="130262"/>
                  <a:pt x="688343" y="132748"/>
                  <a:pt x="681642" y="119779"/>
                </a:cubicBezTo>
                <a:cubicBezTo>
                  <a:pt x="675626" y="108215"/>
                  <a:pt x="675951" y="109873"/>
                  <a:pt x="672132" y="84692"/>
                </a:cubicBezTo>
                <a:cubicBezTo>
                  <a:pt x="667521" y="54108"/>
                  <a:pt x="664747" y="37249"/>
                  <a:pt x="652031" y="29359"/>
                </a:cubicBezTo>
                <a:cubicBezTo>
                  <a:pt x="644934" y="24964"/>
                  <a:pt x="639278" y="26117"/>
                  <a:pt x="631353" y="18912"/>
                </a:cubicBezTo>
                <a:cubicBezTo>
                  <a:pt x="624689" y="12824"/>
                  <a:pt x="621483" y="5440"/>
                  <a:pt x="619826" y="0"/>
                </a:cubicBezTo>
                <a:lnTo>
                  <a:pt x="684" y="804484"/>
                </a:lnTo>
                <a:lnTo>
                  <a:pt x="0" y="821487"/>
                </a:lnTo>
                <a:cubicBezTo>
                  <a:pt x="14554" y="845947"/>
                  <a:pt x="30620" y="857330"/>
                  <a:pt x="42904" y="863166"/>
                </a:cubicBezTo>
                <a:cubicBezTo>
                  <a:pt x="57530" y="870119"/>
                  <a:pt x="74677" y="873001"/>
                  <a:pt x="74930" y="880242"/>
                </a:cubicBezTo>
                <a:cubicBezTo>
                  <a:pt x="75002" y="881754"/>
                  <a:pt x="74281" y="882943"/>
                  <a:pt x="73164" y="884096"/>
                </a:cubicBezTo>
                <a:cubicBezTo>
                  <a:pt x="213369" y="980964"/>
                  <a:pt x="468273" y="1144260"/>
                  <a:pt x="806501" y="1283024"/>
                </a:cubicBezTo>
                <a:cubicBezTo>
                  <a:pt x="804916" y="1269875"/>
                  <a:pt x="804051" y="1255754"/>
                  <a:pt x="804375" y="1240732"/>
                </a:cubicBez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grpSp>
        <p:nvGrpSpPr>
          <p:cNvPr id="5" name="Graphic 16">
            <a:extLst>
              <a:ext uri="{FF2B5EF4-FFF2-40B4-BE49-F238E27FC236}">
                <a16:creationId xmlns:a16="http://schemas.microsoft.com/office/drawing/2014/main" id="{A1315EC4-C2F0-2421-CCC2-B9584435F169}"/>
              </a:ext>
            </a:extLst>
          </p:cNvPr>
          <p:cNvGrpSpPr/>
          <p:nvPr/>
        </p:nvGrpSpPr>
        <p:grpSpPr>
          <a:xfrm>
            <a:off x="4847759" y="1004880"/>
            <a:ext cx="1941588" cy="2868011"/>
            <a:chOff x="5199347" y="-522446"/>
            <a:chExt cx="1405749" cy="2076498"/>
          </a:xfrm>
          <a:solidFill>
            <a:schemeClr val="accent4">
              <a:lumMod val="40000"/>
              <a:lumOff val="60000"/>
            </a:schemeClr>
          </a:solidFill>
        </p:grpSpPr>
        <p:sp>
          <p:nvSpPr>
            <p:cNvPr id="6" name="Freeform: Shape 5">
              <a:extLst>
                <a:ext uri="{FF2B5EF4-FFF2-40B4-BE49-F238E27FC236}">
                  <a16:creationId xmlns:a16="http://schemas.microsoft.com/office/drawing/2014/main" id="{9DFA39E5-0D49-F785-BFC2-7E954D2C6FFF}"/>
                </a:ext>
              </a:extLst>
            </p:cNvPr>
            <p:cNvSpPr/>
            <p:nvPr/>
          </p:nvSpPr>
          <p:spPr>
            <a:xfrm>
              <a:off x="6401045" y="-266194"/>
              <a:ext cx="12224" cy="28674"/>
            </a:xfrm>
            <a:custGeom>
              <a:avLst/>
              <a:gdLst>
                <a:gd name="connsiteX0" fmla="*/ 2282 w 12224"/>
                <a:gd name="connsiteY0" fmla="*/ 13761 h 28674"/>
                <a:gd name="connsiteX1" fmla="*/ 337 w 12224"/>
                <a:gd name="connsiteY1" fmla="*/ 23199 h 28674"/>
                <a:gd name="connsiteX2" fmla="*/ 8479 w 12224"/>
                <a:gd name="connsiteY2" fmla="*/ 28675 h 28674"/>
                <a:gd name="connsiteX3" fmla="*/ 12225 w 12224"/>
                <a:gd name="connsiteY3" fmla="*/ 0 h 28674"/>
                <a:gd name="connsiteX4" fmla="*/ 2282 w 12224"/>
                <a:gd name="connsiteY4" fmla="*/ 13725 h 2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4" h="28674">
                  <a:moveTo>
                    <a:pt x="2282" y="13761"/>
                  </a:moveTo>
                  <a:cubicBezTo>
                    <a:pt x="-419" y="19525"/>
                    <a:pt x="-203" y="21758"/>
                    <a:pt x="337" y="23199"/>
                  </a:cubicBezTo>
                  <a:cubicBezTo>
                    <a:pt x="1562" y="26586"/>
                    <a:pt x="4876" y="27342"/>
                    <a:pt x="8479" y="28675"/>
                  </a:cubicBezTo>
                  <a:lnTo>
                    <a:pt x="12225" y="0"/>
                  </a:lnTo>
                  <a:cubicBezTo>
                    <a:pt x="8803" y="3566"/>
                    <a:pt x="5452" y="6953"/>
                    <a:pt x="2282" y="13725"/>
                  </a:cubicBezTo>
                  <a:close/>
                </a:path>
              </a:pathLst>
            </a:custGeom>
            <a:grpFill/>
            <a:ln w="9755" cap="flat">
              <a:solidFill>
                <a:srgbClr val="FFFFFF"/>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FAF1703-C5A8-1816-F1F7-1155B718FFF6}"/>
                </a:ext>
              </a:extLst>
            </p:cNvPr>
            <p:cNvSpPr/>
            <p:nvPr/>
          </p:nvSpPr>
          <p:spPr>
            <a:xfrm>
              <a:off x="5808480" y="-142998"/>
              <a:ext cx="382634" cy="355167"/>
            </a:xfrm>
            <a:custGeom>
              <a:avLst/>
              <a:gdLst>
                <a:gd name="connsiteX0" fmla="*/ 40009 w 382634"/>
                <a:gd name="connsiteY0" fmla="*/ 277137 h 355167"/>
                <a:gd name="connsiteX1" fmla="*/ 45197 w 382634"/>
                <a:gd name="connsiteY1" fmla="*/ 342844 h 355167"/>
                <a:gd name="connsiteX2" fmla="*/ 65370 w 382634"/>
                <a:gd name="connsiteY2" fmla="*/ 355164 h 355167"/>
                <a:gd name="connsiteX3" fmla="*/ 101502 w 382634"/>
                <a:gd name="connsiteY3" fmla="*/ 334415 h 355167"/>
                <a:gd name="connsiteX4" fmla="*/ 130357 w 382634"/>
                <a:gd name="connsiteY4" fmla="*/ 334451 h 355167"/>
                <a:gd name="connsiteX5" fmla="*/ 159248 w 382634"/>
                <a:gd name="connsiteY5" fmla="*/ 325517 h 355167"/>
                <a:gd name="connsiteX6" fmla="*/ 185797 w 382634"/>
                <a:gd name="connsiteY6" fmla="*/ 274039 h 355167"/>
                <a:gd name="connsiteX7" fmla="*/ 217570 w 382634"/>
                <a:gd name="connsiteY7" fmla="*/ 266041 h 355167"/>
                <a:gd name="connsiteX8" fmla="*/ 244084 w 382634"/>
                <a:gd name="connsiteY8" fmla="*/ 230162 h 355167"/>
                <a:gd name="connsiteX9" fmla="*/ 331225 w 382634"/>
                <a:gd name="connsiteY9" fmla="*/ 192481 h 355167"/>
                <a:gd name="connsiteX10" fmla="*/ 377912 w 382634"/>
                <a:gd name="connsiteY10" fmla="*/ 173640 h 355167"/>
                <a:gd name="connsiteX11" fmla="*/ 350642 w 382634"/>
                <a:gd name="connsiteY11" fmla="*/ 92299 h 355167"/>
                <a:gd name="connsiteX12" fmla="*/ 317969 w 382634"/>
                <a:gd name="connsiteY12" fmla="*/ 74755 h 355167"/>
                <a:gd name="connsiteX13" fmla="*/ 284755 w 382634"/>
                <a:gd name="connsiteY13" fmla="*/ 85094 h 355167"/>
                <a:gd name="connsiteX14" fmla="*/ 275677 w 382634"/>
                <a:gd name="connsiteY14" fmla="*/ 56707 h 355167"/>
                <a:gd name="connsiteX15" fmla="*/ 246858 w 382634"/>
                <a:gd name="connsiteY15" fmla="*/ 33040 h 355167"/>
                <a:gd name="connsiteX16" fmla="*/ 235366 w 382634"/>
                <a:gd name="connsiteY16" fmla="*/ 9372 h 355167"/>
                <a:gd name="connsiteX17" fmla="*/ 195452 w 382634"/>
                <a:gd name="connsiteY17" fmla="*/ 3176 h 355167"/>
                <a:gd name="connsiteX18" fmla="*/ 149738 w 382634"/>
                <a:gd name="connsiteY18" fmla="*/ 2167 h 355167"/>
                <a:gd name="connsiteX19" fmla="*/ 132338 w 382634"/>
                <a:gd name="connsiteY19" fmla="*/ 46585 h 355167"/>
                <a:gd name="connsiteX20" fmla="*/ 140948 w 382634"/>
                <a:gd name="connsiteY20" fmla="*/ 74503 h 355167"/>
                <a:gd name="connsiteX21" fmla="*/ 88929 w 382634"/>
                <a:gd name="connsiteY21" fmla="*/ 110347 h 355167"/>
                <a:gd name="connsiteX22" fmla="*/ 78771 w 382634"/>
                <a:gd name="connsiteY22" fmla="*/ 142948 h 355167"/>
                <a:gd name="connsiteX23" fmla="*/ 65298 w 382634"/>
                <a:gd name="connsiteY23" fmla="*/ 146226 h 355167"/>
                <a:gd name="connsiteX24" fmla="*/ 42134 w 382634"/>
                <a:gd name="connsiteY24" fmla="*/ 179584 h 355167"/>
                <a:gd name="connsiteX25" fmla="*/ 11298 w 382634"/>
                <a:gd name="connsiteY25" fmla="*/ 204729 h 355167"/>
                <a:gd name="connsiteX26" fmla="*/ 203 w 382634"/>
                <a:gd name="connsiteY26" fmla="*/ 222201 h 355167"/>
                <a:gd name="connsiteX27" fmla="*/ 40045 w 382634"/>
                <a:gd name="connsiteY27" fmla="*/ 277101 h 35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82634" h="355167">
                  <a:moveTo>
                    <a:pt x="40009" y="277137"/>
                  </a:moveTo>
                  <a:cubicBezTo>
                    <a:pt x="49844" y="304515"/>
                    <a:pt x="29778" y="323103"/>
                    <a:pt x="45197" y="342844"/>
                  </a:cubicBezTo>
                  <a:cubicBezTo>
                    <a:pt x="46854" y="344970"/>
                    <a:pt x="54671" y="354984"/>
                    <a:pt x="65370" y="355164"/>
                  </a:cubicBezTo>
                  <a:cubicBezTo>
                    <a:pt x="79203" y="355416"/>
                    <a:pt x="82409" y="339062"/>
                    <a:pt x="101502" y="334415"/>
                  </a:cubicBezTo>
                  <a:cubicBezTo>
                    <a:pt x="112417" y="331785"/>
                    <a:pt x="113966" y="336468"/>
                    <a:pt x="130357" y="334451"/>
                  </a:cubicBezTo>
                  <a:cubicBezTo>
                    <a:pt x="139147" y="333370"/>
                    <a:pt x="150386" y="332001"/>
                    <a:pt x="159248" y="325517"/>
                  </a:cubicBezTo>
                  <a:cubicBezTo>
                    <a:pt x="178701" y="311287"/>
                    <a:pt x="167497" y="286395"/>
                    <a:pt x="185797" y="274039"/>
                  </a:cubicBezTo>
                  <a:cubicBezTo>
                    <a:pt x="196713" y="266654"/>
                    <a:pt x="203341" y="273715"/>
                    <a:pt x="217570" y="266041"/>
                  </a:cubicBezTo>
                  <a:cubicBezTo>
                    <a:pt x="233385" y="257504"/>
                    <a:pt x="232088" y="245040"/>
                    <a:pt x="244084" y="230162"/>
                  </a:cubicBezTo>
                  <a:cubicBezTo>
                    <a:pt x="255576" y="215896"/>
                    <a:pt x="280936" y="207899"/>
                    <a:pt x="331225" y="192481"/>
                  </a:cubicBezTo>
                  <a:cubicBezTo>
                    <a:pt x="366421" y="181674"/>
                    <a:pt x="372653" y="181818"/>
                    <a:pt x="377912" y="173640"/>
                  </a:cubicBezTo>
                  <a:cubicBezTo>
                    <a:pt x="392106" y="151702"/>
                    <a:pt x="371752" y="112544"/>
                    <a:pt x="350642" y="92299"/>
                  </a:cubicBezTo>
                  <a:cubicBezTo>
                    <a:pt x="342717" y="84698"/>
                    <a:pt x="332054" y="74431"/>
                    <a:pt x="317969" y="74755"/>
                  </a:cubicBezTo>
                  <a:cubicBezTo>
                    <a:pt x="301794" y="75115"/>
                    <a:pt x="292644" y="89201"/>
                    <a:pt x="284755" y="85094"/>
                  </a:cubicBezTo>
                  <a:cubicBezTo>
                    <a:pt x="277766" y="81492"/>
                    <a:pt x="283998" y="70072"/>
                    <a:pt x="275677" y="56707"/>
                  </a:cubicBezTo>
                  <a:cubicBezTo>
                    <a:pt x="267571" y="43739"/>
                    <a:pt x="257341" y="47449"/>
                    <a:pt x="246858" y="33040"/>
                  </a:cubicBezTo>
                  <a:cubicBezTo>
                    <a:pt x="238500" y="21512"/>
                    <a:pt x="242895" y="16216"/>
                    <a:pt x="235366" y="9372"/>
                  </a:cubicBezTo>
                  <a:cubicBezTo>
                    <a:pt x="228233" y="2924"/>
                    <a:pt x="220777" y="4437"/>
                    <a:pt x="195452" y="3176"/>
                  </a:cubicBezTo>
                  <a:cubicBezTo>
                    <a:pt x="160040" y="1411"/>
                    <a:pt x="157483" y="-2408"/>
                    <a:pt x="149738" y="2167"/>
                  </a:cubicBezTo>
                  <a:cubicBezTo>
                    <a:pt x="135544" y="10525"/>
                    <a:pt x="130573" y="31454"/>
                    <a:pt x="132338" y="46585"/>
                  </a:cubicBezTo>
                  <a:cubicBezTo>
                    <a:pt x="134247" y="62939"/>
                    <a:pt x="143217" y="65317"/>
                    <a:pt x="140948" y="74503"/>
                  </a:cubicBezTo>
                  <a:cubicBezTo>
                    <a:pt x="136445" y="92839"/>
                    <a:pt x="99845" y="87147"/>
                    <a:pt x="88929" y="110347"/>
                  </a:cubicBezTo>
                  <a:cubicBezTo>
                    <a:pt x="82877" y="123171"/>
                    <a:pt x="88677" y="136464"/>
                    <a:pt x="78771" y="142948"/>
                  </a:cubicBezTo>
                  <a:cubicBezTo>
                    <a:pt x="74016" y="146082"/>
                    <a:pt x="71602" y="143669"/>
                    <a:pt x="65298" y="146226"/>
                  </a:cubicBezTo>
                  <a:cubicBezTo>
                    <a:pt x="52401" y="151450"/>
                    <a:pt x="55427" y="164310"/>
                    <a:pt x="42134" y="179584"/>
                  </a:cubicBezTo>
                  <a:cubicBezTo>
                    <a:pt x="31363" y="192013"/>
                    <a:pt x="24555" y="189059"/>
                    <a:pt x="11298" y="204729"/>
                  </a:cubicBezTo>
                  <a:cubicBezTo>
                    <a:pt x="4454" y="212834"/>
                    <a:pt x="1031" y="216905"/>
                    <a:pt x="203" y="222201"/>
                  </a:cubicBezTo>
                  <a:cubicBezTo>
                    <a:pt x="-2859" y="241978"/>
                    <a:pt x="29598" y="247921"/>
                    <a:pt x="40045" y="277101"/>
                  </a:cubicBezTo>
                  <a:close/>
                </a:path>
              </a:pathLst>
            </a:custGeom>
            <a:grpFill/>
            <a:ln w="9755" cap="flat">
              <a:solidFill>
                <a:srgbClr val="FFFFFF"/>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6D2CA1B-BDCF-DB54-51B4-D30BA15269A8}"/>
                </a:ext>
              </a:extLst>
            </p:cNvPr>
            <p:cNvSpPr/>
            <p:nvPr/>
          </p:nvSpPr>
          <p:spPr>
            <a:xfrm>
              <a:off x="6074700" y="-413155"/>
              <a:ext cx="220153" cy="152163"/>
            </a:xfrm>
            <a:custGeom>
              <a:avLst/>
              <a:gdLst>
                <a:gd name="connsiteX0" fmla="*/ 4125 w 220153"/>
                <a:gd name="connsiteY0" fmla="*/ 119835 h 152163"/>
                <a:gd name="connsiteX1" fmla="*/ 22713 w 220153"/>
                <a:gd name="connsiteY1" fmla="*/ 121132 h 152163"/>
                <a:gd name="connsiteX2" fmla="*/ 36798 w 220153"/>
                <a:gd name="connsiteY2" fmla="*/ 128084 h 152163"/>
                <a:gd name="connsiteX3" fmla="*/ 43247 w 220153"/>
                <a:gd name="connsiteY3" fmla="*/ 115476 h 152163"/>
                <a:gd name="connsiteX4" fmla="*/ 57368 w 220153"/>
                <a:gd name="connsiteY4" fmla="*/ 119295 h 152163"/>
                <a:gd name="connsiteX5" fmla="*/ 53477 w 220153"/>
                <a:gd name="connsiteY5" fmla="*/ 150167 h 152163"/>
                <a:gd name="connsiteX6" fmla="*/ 78514 w 220153"/>
                <a:gd name="connsiteY6" fmla="*/ 143899 h 152163"/>
                <a:gd name="connsiteX7" fmla="*/ 88168 w 220153"/>
                <a:gd name="connsiteY7" fmla="*/ 114287 h 152163"/>
                <a:gd name="connsiteX8" fmla="*/ 94544 w 220153"/>
                <a:gd name="connsiteY8" fmla="*/ 132587 h 152163"/>
                <a:gd name="connsiteX9" fmla="*/ 109963 w 220153"/>
                <a:gd name="connsiteY9" fmla="*/ 114323 h 152163"/>
                <a:gd name="connsiteX10" fmla="*/ 111908 w 220153"/>
                <a:gd name="connsiteY10" fmla="*/ 93538 h 152163"/>
                <a:gd name="connsiteX11" fmla="*/ 120229 w 220153"/>
                <a:gd name="connsiteY11" fmla="*/ 95447 h 152163"/>
                <a:gd name="connsiteX12" fmla="*/ 138890 w 220153"/>
                <a:gd name="connsiteY12" fmla="*/ 70266 h 152163"/>
                <a:gd name="connsiteX13" fmla="*/ 144005 w 220153"/>
                <a:gd name="connsiteY13" fmla="*/ 87306 h 152163"/>
                <a:gd name="connsiteX14" fmla="*/ 129848 w 220153"/>
                <a:gd name="connsiteY14" fmla="*/ 111874 h 152163"/>
                <a:gd name="connsiteX15" fmla="*/ 149697 w 220153"/>
                <a:gd name="connsiteY15" fmla="*/ 123257 h 152163"/>
                <a:gd name="connsiteX16" fmla="*/ 158703 w 220153"/>
                <a:gd name="connsiteY16" fmla="*/ 104993 h 152163"/>
                <a:gd name="connsiteX17" fmla="*/ 180533 w 220153"/>
                <a:gd name="connsiteY17" fmla="*/ 100634 h 152163"/>
                <a:gd name="connsiteX18" fmla="*/ 194655 w 220153"/>
                <a:gd name="connsiteY18" fmla="*/ 88674 h 152163"/>
                <a:gd name="connsiteX19" fmla="*/ 190188 w 220153"/>
                <a:gd name="connsiteY19" fmla="*/ 67240 h 152163"/>
                <a:gd name="connsiteX20" fmla="*/ 206218 w 220153"/>
                <a:gd name="connsiteY20" fmla="*/ 61585 h 152163"/>
                <a:gd name="connsiteX21" fmla="*/ 194727 w 220153"/>
                <a:gd name="connsiteY21" fmla="*/ 35719 h 152163"/>
                <a:gd name="connsiteX22" fmla="*/ 219763 w 220153"/>
                <a:gd name="connsiteY22" fmla="*/ 24408 h 152163"/>
                <a:gd name="connsiteX23" fmla="*/ 195411 w 220153"/>
                <a:gd name="connsiteY23" fmla="*/ 416 h 152163"/>
                <a:gd name="connsiteX24" fmla="*/ 189611 w 220153"/>
                <a:gd name="connsiteY24" fmla="*/ 10503 h 152163"/>
                <a:gd name="connsiteX25" fmla="*/ 174841 w 220153"/>
                <a:gd name="connsiteY25" fmla="*/ 14898 h 152163"/>
                <a:gd name="connsiteX26" fmla="*/ 138313 w 220153"/>
                <a:gd name="connsiteY26" fmla="*/ 2866 h 152163"/>
                <a:gd name="connsiteX27" fmla="*/ 108774 w 220153"/>
                <a:gd name="connsiteY27" fmla="*/ 21742 h 152163"/>
                <a:gd name="connsiteX28" fmla="*/ 70877 w 220153"/>
                <a:gd name="connsiteY28" fmla="*/ 54452 h 152163"/>
                <a:gd name="connsiteX29" fmla="*/ 33016 w 220153"/>
                <a:gd name="connsiteY29" fmla="*/ 74553 h 152163"/>
                <a:gd name="connsiteX30" fmla="*/ 270 w 220153"/>
                <a:gd name="connsiteY30" fmla="*/ 95915 h 152163"/>
                <a:gd name="connsiteX31" fmla="*/ 883 w 220153"/>
                <a:gd name="connsiteY31" fmla="*/ 109136 h 152163"/>
                <a:gd name="connsiteX32" fmla="*/ 4089 w 220153"/>
                <a:gd name="connsiteY32" fmla="*/ 119871 h 15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0153" h="152163">
                  <a:moveTo>
                    <a:pt x="4125" y="119835"/>
                  </a:moveTo>
                  <a:cubicBezTo>
                    <a:pt x="8376" y="123581"/>
                    <a:pt x="13671" y="118538"/>
                    <a:pt x="22713" y="121132"/>
                  </a:cubicBezTo>
                  <a:cubicBezTo>
                    <a:pt x="30818" y="123473"/>
                    <a:pt x="33304" y="129453"/>
                    <a:pt x="36798" y="128084"/>
                  </a:cubicBezTo>
                  <a:cubicBezTo>
                    <a:pt x="40797" y="126535"/>
                    <a:pt x="38455" y="118322"/>
                    <a:pt x="43247" y="115476"/>
                  </a:cubicBezTo>
                  <a:cubicBezTo>
                    <a:pt x="47065" y="113243"/>
                    <a:pt x="54270" y="115044"/>
                    <a:pt x="57368" y="119295"/>
                  </a:cubicBezTo>
                  <a:cubicBezTo>
                    <a:pt x="63960" y="128409"/>
                    <a:pt x="48146" y="144331"/>
                    <a:pt x="53477" y="150167"/>
                  </a:cubicBezTo>
                  <a:cubicBezTo>
                    <a:pt x="57332" y="154382"/>
                    <a:pt x="70877" y="151752"/>
                    <a:pt x="78514" y="143899"/>
                  </a:cubicBezTo>
                  <a:cubicBezTo>
                    <a:pt x="89105" y="133020"/>
                    <a:pt x="86259" y="114287"/>
                    <a:pt x="88168" y="114287"/>
                  </a:cubicBezTo>
                  <a:cubicBezTo>
                    <a:pt x="90005" y="114287"/>
                    <a:pt x="89213" y="131147"/>
                    <a:pt x="94544" y="132587"/>
                  </a:cubicBezTo>
                  <a:cubicBezTo>
                    <a:pt x="98903" y="133776"/>
                    <a:pt x="107441" y="124662"/>
                    <a:pt x="109963" y="114323"/>
                  </a:cubicBezTo>
                  <a:cubicBezTo>
                    <a:pt x="112484" y="104021"/>
                    <a:pt x="108305" y="95447"/>
                    <a:pt x="111908" y="93538"/>
                  </a:cubicBezTo>
                  <a:cubicBezTo>
                    <a:pt x="114250" y="92277"/>
                    <a:pt x="116375" y="95735"/>
                    <a:pt x="120229" y="95447"/>
                  </a:cubicBezTo>
                  <a:cubicBezTo>
                    <a:pt x="130316" y="94726"/>
                    <a:pt x="133630" y="69834"/>
                    <a:pt x="138890" y="70266"/>
                  </a:cubicBezTo>
                  <a:cubicBezTo>
                    <a:pt x="141880" y="70518"/>
                    <a:pt x="145338" y="79056"/>
                    <a:pt x="144005" y="87306"/>
                  </a:cubicBezTo>
                  <a:cubicBezTo>
                    <a:pt x="141844" y="100634"/>
                    <a:pt x="128731" y="103660"/>
                    <a:pt x="129848" y="111874"/>
                  </a:cubicBezTo>
                  <a:cubicBezTo>
                    <a:pt x="130892" y="119511"/>
                    <a:pt x="143573" y="126247"/>
                    <a:pt x="149697" y="123257"/>
                  </a:cubicBezTo>
                  <a:cubicBezTo>
                    <a:pt x="155569" y="120411"/>
                    <a:pt x="151498" y="110613"/>
                    <a:pt x="158703" y="104993"/>
                  </a:cubicBezTo>
                  <a:cubicBezTo>
                    <a:pt x="164575" y="100418"/>
                    <a:pt x="169654" y="105065"/>
                    <a:pt x="180533" y="100634"/>
                  </a:cubicBezTo>
                  <a:cubicBezTo>
                    <a:pt x="183920" y="99229"/>
                    <a:pt x="192601" y="95699"/>
                    <a:pt x="194655" y="88674"/>
                  </a:cubicBezTo>
                  <a:cubicBezTo>
                    <a:pt x="197284" y="79705"/>
                    <a:pt x="186946" y="72608"/>
                    <a:pt x="190188" y="67240"/>
                  </a:cubicBezTo>
                  <a:cubicBezTo>
                    <a:pt x="193250" y="62197"/>
                    <a:pt x="203769" y="66088"/>
                    <a:pt x="206218" y="61585"/>
                  </a:cubicBezTo>
                  <a:cubicBezTo>
                    <a:pt x="209640" y="55388"/>
                    <a:pt x="191701" y="43969"/>
                    <a:pt x="194727" y="35719"/>
                  </a:cubicBezTo>
                  <a:cubicBezTo>
                    <a:pt x="197645" y="27722"/>
                    <a:pt x="216737" y="32009"/>
                    <a:pt x="219763" y="24408"/>
                  </a:cubicBezTo>
                  <a:cubicBezTo>
                    <a:pt x="223257" y="15546"/>
                    <a:pt x="202328" y="-3006"/>
                    <a:pt x="195411" y="416"/>
                  </a:cubicBezTo>
                  <a:cubicBezTo>
                    <a:pt x="192493" y="1857"/>
                    <a:pt x="193862" y="6360"/>
                    <a:pt x="189611" y="10503"/>
                  </a:cubicBezTo>
                  <a:cubicBezTo>
                    <a:pt x="188639" y="11439"/>
                    <a:pt x="184784" y="14934"/>
                    <a:pt x="174841" y="14898"/>
                  </a:cubicBezTo>
                  <a:cubicBezTo>
                    <a:pt x="156469" y="14826"/>
                    <a:pt x="151462" y="2866"/>
                    <a:pt x="138313" y="2866"/>
                  </a:cubicBezTo>
                  <a:cubicBezTo>
                    <a:pt x="134891" y="2866"/>
                    <a:pt x="130712" y="3658"/>
                    <a:pt x="108774" y="21742"/>
                  </a:cubicBezTo>
                  <a:cubicBezTo>
                    <a:pt x="83665" y="42420"/>
                    <a:pt x="84458" y="45266"/>
                    <a:pt x="70877" y="54452"/>
                  </a:cubicBezTo>
                  <a:cubicBezTo>
                    <a:pt x="56791" y="63998"/>
                    <a:pt x="41265" y="70879"/>
                    <a:pt x="33016" y="74553"/>
                  </a:cubicBezTo>
                  <a:cubicBezTo>
                    <a:pt x="15616" y="82298"/>
                    <a:pt x="2071" y="86369"/>
                    <a:pt x="270" y="95915"/>
                  </a:cubicBezTo>
                  <a:cubicBezTo>
                    <a:pt x="-450" y="99770"/>
                    <a:pt x="450" y="106074"/>
                    <a:pt x="883" y="109136"/>
                  </a:cubicBezTo>
                  <a:cubicBezTo>
                    <a:pt x="1747" y="115152"/>
                    <a:pt x="2179" y="118178"/>
                    <a:pt x="4089" y="119871"/>
                  </a:cubicBezTo>
                  <a:close/>
                </a:path>
              </a:pathLst>
            </a:custGeom>
            <a:grpFill/>
            <a:ln w="9755" cap="flat">
              <a:solidFill>
                <a:srgbClr val="FFFFFF"/>
              </a:solid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F1D6B3D-267A-C529-5E0F-E8350215B7FD}"/>
                </a:ext>
              </a:extLst>
            </p:cNvPr>
            <p:cNvSpPr/>
            <p:nvPr/>
          </p:nvSpPr>
          <p:spPr>
            <a:xfrm>
              <a:off x="6145879" y="-265782"/>
              <a:ext cx="58962" cy="55239"/>
            </a:xfrm>
            <a:custGeom>
              <a:avLst/>
              <a:gdLst>
                <a:gd name="connsiteX0" fmla="*/ 57984 w 58962"/>
                <a:gd name="connsiteY0" fmla="*/ 2326 h 55239"/>
                <a:gd name="connsiteX1" fmla="*/ 41305 w 58962"/>
                <a:gd name="connsiteY1" fmla="*/ 1029 h 55239"/>
                <a:gd name="connsiteX2" fmla="*/ 850 w 58962"/>
                <a:gd name="connsiteY2" fmla="*/ 25562 h 55239"/>
                <a:gd name="connsiteX3" fmla="*/ 1463 w 58962"/>
                <a:gd name="connsiteY3" fmla="*/ 40043 h 55239"/>
                <a:gd name="connsiteX4" fmla="*/ 21312 w 58962"/>
                <a:gd name="connsiteY4" fmla="*/ 55209 h 55239"/>
                <a:gd name="connsiteX5" fmla="*/ 39288 w 58962"/>
                <a:gd name="connsiteY5" fmla="*/ 38854 h 55239"/>
                <a:gd name="connsiteX6" fmla="*/ 57948 w 58962"/>
                <a:gd name="connsiteY6" fmla="*/ 2326 h 5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62" h="55239">
                  <a:moveTo>
                    <a:pt x="57984" y="2326"/>
                  </a:moveTo>
                  <a:cubicBezTo>
                    <a:pt x="55462" y="-1024"/>
                    <a:pt x="49122" y="-87"/>
                    <a:pt x="41305" y="1029"/>
                  </a:cubicBezTo>
                  <a:cubicBezTo>
                    <a:pt x="36802" y="1678"/>
                    <a:pt x="6470" y="6073"/>
                    <a:pt x="850" y="25562"/>
                  </a:cubicBezTo>
                  <a:cubicBezTo>
                    <a:pt x="526" y="26678"/>
                    <a:pt x="-1203" y="33019"/>
                    <a:pt x="1463" y="40043"/>
                  </a:cubicBezTo>
                  <a:cubicBezTo>
                    <a:pt x="4561" y="48149"/>
                    <a:pt x="12990" y="55786"/>
                    <a:pt x="21312" y="55209"/>
                  </a:cubicBezTo>
                  <a:cubicBezTo>
                    <a:pt x="24554" y="54993"/>
                    <a:pt x="28337" y="53444"/>
                    <a:pt x="39288" y="38854"/>
                  </a:cubicBezTo>
                  <a:cubicBezTo>
                    <a:pt x="51788" y="22175"/>
                    <a:pt x="62343" y="8126"/>
                    <a:pt x="57948" y="2326"/>
                  </a:cubicBezTo>
                  <a:close/>
                </a:path>
              </a:pathLst>
            </a:custGeom>
            <a:grpFill/>
            <a:ln w="9755" cap="flat">
              <a:solidFill>
                <a:srgbClr val="FFFFFF"/>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86EE55A-0834-B8C6-4096-71878B027CBD}"/>
                </a:ext>
              </a:extLst>
            </p:cNvPr>
            <p:cNvSpPr/>
            <p:nvPr/>
          </p:nvSpPr>
          <p:spPr>
            <a:xfrm>
              <a:off x="6299095" y="-331791"/>
              <a:ext cx="24681" cy="23297"/>
            </a:xfrm>
            <a:custGeom>
              <a:avLst/>
              <a:gdLst>
                <a:gd name="connsiteX0" fmla="*/ 18388 w 24681"/>
                <a:gd name="connsiteY0" fmla="*/ 23125 h 23297"/>
                <a:gd name="connsiteX1" fmla="*/ 23539 w 24681"/>
                <a:gd name="connsiteY1" fmla="*/ 6734 h 23297"/>
                <a:gd name="connsiteX2" fmla="*/ 448 w 24681"/>
                <a:gd name="connsiteY2" fmla="*/ 3528 h 23297"/>
                <a:gd name="connsiteX3" fmla="*/ 18388 w 24681"/>
                <a:gd name="connsiteY3" fmla="*/ 23089 h 23297"/>
              </a:gdLst>
              <a:ahLst/>
              <a:cxnLst>
                <a:cxn ang="0">
                  <a:pos x="connsiteX0" y="connsiteY0"/>
                </a:cxn>
                <a:cxn ang="0">
                  <a:pos x="connsiteX1" y="connsiteY1"/>
                </a:cxn>
                <a:cxn ang="0">
                  <a:pos x="connsiteX2" y="connsiteY2"/>
                </a:cxn>
                <a:cxn ang="0">
                  <a:pos x="connsiteX3" y="connsiteY3"/>
                </a:cxn>
              </a:cxnLst>
              <a:rect l="l" t="t" r="r" b="b"/>
              <a:pathLst>
                <a:path w="24681" h="23297">
                  <a:moveTo>
                    <a:pt x="18388" y="23125"/>
                  </a:moveTo>
                  <a:cubicBezTo>
                    <a:pt x="23143" y="21720"/>
                    <a:pt x="26565" y="12894"/>
                    <a:pt x="23539" y="6734"/>
                  </a:cubicBezTo>
                  <a:cubicBezTo>
                    <a:pt x="19108" y="-2344"/>
                    <a:pt x="2970" y="-1011"/>
                    <a:pt x="448" y="3528"/>
                  </a:cubicBezTo>
                  <a:cubicBezTo>
                    <a:pt x="-2614" y="9039"/>
                    <a:pt x="10751" y="25322"/>
                    <a:pt x="18388" y="23089"/>
                  </a:cubicBezTo>
                  <a:close/>
                </a:path>
              </a:pathLst>
            </a:custGeom>
            <a:grpFill/>
            <a:ln w="9755" cap="flat">
              <a:solidFill>
                <a:srgbClr val="FFFFFF"/>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40330F3-53B3-995A-F756-1FFDEC26E15F}"/>
                </a:ext>
              </a:extLst>
            </p:cNvPr>
            <p:cNvSpPr/>
            <p:nvPr/>
          </p:nvSpPr>
          <p:spPr>
            <a:xfrm>
              <a:off x="6325096" y="-462280"/>
              <a:ext cx="29830" cy="42397"/>
            </a:xfrm>
            <a:custGeom>
              <a:avLst/>
              <a:gdLst>
                <a:gd name="connsiteX0" fmla="*/ 9894 w 29830"/>
                <a:gd name="connsiteY0" fmla="*/ 41436 h 42397"/>
                <a:gd name="connsiteX1" fmla="*/ 29779 w 29830"/>
                <a:gd name="connsiteY1" fmla="*/ 30737 h 42397"/>
                <a:gd name="connsiteX2" fmla="*/ 25312 w 29830"/>
                <a:gd name="connsiteY2" fmla="*/ 20001 h 42397"/>
                <a:gd name="connsiteX3" fmla="*/ 20845 w 29830"/>
                <a:gd name="connsiteY3" fmla="*/ 2350 h 42397"/>
                <a:gd name="connsiteX4" fmla="*/ 311 w 29830"/>
                <a:gd name="connsiteY4" fmla="*/ 6096 h 42397"/>
                <a:gd name="connsiteX5" fmla="*/ 7336 w 29830"/>
                <a:gd name="connsiteY5" fmla="*/ 23748 h 42397"/>
                <a:gd name="connsiteX6" fmla="*/ 9858 w 29830"/>
                <a:gd name="connsiteY6" fmla="*/ 41400 h 4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30" h="42397">
                  <a:moveTo>
                    <a:pt x="9894" y="41436"/>
                  </a:moveTo>
                  <a:cubicBezTo>
                    <a:pt x="14865" y="44930"/>
                    <a:pt x="28770" y="38338"/>
                    <a:pt x="29779" y="30737"/>
                  </a:cubicBezTo>
                  <a:cubicBezTo>
                    <a:pt x="30211" y="27458"/>
                    <a:pt x="27870" y="26702"/>
                    <a:pt x="25312" y="20001"/>
                  </a:cubicBezTo>
                  <a:cubicBezTo>
                    <a:pt x="21421" y="9915"/>
                    <a:pt x="24411" y="5556"/>
                    <a:pt x="20845" y="2350"/>
                  </a:cubicBezTo>
                  <a:cubicBezTo>
                    <a:pt x="15730" y="-2261"/>
                    <a:pt x="2581" y="405"/>
                    <a:pt x="311" y="6096"/>
                  </a:cubicBezTo>
                  <a:cubicBezTo>
                    <a:pt x="-1418" y="10419"/>
                    <a:pt x="4490" y="13049"/>
                    <a:pt x="7336" y="23748"/>
                  </a:cubicBezTo>
                  <a:cubicBezTo>
                    <a:pt x="10074" y="34087"/>
                    <a:pt x="6507" y="39058"/>
                    <a:pt x="9858" y="41400"/>
                  </a:cubicBezTo>
                  <a:close/>
                </a:path>
              </a:pathLst>
            </a:custGeom>
            <a:grpFill/>
            <a:ln w="9755" cap="flat">
              <a:solidFill>
                <a:srgbClr val="FFFFFF"/>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A7D5CFD-4F6C-1FA5-2DE7-B3C69F48AAEE}"/>
                </a:ext>
              </a:extLst>
            </p:cNvPr>
            <p:cNvSpPr/>
            <p:nvPr/>
          </p:nvSpPr>
          <p:spPr>
            <a:xfrm>
              <a:off x="6015113" y="53084"/>
              <a:ext cx="346895" cy="403142"/>
            </a:xfrm>
            <a:custGeom>
              <a:avLst/>
              <a:gdLst>
                <a:gd name="connsiteX0" fmla="*/ 346895 w 346895"/>
                <a:gd name="connsiteY0" fmla="*/ 73380 h 403142"/>
                <a:gd name="connsiteX1" fmla="*/ 327479 w 346895"/>
                <a:gd name="connsiteY1" fmla="*/ 66752 h 403142"/>
                <a:gd name="connsiteX2" fmla="*/ 319769 w 346895"/>
                <a:gd name="connsiteY2" fmla="*/ 83755 h 403142"/>
                <a:gd name="connsiteX3" fmla="*/ 327406 w 346895"/>
                <a:gd name="connsiteY3" fmla="*/ 118734 h 403142"/>
                <a:gd name="connsiteX4" fmla="*/ 304315 w 346895"/>
                <a:gd name="connsiteY4" fmla="*/ 112070 h 403142"/>
                <a:gd name="connsiteX5" fmla="*/ 273011 w 346895"/>
                <a:gd name="connsiteY5" fmla="*/ 123850 h 403142"/>
                <a:gd name="connsiteX6" fmla="*/ 284610 w 346895"/>
                <a:gd name="connsiteY6" fmla="*/ 96940 h 403142"/>
                <a:gd name="connsiteX7" fmla="*/ 270201 w 346895"/>
                <a:gd name="connsiteY7" fmla="*/ 81774 h 403142"/>
                <a:gd name="connsiteX8" fmla="*/ 227909 w 346895"/>
                <a:gd name="connsiteY8" fmla="*/ 59007 h 403142"/>
                <a:gd name="connsiteX9" fmla="*/ 215372 w 346895"/>
                <a:gd name="connsiteY9" fmla="*/ 82638 h 403142"/>
                <a:gd name="connsiteX10" fmla="*/ 188931 w 346895"/>
                <a:gd name="connsiteY10" fmla="*/ 76911 h 403142"/>
                <a:gd name="connsiteX11" fmla="*/ 211590 w 346895"/>
                <a:gd name="connsiteY11" fmla="*/ 42436 h 403142"/>
                <a:gd name="connsiteX12" fmla="*/ 198657 w 346895"/>
                <a:gd name="connsiteY12" fmla="*/ 2702 h 403142"/>
                <a:gd name="connsiteX13" fmla="*/ 91811 w 346895"/>
                <a:gd name="connsiteY13" fmla="*/ 31376 h 403142"/>
                <a:gd name="connsiteX14" fmla="*/ 39792 w 346895"/>
                <a:gd name="connsiteY14" fmla="*/ 66752 h 403142"/>
                <a:gd name="connsiteX15" fmla="*/ 51788 w 346895"/>
                <a:gd name="connsiteY15" fmla="*/ 87105 h 403142"/>
                <a:gd name="connsiteX16" fmla="*/ 16629 w 346895"/>
                <a:gd name="connsiteY16" fmla="*/ 112574 h 403142"/>
                <a:gd name="connsiteX17" fmla="*/ 2616 w 346895"/>
                <a:gd name="connsiteY17" fmla="*/ 149895 h 403142"/>
                <a:gd name="connsiteX18" fmla="*/ 43971 w 346895"/>
                <a:gd name="connsiteY18" fmla="*/ 159873 h 403142"/>
                <a:gd name="connsiteX19" fmla="*/ 22285 w 346895"/>
                <a:gd name="connsiteY19" fmla="*/ 174031 h 403142"/>
                <a:gd name="connsiteX20" fmla="*/ 29021 w 346895"/>
                <a:gd name="connsiteY20" fmla="*/ 180659 h 403142"/>
                <a:gd name="connsiteX21" fmla="*/ 103086 w 346895"/>
                <a:gd name="connsiteY21" fmla="*/ 191646 h 403142"/>
                <a:gd name="connsiteX22" fmla="*/ 82373 w 346895"/>
                <a:gd name="connsiteY22" fmla="*/ 206272 h 403142"/>
                <a:gd name="connsiteX23" fmla="*/ 49663 w 346895"/>
                <a:gd name="connsiteY23" fmla="*/ 212360 h 403142"/>
                <a:gd name="connsiteX24" fmla="*/ 2508 w 346895"/>
                <a:gd name="connsiteY24" fmla="*/ 217944 h 403142"/>
                <a:gd name="connsiteX25" fmla="*/ 15909 w 346895"/>
                <a:gd name="connsiteY25" fmla="*/ 261929 h 403142"/>
                <a:gd name="connsiteX26" fmla="*/ 103879 w 346895"/>
                <a:gd name="connsiteY26" fmla="*/ 296584 h 403142"/>
                <a:gd name="connsiteX27" fmla="*/ 142388 w 346895"/>
                <a:gd name="connsiteY27" fmla="*/ 291432 h 403142"/>
                <a:gd name="connsiteX28" fmla="*/ 187562 w 346895"/>
                <a:gd name="connsiteY28" fmla="*/ 314668 h 403142"/>
                <a:gd name="connsiteX29" fmla="*/ 225027 w 346895"/>
                <a:gd name="connsiteY29" fmla="*/ 357284 h 403142"/>
                <a:gd name="connsiteX30" fmla="*/ 204817 w 346895"/>
                <a:gd name="connsiteY30" fmla="*/ 361030 h 403142"/>
                <a:gd name="connsiteX31" fmla="*/ 165371 w 346895"/>
                <a:gd name="connsiteY31" fmla="*/ 349142 h 403142"/>
                <a:gd name="connsiteX32" fmla="*/ 104311 w 346895"/>
                <a:gd name="connsiteY32" fmla="*/ 324934 h 403142"/>
                <a:gd name="connsiteX33" fmla="*/ 39360 w 346895"/>
                <a:gd name="connsiteY33" fmla="*/ 323890 h 403142"/>
                <a:gd name="connsiteX34" fmla="*/ 17710 w 346895"/>
                <a:gd name="connsiteY34" fmla="*/ 329113 h 403142"/>
                <a:gd name="connsiteX35" fmla="*/ 303775 w 346895"/>
                <a:gd name="connsiteY35" fmla="*/ 403142 h 403142"/>
                <a:gd name="connsiteX36" fmla="*/ 346859 w 346895"/>
                <a:gd name="connsiteY36" fmla="*/ 73344 h 40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6895" h="403142">
                  <a:moveTo>
                    <a:pt x="346895" y="73380"/>
                  </a:moveTo>
                  <a:cubicBezTo>
                    <a:pt x="339402" y="67797"/>
                    <a:pt x="332054" y="64915"/>
                    <a:pt x="327479" y="66752"/>
                  </a:cubicBezTo>
                  <a:cubicBezTo>
                    <a:pt x="321319" y="69201"/>
                    <a:pt x="320130" y="80081"/>
                    <a:pt x="319769" y="83755"/>
                  </a:cubicBezTo>
                  <a:cubicBezTo>
                    <a:pt x="317752" y="102487"/>
                    <a:pt x="331081" y="115348"/>
                    <a:pt x="327406" y="118734"/>
                  </a:cubicBezTo>
                  <a:cubicBezTo>
                    <a:pt x="324489" y="121436"/>
                    <a:pt x="317068" y="112538"/>
                    <a:pt x="304315" y="112070"/>
                  </a:cubicBezTo>
                  <a:cubicBezTo>
                    <a:pt x="287528" y="111493"/>
                    <a:pt x="275064" y="126011"/>
                    <a:pt x="273011" y="123850"/>
                  </a:cubicBezTo>
                  <a:cubicBezTo>
                    <a:pt x="270921" y="121616"/>
                    <a:pt x="287060" y="109512"/>
                    <a:pt x="284610" y="96940"/>
                  </a:cubicBezTo>
                  <a:cubicBezTo>
                    <a:pt x="283746" y="92545"/>
                    <a:pt x="280936" y="89663"/>
                    <a:pt x="270201" y="81774"/>
                  </a:cubicBezTo>
                  <a:cubicBezTo>
                    <a:pt x="246461" y="64374"/>
                    <a:pt x="234609" y="55656"/>
                    <a:pt x="227909" y="59007"/>
                  </a:cubicBezTo>
                  <a:cubicBezTo>
                    <a:pt x="219839" y="63077"/>
                    <a:pt x="224955" y="76730"/>
                    <a:pt x="215372" y="82638"/>
                  </a:cubicBezTo>
                  <a:cubicBezTo>
                    <a:pt x="206727" y="87934"/>
                    <a:pt x="191200" y="83827"/>
                    <a:pt x="188931" y="76911"/>
                  </a:cubicBezTo>
                  <a:cubicBezTo>
                    <a:pt x="186049" y="68121"/>
                    <a:pt x="206907" y="61709"/>
                    <a:pt x="211590" y="42436"/>
                  </a:cubicBezTo>
                  <a:cubicBezTo>
                    <a:pt x="214832" y="29071"/>
                    <a:pt x="209897" y="11095"/>
                    <a:pt x="198657" y="2702"/>
                  </a:cubicBezTo>
                  <a:cubicBezTo>
                    <a:pt x="193470" y="-1189"/>
                    <a:pt x="182303" y="-6449"/>
                    <a:pt x="91811" y="31376"/>
                  </a:cubicBezTo>
                  <a:cubicBezTo>
                    <a:pt x="62019" y="43841"/>
                    <a:pt x="39108" y="54504"/>
                    <a:pt x="39792" y="66752"/>
                  </a:cubicBezTo>
                  <a:cubicBezTo>
                    <a:pt x="40297" y="75578"/>
                    <a:pt x="52725" y="78748"/>
                    <a:pt x="51788" y="87105"/>
                  </a:cubicBezTo>
                  <a:cubicBezTo>
                    <a:pt x="50672" y="97084"/>
                    <a:pt x="32336" y="96507"/>
                    <a:pt x="16629" y="112574"/>
                  </a:cubicBezTo>
                  <a:cubicBezTo>
                    <a:pt x="6506" y="122913"/>
                    <a:pt x="-3040" y="140637"/>
                    <a:pt x="2616" y="149895"/>
                  </a:cubicBezTo>
                  <a:cubicBezTo>
                    <a:pt x="10253" y="162431"/>
                    <a:pt x="43899" y="155514"/>
                    <a:pt x="43971" y="159873"/>
                  </a:cubicBezTo>
                  <a:cubicBezTo>
                    <a:pt x="44043" y="164340"/>
                    <a:pt x="22321" y="167186"/>
                    <a:pt x="22285" y="174031"/>
                  </a:cubicBezTo>
                  <a:cubicBezTo>
                    <a:pt x="22285" y="177021"/>
                    <a:pt x="26356" y="179362"/>
                    <a:pt x="29021" y="180659"/>
                  </a:cubicBezTo>
                  <a:cubicBezTo>
                    <a:pt x="55175" y="193592"/>
                    <a:pt x="101069" y="185198"/>
                    <a:pt x="103086" y="191646"/>
                  </a:cubicBezTo>
                  <a:cubicBezTo>
                    <a:pt x="104203" y="195177"/>
                    <a:pt x="91883" y="202417"/>
                    <a:pt x="82373" y="206272"/>
                  </a:cubicBezTo>
                  <a:cubicBezTo>
                    <a:pt x="72178" y="210415"/>
                    <a:pt x="63640" y="211351"/>
                    <a:pt x="49663" y="212360"/>
                  </a:cubicBezTo>
                  <a:cubicBezTo>
                    <a:pt x="11730" y="215134"/>
                    <a:pt x="6254" y="213261"/>
                    <a:pt x="2508" y="217944"/>
                  </a:cubicBezTo>
                  <a:cubicBezTo>
                    <a:pt x="-4877" y="227238"/>
                    <a:pt x="5390" y="248888"/>
                    <a:pt x="15909" y="261929"/>
                  </a:cubicBezTo>
                  <a:cubicBezTo>
                    <a:pt x="35866" y="286713"/>
                    <a:pt x="72034" y="299682"/>
                    <a:pt x="103879" y="296584"/>
                  </a:cubicBezTo>
                  <a:cubicBezTo>
                    <a:pt x="121783" y="294855"/>
                    <a:pt x="126106" y="289199"/>
                    <a:pt x="142388" y="291432"/>
                  </a:cubicBezTo>
                  <a:cubicBezTo>
                    <a:pt x="159500" y="293774"/>
                    <a:pt x="171063" y="302275"/>
                    <a:pt x="187562" y="314668"/>
                  </a:cubicBezTo>
                  <a:cubicBezTo>
                    <a:pt x="193866" y="319387"/>
                    <a:pt x="230430" y="346873"/>
                    <a:pt x="225027" y="357284"/>
                  </a:cubicBezTo>
                  <a:cubicBezTo>
                    <a:pt x="222577" y="361967"/>
                    <a:pt x="212527" y="361427"/>
                    <a:pt x="204817" y="361030"/>
                  </a:cubicBezTo>
                  <a:cubicBezTo>
                    <a:pt x="185869" y="360022"/>
                    <a:pt x="172180" y="352637"/>
                    <a:pt x="165371" y="349142"/>
                  </a:cubicBezTo>
                  <a:cubicBezTo>
                    <a:pt x="158707" y="345720"/>
                    <a:pt x="131185" y="331491"/>
                    <a:pt x="104311" y="324934"/>
                  </a:cubicBezTo>
                  <a:cubicBezTo>
                    <a:pt x="99556" y="323782"/>
                    <a:pt x="72538" y="317478"/>
                    <a:pt x="39360" y="323890"/>
                  </a:cubicBezTo>
                  <a:cubicBezTo>
                    <a:pt x="32011" y="325295"/>
                    <a:pt x="24266" y="326808"/>
                    <a:pt x="17710" y="329113"/>
                  </a:cubicBezTo>
                  <a:lnTo>
                    <a:pt x="303775" y="403142"/>
                  </a:lnTo>
                  <a:lnTo>
                    <a:pt x="346859" y="73344"/>
                  </a:lnTo>
                  <a:close/>
                </a:path>
              </a:pathLst>
            </a:custGeom>
            <a:grpFill/>
            <a:ln w="9755" cap="flat">
              <a:solidFill>
                <a:srgbClr val="FFFFFF"/>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DD14E88-C374-313C-AF56-4AE67767AC01}"/>
                </a:ext>
              </a:extLst>
            </p:cNvPr>
            <p:cNvSpPr/>
            <p:nvPr/>
          </p:nvSpPr>
          <p:spPr>
            <a:xfrm>
              <a:off x="6374562" y="-522446"/>
              <a:ext cx="71489" cy="49044"/>
            </a:xfrm>
            <a:custGeom>
              <a:avLst/>
              <a:gdLst>
                <a:gd name="connsiteX0" fmla="*/ 52325 w 71489"/>
                <a:gd name="connsiteY0" fmla="*/ 303 h 49044"/>
                <a:gd name="connsiteX1" fmla="*/ 33701 w 71489"/>
                <a:gd name="connsiteY1" fmla="*/ 14136 h 49044"/>
                <a:gd name="connsiteX2" fmla="*/ 307 w 71489"/>
                <a:gd name="connsiteY2" fmla="*/ 28581 h 49044"/>
                <a:gd name="connsiteX3" fmla="*/ 3513 w 71489"/>
                <a:gd name="connsiteY3" fmla="*/ 38056 h 49044"/>
                <a:gd name="connsiteX4" fmla="*/ 18283 w 71489"/>
                <a:gd name="connsiteY4" fmla="*/ 38056 h 49044"/>
                <a:gd name="connsiteX5" fmla="*/ 31719 w 71489"/>
                <a:gd name="connsiteY5" fmla="*/ 48791 h 49044"/>
                <a:gd name="connsiteX6" fmla="*/ 43283 w 71489"/>
                <a:gd name="connsiteY6" fmla="*/ 45657 h 49044"/>
                <a:gd name="connsiteX7" fmla="*/ 66627 w 71489"/>
                <a:gd name="connsiteY7" fmla="*/ 43099 h 49044"/>
                <a:gd name="connsiteX8" fmla="*/ 71490 w 71489"/>
                <a:gd name="connsiteY8" fmla="*/ 5814 h 49044"/>
                <a:gd name="connsiteX9" fmla="*/ 52325 w 71489"/>
                <a:gd name="connsiteY9" fmla="*/ 303 h 4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89" h="49044">
                  <a:moveTo>
                    <a:pt x="52325" y="303"/>
                  </a:moveTo>
                  <a:cubicBezTo>
                    <a:pt x="44436" y="1744"/>
                    <a:pt x="45012" y="7147"/>
                    <a:pt x="33701" y="14136"/>
                  </a:cubicBezTo>
                  <a:cubicBezTo>
                    <a:pt x="16950" y="24511"/>
                    <a:pt x="2684" y="20800"/>
                    <a:pt x="307" y="28581"/>
                  </a:cubicBezTo>
                  <a:cubicBezTo>
                    <a:pt x="-702" y="31932"/>
                    <a:pt x="883" y="36219"/>
                    <a:pt x="3513" y="38056"/>
                  </a:cubicBezTo>
                  <a:cubicBezTo>
                    <a:pt x="7620" y="40938"/>
                    <a:pt x="11834" y="36074"/>
                    <a:pt x="18283" y="38056"/>
                  </a:cubicBezTo>
                  <a:cubicBezTo>
                    <a:pt x="25163" y="40181"/>
                    <a:pt x="25271" y="47278"/>
                    <a:pt x="31719" y="48791"/>
                  </a:cubicBezTo>
                  <a:cubicBezTo>
                    <a:pt x="36475" y="49908"/>
                    <a:pt x="40689" y="47062"/>
                    <a:pt x="43283" y="45657"/>
                  </a:cubicBezTo>
                  <a:cubicBezTo>
                    <a:pt x="50596" y="41694"/>
                    <a:pt x="58809" y="41802"/>
                    <a:pt x="66627" y="43099"/>
                  </a:cubicBezTo>
                  <a:lnTo>
                    <a:pt x="71490" y="5814"/>
                  </a:lnTo>
                  <a:cubicBezTo>
                    <a:pt x="66086" y="2068"/>
                    <a:pt x="59314" y="-994"/>
                    <a:pt x="52325" y="303"/>
                  </a:cubicBezTo>
                  <a:close/>
                </a:path>
              </a:pathLst>
            </a:custGeom>
            <a:grpFill/>
            <a:ln w="9755" cap="flat">
              <a:solidFill>
                <a:srgbClr val="FFFFFF"/>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71E3D80-F6F8-D483-E8E5-C4E7F20B5F12}"/>
                </a:ext>
              </a:extLst>
            </p:cNvPr>
            <p:cNvSpPr/>
            <p:nvPr/>
          </p:nvSpPr>
          <p:spPr>
            <a:xfrm>
              <a:off x="6352658" y="-449888"/>
              <a:ext cx="84567" cy="79563"/>
            </a:xfrm>
            <a:custGeom>
              <a:avLst/>
              <a:gdLst>
                <a:gd name="connsiteX0" fmla="*/ 74048 w 84567"/>
                <a:gd name="connsiteY0" fmla="*/ 39923 h 79563"/>
                <a:gd name="connsiteX1" fmla="*/ 61872 w 84567"/>
                <a:gd name="connsiteY1" fmla="*/ 27279 h 79563"/>
                <a:gd name="connsiteX2" fmla="*/ 81361 w 84567"/>
                <a:gd name="connsiteY2" fmla="*/ 25009 h 79563"/>
                <a:gd name="connsiteX3" fmla="*/ 84567 w 84567"/>
                <a:gd name="connsiteY3" fmla="*/ 477 h 79563"/>
                <a:gd name="connsiteX4" fmla="*/ 56109 w 84567"/>
                <a:gd name="connsiteY4" fmla="*/ 3935 h 79563"/>
                <a:gd name="connsiteX5" fmla="*/ 9890 w 84567"/>
                <a:gd name="connsiteY5" fmla="*/ 23388 h 79563"/>
                <a:gd name="connsiteX6" fmla="*/ 848 w 84567"/>
                <a:gd name="connsiteY6" fmla="*/ 55521 h 79563"/>
                <a:gd name="connsiteX7" fmla="*/ 20697 w 84567"/>
                <a:gd name="connsiteY7" fmla="*/ 78865 h 79563"/>
                <a:gd name="connsiteX8" fmla="*/ 55352 w 84567"/>
                <a:gd name="connsiteY8" fmla="*/ 74506 h 79563"/>
                <a:gd name="connsiteX9" fmla="*/ 74589 w 84567"/>
                <a:gd name="connsiteY9" fmla="*/ 68850 h 79563"/>
                <a:gd name="connsiteX10" fmla="*/ 75850 w 84567"/>
                <a:gd name="connsiteY10" fmla="*/ 67049 h 79563"/>
                <a:gd name="connsiteX11" fmla="*/ 78083 w 84567"/>
                <a:gd name="connsiteY11" fmla="*/ 50010 h 79563"/>
                <a:gd name="connsiteX12" fmla="*/ 74012 w 84567"/>
                <a:gd name="connsiteY12" fmla="*/ 39851 h 7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567" h="79563">
                  <a:moveTo>
                    <a:pt x="74048" y="39923"/>
                  </a:moveTo>
                  <a:cubicBezTo>
                    <a:pt x="68789" y="31782"/>
                    <a:pt x="61152" y="30053"/>
                    <a:pt x="61872" y="27279"/>
                  </a:cubicBezTo>
                  <a:cubicBezTo>
                    <a:pt x="62701" y="24217"/>
                    <a:pt x="72427" y="25406"/>
                    <a:pt x="81361" y="25009"/>
                  </a:cubicBezTo>
                  <a:lnTo>
                    <a:pt x="84567" y="477"/>
                  </a:lnTo>
                  <a:cubicBezTo>
                    <a:pt x="79920" y="-568"/>
                    <a:pt x="72031" y="-99"/>
                    <a:pt x="56109" y="3935"/>
                  </a:cubicBezTo>
                  <a:cubicBezTo>
                    <a:pt x="30604" y="10420"/>
                    <a:pt x="17887" y="13662"/>
                    <a:pt x="9890" y="23388"/>
                  </a:cubicBezTo>
                  <a:cubicBezTo>
                    <a:pt x="7585" y="26198"/>
                    <a:pt x="-3043" y="39167"/>
                    <a:pt x="848" y="55521"/>
                  </a:cubicBezTo>
                  <a:cubicBezTo>
                    <a:pt x="3190" y="65320"/>
                    <a:pt x="10466" y="75262"/>
                    <a:pt x="20697" y="78865"/>
                  </a:cubicBezTo>
                  <a:cubicBezTo>
                    <a:pt x="25200" y="80450"/>
                    <a:pt x="26497" y="79477"/>
                    <a:pt x="55352" y="74506"/>
                  </a:cubicBezTo>
                  <a:cubicBezTo>
                    <a:pt x="69257" y="72092"/>
                    <a:pt x="71959" y="71804"/>
                    <a:pt x="74589" y="68850"/>
                  </a:cubicBezTo>
                  <a:cubicBezTo>
                    <a:pt x="75057" y="68310"/>
                    <a:pt x="75453" y="67661"/>
                    <a:pt x="75850" y="67049"/>
                  </a:cubicBezTo>
                  <a:lnTo>
                    <a:pt x="78083" y="50010"/>
                  </a:lnTo>
                  <a:cubicBezTo>
                    <a:pt x="77327" y="46371"/>
                    <a:pt x="75958" y="42841"/>
                    <a:pt x="74012" y="39851"/>
                  </a:cubicBezTo>
                  <a:close/>
                </a:path>
              </a:pathLst>
            </a:custGeom>
            <a:grpFill/>
            <a:ln w="9755" cap="flat">
              <a:solidFill>
                <a:srgbClr val="FFFFFF"/>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B8C34D2-F97B-1F12-D989-CA5E1786CA05}"/>
                </a:ext>
              </a:extLst>
            </p:cNvPr>
            <p:cNvSpPr/>
            <p:nvPr/>
          </p:nvSpPr>
          <p:spPr>
            <a:xfrm>
              <a:off x="6181319" y="-283972"/>
              <a:ext cx="217505" cy="229359"/>
            </a:xfrm>
            <a:custGeom>
              <a:avLst/>
              <a:gdLst>
                <a:gd name="connsiteX0" fmla="*/ 185300 w 217505"/>
                <a:gd name="connsiteY0" fmla="*/ 117852 h 229359"/>
                <a:gd name="connsiteX1" fmla="*/ 182779 w 217505"/>
                <a:gd name="connsiteY1" fmla="*/ 95769 h 229359"/>
                <a:gd name="connsiteX2" fmla="*/ 164839 w 217505"/>
                <a:gd name="connsiteY2" fmla="*/ 79991 h 229359"/>
                <a:gd name="connsiteX3" fmla="*/ 172548 w 217505"/>
                <a:gd name="connsiteY3" fmla="*/ 66770 h 229359"/>
                <a:gd name="connsiteX4" fmla="*/ 159111 w 217505"/>
                <a:gd name="connsiteY4" fmla="*/ 56035 h 229359"/>
                <a:gd name="connsiteX5" fmla="*/ 148880 w 217505"/>
                <a:gd name="connsiteY5" fmla="*/ 31431 h 229359"/>
                <a:gd name="connsiteX6" fmla="*/ 124528 w 217505"/>
                <a:gd name="connsiteY6" fmla="*/ 26351 h 229359"/>
                <a:gd name="connsiteX7" fmla="*/ 127122 w 217505"/>
                <a:gd name="connsiteY7" fmla="*/ 9961 h 229359"/>
                <a:gd name="connsiteX8" fmla="*/ 98267 w 217505"/>
                <a:gd name="connsiteY8" fmla="*/ 450 h 229359"/>
                <a:gd name="connsiteX9" fmla="*/ 82200 w 217505"/>
                <a:gd name="connsiteY9" fmla="*/ 9240 h 229359"/>
                <a:gd name="connsiteX10" fmla="*/ 87316 w 217505"/>
                <a:gd name="connsiteY10" fmla="*/ 23758 h 229359"/>
                <a:gd name="connsiteX11" fmla="*/ 64224 w 217505"/>
                <a:gd name="connsiteY11" fmla="*/ 24983 h 229359"/>
                <a:gd name="connsiteX12" fmla="*/ 49455 w 217505"/>
                <a:gd name="connsiteY12" fmla="*/ 44507 h 229359"/>
                <a:gd name="connsiteX13" fmla="*/ 72510 w 217505"/>
                <a:gd name="connsiteY13" fmla="*/ 63456 h 229359"/>
                <a:gd name="connsiteX14" fmla="*/ 32091 w 217505"/>
                <a:gd name="connsiteY14" fmla="*/ 65293 h 229359"/>
                <a:gd name="connsiteX15" fmla="*/ 41061 w 217505"/>
                <a:gd name="connsiteY15" fmla="*/ 81684 h 229359"/>
                <a:gd name="connsiteX16" fmla="*/ 69268 w 217505"/>
                <a:gd name="connsiteY16" fmla="*/ 81720 h 229359"/>
                <a:gd name="connsiteX17" fmla="*/ 72474 w 217505"/>
                <a:gd name="connsiteY17" fmla="*/ 93067 h 229359"/>
                <a:gd name="connsiteX18" fmla="*/ 38467 w 217505"/>
                <a:gd name="connsiteY18" fmla="*/ 98039 h 229359"/>
                <a:gd name="connsiteX19" fmla="*/ 5758 w 217505"/>
                <a:gd name="connsiteY19" fmla="*/ 101137 h 229359"/>
                <a:gd name="connsiteX20" fmla="*/ 606 w 217505"/>
                <a:gd name="connsiteY20" fmla="*/ 115618 h 229359"/>
                <a:gd name="connsiteX21" fmla="*/ 32019 w 217505"/>
                <a:gd name="connsiteY21" fmla="*/ 128911 h 229359"/>
                <a:gd name="connsiteX22" fmla="*/ 35189 w 217505"/>
                <a:gd name="connsiteY22" fmla="*/ 148472 h 229359"/>
                <a:gd name="connsiteX23" fmla="*/ 55723 w 217505"/>
                <a:gd name="connsiteY23" fmla="*/ 147247 h 229359"/>
                <a:gd name="connsiteX24" fmla="*/ 54426 w 217505"/>
                <a:gd name="connsiteY24" fmla="*/ 161117 h 229359"/>
                <a:gd name="connsiteX25" fmla="*/ 78814 w 217505"/>
                <a:gd name="connsiteY25" fmla="*/ 153588 h 229359"/>
                <a:gd name="connsiteX26" fmla="*/ 98087 w 217505"/>
                <a:gd name="connsiteY26" fmla="*/ 125273 h 229359"/>
                <a:gd name="connsiteX27" fmla="*/ 116027 w 217505"/>
                <a:gd name="connsiteY27" fmla="*/ 127830 h 229359"/>
                <a:gd name="connsiteX28" fmla="*/ 103166 w 217505"/>
                <a:gd name="connsiteY28" fmla="*/ 147968 h 229359"/>
                <a:gd name="connsiteX29" fmla="*/ 120457 w 217505"/>
                <a:gd name="connsiteY29" fmla="*/ 159964 h 229359"/>
                <a:gd name="connsiteX30" fmla="*/ 137136 w 217505"/>
                <a:gd name="connsiteY30" fmla="*/ 151174 h 229359"/>
                <a:gd name="connsiteX31" fmla="*/ 150573 w 217505"/>
                <a:gd name="connsiteY31" fmla="*/ 160648 h 229359"/>
                <a:gd name="connsiteX32" fmla="*/ 181374 w 217505"/>
                <a:gd name="connsiteY32" fmla="*/ 154380 h 229359"/>
                <a:gd name="connsiteX33" fmla="*/ 163398 w 217505"/>
                <a:gd name="connsiteY33" fmla="*/ 170122 h 229359"/>
                <a:gd name="connsiteX34" fmla="*/ 120421 w 217505"/>
                <a:gd name="connsiteY34" fmla="*/ 177615 h 229359"/>
                <a:gd name="connsiteX35" fmla="*/ 95349 w 217505"/>
                <a:gd name="connsiteY35" fmla="*/ 205930 h 229359"/>
                <a:gd name="connsiteX36" fmla="*/ 99816 w 217505"/>
                <a:gd name="connsiteY36" fmla="*/ 225491 h 229359"/>
                <a:gd name="connsiteX37" fmla="*/ 119053 w 217505"/>
                <a:gd name="connsiteY37" fmla="*/ 229310 h 229359"/>
                <a:gd name="connsiteX38" fmla="*/ 157526 w 217505"/>
                <a:gd name="connsiteY38" fmla="*/ 228733 h 229359"/>
                <a:gd name="connsiteX39" fmla="*/ 201835 w 217505"/>
                <a:gd name="connsiteY39" fmla="*/ 196672 h 229359"/>
                <a:gd name="connsiteX40" fmla="*/ 208428 w 217505"/>
                <a:gd name="connsiteY40" fmla="*/ 198005 h 229359"/>
                <a:gd name="connsiteX41" fmla="*/ 217506 w 217505"/>
                <a:gd name="connsiteY41" fmla="*/ 128551 h 229359"/>
                <a:gd name="connsiteX42" fmla="*/ 185300 w 217505"/>
                <a:gd name="connsiteY42" fmla="*/ 117888 h 2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7505" h="229359">
                  <a:moveTo>
                    <a:pt x="185300" y="117852"/>
                  </a:moveTo>
                  <a:cubicBezTo>
                    <a:pt x="180941" y="109999"/>
                    <a:pt x="187786" y="104487"/>
                    <a:pt x="182779" y="95769"/>
                  </a:cubicBezTo>
                  <a:cubicBezTo>
                    <a:pt x="177267" y="86223"/>
                    <a:pt x="165271" y="86403"/>
                    <a:pt x="164839" y="79991"/>
                  </a:cubicBezTo>
                  <a:cubicBezTo>
                    <a:pt x="164478" y="74479"/>
                    <a:pt x="173232" y="72138"/>
                    <a:pt x="172548" y="66770"/>
                  </a:cubicBezTo>
                  <a:cubicBezTo>
                    <a:pt x="171935" y="62087"/>
                    <a:pt x="165127" y="62339"/>
                    <a:pt x="159111" y="56035"/>
                  </a:cubicBezTo>
                  <a:cubicBezTo>
                    <a:pt x="150357" y="46849"/>
                    <a:pt x="156337" y="37411"/>
                    <a:pt x="148880" y="31431"/>
                  </a:cubicBezTo>
                  <a:cubicBezTo>
                    <a:pt x="140667" y="24838"/>
                    <a:pt x="127986" y="32007"/>
                    <a:pt x="124528" y="26351"/>
                  </a:cubicBezTo>
                  <a:cubicBezTo>
                    <a:pt x="121754" y="21848"/>
                    <a:pt x="129391" y="16625"/>
                    <a:pt x="127122" y="9961"/>
                  </a:cubicBezTo>
                  <a:cubicBezTo>
                    <a:pt x="124348" y="1819"/>
                    <a:pt x="109182" y="-1243"/>
                    <a:pt x="98267" y="450"/>
                  </a:cubicBezTo>
                  <a:cubicBezTo>
                    <a:pt x="96177" y="775"/>
                    <a:pt x="83929" y="2684"/>
                    <a:pt x="82200" y="9240"/>
                  </a:cubicBezTo>
                  <a:cubicBezTo>
                    <a:pt x="80615" y="15256"/>
                    <a:pt x="89189" y="20552"/>
                    <a:pt x="87316" y="23758"/>
                  </a:cubicBezTo>
                  <a:cubicBezTo>
                    <a:pt x="85262" y="27288"/>
                    <a:pt x="74851" y="21020"/>
                    <a:pt x="64224" y="24983"/>
                  </a:cubicBezTo>
                  <a:cubicBezTo>
                    <a:pt x="55903" y="28081"/>
                    <a:pt x="48338" y="37123"/>
                    <a:pt x="49455" y="44507"/>
                  </a:cubicBezTo>
                  <a:cubicBezTo>
                    <a:pt x="51148" y="55963"/>
                    <a:pt x="73374" y="60466"/>
                    <a:pt x="72510" y="63456"/>
                  </a:cubicBezTo>
                  <a:cubicBezTo>
                    <a:pt x="71393" y="67202"/>
                    <a:pt x="36918" y="56575"/>
                    <a:pt x="32091" y="65293"/>
                  </a:cubicBezTo>
                  <a:cubicBezTo>
                    <a:pt x="29749" y="69508"/>
                    <a:pt x="34361" y="78442"/>
                    <a:pt x="41061" y="81684"/>
                  </a:cubicBezTo>
                  <a:cubicBezTo>
                    <a:pt x="51364" y="86691"/>
                    <a:pt x="62207" y="76136"/>
                    <a:pt x="69268" y="81720"/>
                  </a:cubicBezTo>
                  <a:cubicBezTo>
                    <a:pt x="72546" y="84314"/>
                    <a:pt x="74167" y="89681"/>
                    <a:pt x="72474" y="93067"/>
                  </a:cubicBezTo>
                  <a:cubicBezTo>
                    <a:pt x="71321" y="95337"/>
                    <a:pt x="67827" y="98507"/>
                    <a:pt x="38467" y="98039"/>
                  </a:cubicBezTo>
                  <a:cubicBezTo>
                    <a:pt x="18186" y="97715"/>
                    <a:pt x="11413" y="96093"/>
                    <a:pt x="5758" y="101137"/>
                  </a:cubicBezTo>
                  <a:cubicBezTo>
                    <a:pt x="1939" y="104523"/>
                    <a:pt x="-1411" y="111007"/>
                    <a:pt x="606" y="115618"/>
                  </a:cubicBezTo>
                  <a:cubicBezTo>
                    <a:pt x="4533" y="124660"/>
                    <a:pt x="25283" y="118212"/>
                    <a:pt x="32019" y="128911"/>
                  </a:cubicBezTo>
                  <a:cubicBezTo>
                    <a:pt x="36630" y="136260"/>
                    <a:pt x="30362" y="144870"/>
                    <a:pt x="35189" y="148472"/>
                  </a:cubicBezTo>
                  <a:cubicBezTo>
                    <a:pt x="40737" y="152579"/>
                    <a:pt x="52336" y="143573"/>
                    <a:pt x="55723" y="147247"/>
                  </a:cubicBezTo>
                  <a:cubicBezTo>
                    <a:pt x="58569" y="150309"/>
                    <a:pt x="51760" y="158018"/>
                    <a:pt x="54426" y="161117"/>
                  </a:cubicBezTo>
                  <a:cubicBezTo>
                    <a:pt x="57236" y="164359"/>
                    <a:pt x="69880" y="161549"/>
                    <a:pt x="78814" y="153588"/>
                  </a:cubicBezTo>
                  <a:cubicBezTo>
                    <a:pt x="90990" y="142744"/>
                    <a:pt x="87532" y="130064"/>
                    <a:pt x="98087" y="125273"/>
                  </a:cubicBezTo>
                  <a:cubicBezTo>
                    <a:pt x="105219" y="122031"/>
                    <a:pt x="114694" y="124156"/>
                    <a:pt x="116027" y="127830"/>
                  </a:cubicBezTo>
                  <a:cubicBezTo>
                    <a:pt x="117936" y="133090"/>
                    <a:pt x="102157" y="138998"/>
                    <a:pt x="103166" y="147968"/>
                  </a:cubicBezTo>
                  <a:cubicBezTo>
                    <a:pt x="103887" y="154416"/>
                    <a:pt x="113001" y="160720"/>
                    <a:pt x="120457" y="159964"/>
                  </a:cubicBezTo>
                  <a:cubicBezTo>
                    <a:pt x="128383" y="159171"/>
                    <a:pt x="130220" y="150850"/>
                    <a:pt x="137136" y="151174"/>
                  </a:cubicBezTo>
                  <a:cubicBezTo>
                    <a:pt x="143080" y="151462"/>
                    <a:pt x="143765" y="157658"/>
                    <a:pt x="150573" y="160648"/>
                  </a:cubicBezTo>
                  <a:cubicBezTo>
                    <a:pt x="163506" y="166304"/>
                    <a:pt x="180077" y="152471"/>
                    <a:pt x="181374" y="154380"/>
                  </a:cubicBezTo>
                  <a:cubicBezTo>
                    <a:pt x="182274" y="155749"/>
                    <a:pt x="175286" y="164467"/>
                    <a:pt x="163398" y="170122"/>
                  </a:cubicBezTo>
                  <a:cubicBezTo>
                    <a:pt x="145566" y="178552"/>
                    <a:pt x="137172" y="170411"/>
                    <a:pt x="120421" y="177615"/>
                  </a:cubicBezTo>
                  <a:cubicBezTo>
                    <a:pt x="108930" y="182551"/>
                    <a:pt x="97654" y="192962"/>
                    <a:pt x="95349" y="205930"/>
                  </a:cubicBezTo>
                  <a:cubicBezTo>
                    <a:pt x="95061" y="207623"/>
                    <a:pt x="93007" y="219151"/>
                    <a:pt x="99816" y="225491"/>
                  </a:cubicBezTo>
                  <a:cubicBezTo>
                    <a:pt x="104211" y="229562"/>
                    <a:pt x="110119" y="229454"/>
                    <a:pt x="119053" y="229310"/>
                  </a:cubicBezTo>
                  <a:cubicBezTo>
                    <a:pt x="157670" y="228661"/>
                    <a:pt x="156517" y="229093"/>
                    <a:pt x="157526" y="228733"/>
                  </a:cubicBezTo>
                  <a:cubicBezTo>
                    <a:pt x="181482" y="220808"/>
                    <a:pt x="183679" y="196384"/>
                    <a:pt x="201835" y="196672"/>
                  </a:cubicBezTo>
                  <a:cubicBezTo>
                    <a:pt x="204573" y="196708"/>
                    <a:pt x="206590" y="197320"/>
                    <a:pt x="208428" y="198005"/>
                  </a:cubicBezTo>
                  <a:lnTo>
                    <a:pt x="217506" y="128551"/>
                  </a:lnTo>
                  <a:cubicBezTo>
                    <a:pt x="206230" y="129163"/>
                    <a:pt x="190632" y="127434"/>
                    <a:pt x="185300" y="117888"/>
                  </a:cubicBezTo>
                  <a:close/>
                </a:path>
              </a:pathLst>
            </a:custGeom>
            <a:grpFill/>
            <a:ln w="9755"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1D70D15-1EEA-957A-3331-2F2F0EB16371}"/>
                </a:ext>
              </a:extLst>
            </p:cNvPr>
            <p:cNvSpPr/>
            <p:nvPr/>
          </p:nvSpPr>
          <p:spPr>
            <a:xfrm>
              <a:off x="5199347" y="165512"/>
              <a:ext cx="1405749" cy="1388539"/>
            </a:xfrm>
            <a:custGeom>
              <a:avLst/>
              <a:gdLst>
                <a:gd name="connsiteX0" fmla="*/ 1042738 w 1405749"/>
                <a:gd name="connsiteY0" fmla="*/ 831251 h 1388539"/>
                <a:gd name="connsiteX1" fmla="*/ 1000338 w 1405749"/>
                <a:gd name="connsiteY1" fmla="*/ 746703 h 1388539"/>
                <a:gd name="connsiteX2" fmla="*/ 913304 w 1405749"/>
                <a:gd name="connsiteY2" fmla="*/ 714030 h 1388539"/>
                <a:gd name="connsiteX3" fmla="*/ 635381 w 1405749"/>
                <a:gd name="connsiteY3" fmla="*/ 354404 h 1388539"/>
                <a:gd name="connsiteX4" fmla="*/ 685706 w 1405749"/>
                <a:gd name="connsiteY4" fmla="*/ 216649 h 1388539"/>
                <a:gd name="connsiteX5" fmla="*/ 677565 w 1405749"/>
                <a:gd name="connsiteY5" fmla="*/ 205914 h 1388539"/>
                <a:gd name="connsiteX6" fmla="*/ 638623 w 1405749"/>
                <a:gd name="connsiteY6" fmla="*/ 184588 h 1388539"/>
                <a:gd name="connsiteX7" fmla="*/ 600618 w 1405749"/>
                <a:gd name="connsiteY7" fmla="*/ 176951 h 1388539"/>
                <a:gd name="connsiteX8" fmla="*/ 583723 w 1405749"/>
                <a:gd name="connsiteY8" fmla="*/ 208580 h 1388539"/>
                <a:gd name="connsiteX9" fmla="*/ 552958 w 1405749"/>
                <a:gd name="connsiteY9" fmla="*/ 200979 h 1388539"/>
                <a:gd name="connsiteX10" fmla="*/ 552490 w 1405749"/>
                <a:gd name="connsiteY10" fmla="*/ 190100 h 1388539"/>
                <a:gd name="connsiteX11" fmla="*/ 567872 w 1405749"/>
                <a:gd name="connsiteY11" fmla="*/ 187290 h 1388539"/>
                <a:gd name="connsiteX12" fmla="*/ 574645 w 1405749"/>
                <a:gd name="connsiteY12" fmla="*/ 173133 h 1388539"/>
                <a:gd name="connsiteX13" fmla="*/ 559262 w 1405749"/>
                <a:gd name="connsiteY13" fmla="*/ 156093 h 1388539"/>
                <a:gd name="connsiteX14" fmla="*/ 566503 w 1405749"/>
                <a:gd name="connsiteY14" fmla="*/ 137685 h 1388539"/>
                <a:gd name="connsiteX15" fmla="*/ 559803 w 1405749"/>
                <a:gd name="connsiteY15" fmla="*/ 123492 h 1388539"/>
                <a:gd name="connsiteX16" fmla="*/ 535703 w 1405749"/>
                <a:gd name="connsiteY16" fmla="*/ 148492 h 1388539"/>
                <a:gd name="connsiteX17" fmla="*/ 532317 w 1405749"/>
                <a:gd name="connsiteY17" fmla="*/ 159840 h 1388539"/>
                <a:gd name="connsiteX18" fmla="*/ 517403 w 1405749"/>
                <a:gd name="connsiteY18" fmla="*/ 162181 h 1388539"/>
                <a:gd name="connsiteX19" fmla="*/ 502453 w 1405749"/>
                <a:gd name="connsiteY19" fmla="*/ 185309 h 1388539"/>
                <a:gd name="connsiteX20" fmla="*/ 482280 w 1405749"/>
                <a:gd name="connsiteY20" fmla="*/ 161641 h 1388539"/>
                <a:gd name="connsiteX21" fmla="*/ 483288 w 1405749"/>
                <a:gd name="connsiteY21" fmla="*/ 127598 h 1388539"/>
                <a:gd name="connsiteX22" fmla="*/ 483865 w 1405749"/>
                <a:gd name="connsiteY22" fmla="*/ 61891 h 1388539"/>
                <a:gd name="connsiteX23" fmla="*/ 465637 w 1405749"/>
                <a:gd name="connsiteY23" fmla="*/ 26408 h 1388539"/>
                <a:gd name="connsiteX24" fmla="*/ 455046 w 1405749"/>
                <a:gd name="connsiteY24" fmla="*/ 39628 h 1388539"/>
                <a:gd name="connsiteX25" fmla="*/ 463655 w 1405749"/>
                <a:gd name="connsiteY25" fmla="*/ 64701 h 1388539"/>
                <a:gd name="connsiteX26" fmla="*/ 435737 w 1405749"/>
                <a:gd name="connsiteY26" fmla="*/ 65601 h 1388539"/>
                <a:gd name="connsiteX27" fmla="*/ 413114 w 1405749"/>
                <a:gd name="connsiteY27" fmla="*/ 84010 h 1388539"/>
                <a:gd name="connsiteX28" fmla="*/ 397227 w 1405749"/>
                <a:gd name="connsiteY28" fmla="*/ 84946 h 1388539"/>
                <a:gd name="connsiteX29" fmla="*/ 392904 w 1405749"/>
                <a:gd name="connsiteY29" fmla="*/ 75940 h 1388539"/>
                <a:gd name="connsiteX30" fmla="*/ 354431 w 1405749"/>
                <a:gd name="connsiteY30" fmla="*/ 73995 h 1388539"/>
                <a:gd name="connsiteX31" fmla="*/ 314949 w 1405749"/>
                <a:gd name="connsiteY31" fmla="*/ 88585 h 1388539"/>
                <a:gd name="connsiteX32" fmla="*/ 290921 w 1405749"/>
                <a:gd name="connsiteY32" fmla="*/ 82389 h 1388539"/>
                <a:gd name="connsiteX33" fmla="*/ 271684 w 1405749"/>
                <a:gd name="connsiteY33" fmla="*/ 88044 h 1388539"/>
                <a:gd name="connsiteX34" fmla="*/ 227411 w 1405749"/>
                <a:gd name="connsiteY34" fmla="*/ 91755 h 1388539"/>
                <a:gd name="connsiteX35" fmla="*/ 224493 w 1405749"/>
                <a:gd name="connsiteY35" fmla="*/ 111604 h 1388539"/>
                <a:gd name="connsiteX36" fmla="*/ 214875 w 1405749"/>
                <a:gd name="connsiteY36" fmla="*/ 107821 h 1388539"/>
                <a:gd name="connsiteX37" fmla="*/ 195170 w 1405749"/>
                <a:gd name="connsiteY37" fmla="*/ 102598 h 1388539"/>
                <a:gd name="connsiteX38" fmla="*/ 227915 w 1405749"/>
                <a:gd name="connsiteY38" fmla="*/ 73347 h 1388539"/>
                <a:gd name="connsiteX39" fmla="*/ 266893 w 1405749"/>
                <a:gd name="connsiteY39" fmla="*/ 65385 h 1388539"/>
                <a:gd name="connsiteX40" fmla="*/ 303926 w 1405749"/>
                <a:gd name="connsiteY40" fmla="*/ 65926 h 1388539"/>
                <a:gd name="connsiteX41" fmla="*/ 333753 w 1405749"/>
                <a:gd name="connsiteY41" fmla="*/ 65493 h 1388539"/>
                <a:gd name="connsiteX42" fmla="*/ 371290 w 1405749"/>
                <a:gd name="connsiteY42" fmla="*/ 56091 h 1388539"/>
                <a:gd name="connsiteX43" fmla="*/ 397263 w 1405749"/>
                <a:gd name="connsiteY43" fmla="*/ 52813 h 1388539"/>
                <a:gd name="connsiteX44" fmla="*/ 396327 w 1405749"/>
                <a:gd name="connsiteY44" fmla="*/ 34837 h 1388539"/>
                <a:gd name="connsiteX45" fmla="*/ 379972 w 1405749"/>
                <a:gd name="connsiteY45" fmla="*/ 35738 h 1388539"/>
                <a:gd name="connsiteX46" fmla="*/ 357385 w 1405749"/>
                <a:gd name="connsiteY46" fmla="*/ 28137 h 1388539"/>
                <a:gd name="connsiteX47" fmla="*/ 334762 w 1405749"/>
                <a:gd name="connsiteY47" fmla="*/ 40853 h 1388539"/>
                <a:gd name="connsiteX48" fmla="*/ 316498 w 1405749"/>
                <a:gd name="connsiteY48" fmla="*/ 33720 h 1388539"/>
                <a:gd name="connsiteX49" fmla="*/ 290993 w 1405749"/>
                <a:gd name="connsiteY49" fmla="*/ 38404 h 1388539"/>
                <a:gd name="connsiteX50" fmla="*/ 262606 w 1405749"/>
                <a:gd name="connsiteY50" fmla="*/ 32207 h 1388539"/>
                <a:gd name="connsiteX51" fmla="*/ 237102 w 1405749"/>
                <a:gd name="connsiteY51" fmla="*/ 42582 h 1388539"/>
                <a:gd name="connsiteX52" fmla="*/ 208247 w 1405749"/>
                <a:gd name="connsiteY52" fmla="*/ 35918 h 1388539"/>
                <a:gd name="connsiteX53" fmla="*/ 217397 w 1405749"/>
                <a:gd name="connsiteY53" fmla="*/ 29326 h 1388539"/>
                <a:gd name="connsiteX54" fmla="*/ 220314 w 1405749"/>
                <a:gd name="connsiteY54" fmla="*/ 4289 h 1388539"/>
                <a:gd name="connsiteX55" fmla="*/ 203960 w 1405749"/>
                <a:gd name="connsiteY55" fmla="*/ 2 h 1388539"/>
                <a:gd name="connsiteX56" fmla="*/ 178455 w 1405749"/>
                <a:gd name="connsiteY56" fmla="*/ 5154 h 1388539"/>
                <a:gd name="connsiteX57" fmla="*/ 152482 w 1405749"/>
                <a:gd name="connsiteY57" fmla="*/ 6054 h 1388539"/>
                <a:gd name="connsiteX58" fmla="*/ 140918 w 1405749"/>
                <a:gd name="connsiteY58" fmla="*/ 12647 h 1388539"/>
                <a:gd name="connsiteX59" fmla="*/ 125536 w 1405749"/>
                <a:gd name="connsiteY59" fmla="*/ 6955 h 1388539"/>
                <a:gd name="connsiteX60" fmla="*/ 113468 w 1405749"/>
                <a:gd name="connsiteY60" fmla="*/ 27272 h 1388539"/>
                <a:gd name="connsiteX61" fmla="*/ 121609 w 1405749"/>
                <a:gd name="connsiteY61" fmla="*/ 55191 h 1388539"/>
                <a:gd name="connsiteX62" fmla="*/ 109577 w 1405749"/>
                <a:gd name="connsiteY62" fmla="*/ 48562 h 1388539"/>
                <a:gd name="connsiteX63" fmla="*/ 90124 w 1405749"/>
                <a:gd name="connsiteY63" fmla="*/ 9765 h 1388539"/>
                <a:gd name="connsiteX64" fmla="*/ 75175 w 1405749"/>
                <a:gd name="connsiteY64" fmla="*/ 34549 h 1388539"/>
                <a:gd name="connsiteX65" fmla="*/ 16960 w 1405749"/>
                <a:gd name="connsiteY65" fmla="*/ 114162 h 1388539"/>
                <a:gd name="connsiteX66" fmla="*/ 28416 w 1405749"/>
                <a:gd name="connsiteY66" fmla="*/ 136064 h 1388539"/>
                <a:gd name="connsiteX67" fmla="*/ 29 w 1405749"/>
                <a:gd name="connsiteY67" fmla="*/ 174610 h 1388539"/>
                <a:gd name="connsiteX68" fmla="*/ 77372 w 1405749"/>
                <a:gd name="connsiteY68" fmla="*/ 242875 h 1388539"/>
                <a:gd name="connsiteX69" fmla="*/ 58532 w 1405749"/>
                <a:gd name="connsiteY69" fmla="*/ 266110 h 1388539"/>
                <a:gd name="connsiteX70" fmla="*/ 57739 w 1405749"/>
                <a:gd name="connsiteY70" fmla="*/ 288877 h 1388539"/>
                <a:gd name="connsiteX71" fmla="*/ 20454 w 1405749"/>
                <a:gd name="connsiteY71" fmla="*/ 318309 h 1388539"/>
                <a:gd name="connsiteX72" fmla="*/ 74130 w 1405749"/>
                <a:gd name="connsiteY72" fmla="*/ 366364 h 1388539"/>
                <a:gd name="connsiteX73" fmla="*/ 62674 w 1405749"/>
                <a:gd name="connsiteY73" fmla="*/ 411790 h 1388539"/>
                <a:gd name="connsiteX74" fmla="*/ 17501 w 1405749"/>
                <a:gd name="connsiteY74" fmla="*/ 423138 h 1388539"/>
                <a:gd name="connsiteX75" fmla="*/ 29857 w 1405749"/>
                <a:gd name="connsiteY75" fmla="*/ 457108 h 1388539"/>
                <a:gd name="connsiteX76" fmla="*/ 9035 w 1405749"/>
                <a:gd name="connsiteY76" fmla="*/ 475624 h 1388539"/>
                <a:gd name="connsiteX77" fmla="*/ 18977 w 1405749"/>
                <a:gd name="connsiteY77" fmla="*/ 499256 h 1388539"/>
                <a:gd name="connsiteX78" fmla="*/ 21643 w 1405749"/>
                <a:gd name="connsiteY78" fmla="*/ 535568 h 1388539"/>
                <a:gd name="connsiteX79" fmla="*/ 49057 w 1405749"/>
                <a:gd name="connsiteY79" fmla="*/ 561974 h 1388539"/>
                <a:gd name="connsiteX80" fmla="*/ 34972 w 1405749"/>
                <a:gd name="connsiteY80" fmla="*/ 593818 h 1388539"/>
                <a:gd name="connsiteX81" fmla="*/ 54785 w 1405749"/>
                <a:gd name="connsiteY81" fmla="*/ 617522 h 1388539"/>
                <a:gd name="connsiteX82" fmla="*/ 37926 w 1405749"/>
                <a:gd name="connsiteY82" fmla="*/ 667379 h 1388539"/>
                <a:gd name="connsiteX83" fmla="*/ 37350 w 1405749"/>
                <a:gd name="connsiteY83" fmla="*/ 703907 h 1388539"/>
                <a:gd name="connsiteX84" fmla="*/ 24849 w 1405749"/>
                <a:gd name="connsiteY84" fmla="*/ 746163 h 1388539"/>
                <a:gd name="connsiteX85" fmla="*/ 17933 w 1405749"/>
                <a:gd name="connsiteY85" fmla="*/ 808304 h 1388539"/>
                <a:gd name="connsiteX86" fmla="*/ 27767 w 1405749"/>
                <a:gd name="connsiteY86" fmla="*/ 830315 h 1388539"/>
                <a:gd name="connsiteX87" fmla="*/ 70816 w 1405749"/>
                <a:gd name="connsiteY87" fmla="*/ 946456 h 1388539"/>
                <a:gd name="connsiteX88" fmla="*/ 65304 w 1405749"/>
                <a:gd name="connsiteY88" fmla="*/ 983344 h 1388539"/>
                <a:gd name="connsiteX89" fmla="*/ 177410 w 1405749"/>
                <a:gd name="connsiteY89" fmla="*/ 1021529 h 1388539"/>
                <a:gd name="connsiteX90" fmla="*/ 179500 w 1405749"/>
                <a:gd name="connsiteY90" fmla="*/ 1094369 h 1388539"/>
                <a:gd name="connsiteX91" fmla="*/ 181625 w 1405749"/>
                <a:gd name="connsiteY91" fmla="*/ 1136661 h 1388539"/>
                <a:gd name="connsiteX92" fmla="*/ 1388782 w 1405749"/>
                <a:gd name="connsiteY92" fmla="*/ 1388540 h 1388539"/>
                <a:gd name="connsiteX93" fmla="*/ 1405750 w 1405749"/>
                <a:gd name="connsiteY93" fmla="*/ 936297 h 1388539"/>
                <a:gd name="connsiteX94" fmla="*/ 1042522 w 1405749"/>
                <a:gd name="connsiteY94" fmla="*/ 831251 h 138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05749" h="1388539">
                  <a:moveTo>
                    <a:pt x="1042738" y="831251"/>
                  </a:moveTo>
                  <a:lnTo>
                    <a:pt x="1000338" y="746703"/>
                  </a:lnTo>
                  <a:lnTo>
                    <a:pt x="913304" y="714030"/>
                  </a:lnTo>
                  <a:lnTo>
                    <a:pt x="635381" y="354404"/>
                  </a:lnTo>
                  <a:lnTo>
                    <a:pt x="685706" y="216649"/>
                  </a:lnTo>
                  <a:cubicBezTo>
                    <a:pt x="684157" y="213479"/>
                    <a:pt x="681851" y="210129"/>
                    <a:pt x="677565" y="205914"/>
                  </a:cubicBezTo>
                  <a:cubicBezTo>
                    <a:pt x="667262" y="195900"/>
                    <a:pt x="656275" y="191541"/>
                    <a:pt x="638623" y="184588"/>
                  </a:cubicBezTo>
                  <a:cubicBezTo>
                    <a:pt x="618305" y="176555"/>
                    <a:pt x="608147" y="172556"/>
                    <a:pt x="600618" y="176951"/>
                  </a:cubicBezTo>
                  <a:cubicBezTo>
                    <a:pt x="589018" y="183760"/>
                    <a:pt x="595971" y="201627"/>
                    <a:pt x="583723" y="208580"/>
                  </a:cubicBezTo>
                  <a:cubicBezTo>
                    <a:pt x="574068" y="214056"/>
                    <a:pt x="557785" y="209769"/>
                    <a:pt x="552958" y="200979"/>
                  </a:cubicBezTo>
                  <a:cubicBezTo>
                    <a:pt x="551265" y="197881"/>
                    <a:pt x="550148" y="192766"/>
                    <a:pt x="552490" y="190100"/>
                  </a:cubicBezTo>
                  <a:cubicBezTo>
                    <a:pt x="555624" y="186533"/>
                    <a:pt x="561856" y="190820"/>
                    <a:pt x="567872" y="187290"/>
                  </a:cubicBezTo>
                  <a:cubicBezTo>
                    <a:pt x="572411" y="184660"/>
                    <a:pt x="575581" y="178320"/>
                    <a:pt x="574645" y="173133"/>
                  </a:cubicBezTo>
                  <a:cubicBezTo>
                    <a:pt x="573024" y="164307"/>
                    <a:pt x="560523" y="164127"/>
                    <a:pt x="559262" y="156093"/>
                  </a:cubicBezTo>
                  <a:cubicBezTo>
                    <a:pt x="558218" y="149537"/>
                    <a:pt x="566215" y="147159"/>
                    <a:pt x="566503" y="137685"/>
                  </a:cubicBezTo>
                  <a:cubicBezTo>
                    <a:pt x="566683" y="132137"/>
                    <a:pt x="564234" y="124789"/>
                    <a:pt x="559803" y="123492"/>
                  </a:cubicBezTo>
                  <a:cubicBezTo>
                    <a:pt x="552706" y="121438"/>
                    <a:pt x="538369" y="134371"/>
                    <a:pt x="535703" y="148492"/>
                  </a:cubicBezTo>
                  <a:cubicBezTo>
                    <a:pt x="534802" y="153283"/>
                    <a:pt x="535451" y="157102"/>
                    <a:pt x="532317" y="159840"/>
                  </a:cubicBezTo>
                  <a:cubicBezTo>
                    <a:pt x="528138" y="163478"/>
                    <a:pt x="523203" y="159912"/>
                    <a:pt x="517403" y="162181"/>
                  </a:cubicBezTo>
                  <a:cubicBezTo>
                    <a:pt x="506812" y="166324"/>
                    <a:pt x="509333" y="183724"/>
                    <a:pt x="502453" y="185309"/>
                  </a:cubicBezTo>
                  <a:cubicBezTo>
                    <a:pt x="496329" y="186750"/>
                    <a:pt x="486350" y="174754"/>
                    <a:pt x="482280" y="161641"/>
                  </a:cubicBezTo>
                  <a:cubicBezTo>
                    <a:pt x="478785" y="150257"/>
                    <a:pt x="481091" y="142512"/>
                    <a:pt x="483288" y="127598"/>
                  </a:cubicBezTo>
                  <a:cubicBezTo>
                    <a:pt x="485522" y="112288"/>
                    <a:pt x="489088" y="86964"/>
                    <a:pt x="483865" y="61891"/>
                  </a:cubicBezTo>
                  <a:cubicBezTo>
                    <a:pt x="481127" y="48670"/>
                    <a:pt x="474066" y="26444"/>
                    <a:pt x="465637" y="26408"/>
                  </a:cubicBezTo>
                  <a:cubicBezTo>
                    <a:pt x="460954" y="26408"/>
                    <a:pt x="455982" y="33216"/>
                    <a:pt x="455046" y="39628"/>
                  </a:cubicBezTo>
                  <a:cubicBezTo>
                    <a:pt x="453280" y="51840"/>
                    <a:pt x="466573" y="60126"/>
                    <a:pt x="463655" y="64701"/>
                  </a:cubicBezTo>
                  <a:cubicBezTo>
                    <a:pt x="460809" y="69168"/>
                    <a:pt x="448561" y="60198"/>
                    <a:pt x="435737" y="65601"/>
                  </a:cubicBezTo>
                  <a:cubicBezTo>
                    <a:pt x="425506" y="69888"/>
                    <a:pt x="426479" y="78498"/>
                    <a:pt x="413114" y="84010"/>
                  </a:cubicBezTo>
                  <a:cubicBezTo>
                    <a:pt x="410556" y="85054"/>
                    <a:pt x="402163" y="88549"/>
                    <a:pt x="397227" y="84946"/>
                  </a:cubicBezTo>
                  <a:cubicBezTo>
                    <a:pt x="393985" y="82569"/>
                    <a:pt x="395102" y="79182"/>
                    <a:pt x="392904" y="75940"/>
                  </a:cubicBezTo>
                  <a:cubicBezTo>
                    <a:pt x="385880" y="65565"/>
                    <a:pt x="356376" y="73455"/>
                    <a:pt x="354431" y="73995"/>
                  </a:cubicBezTo>
                  <a:cubicBezTo>
                    <a:pt x="331268" y="80371"/>
                    <a:pt x="328890" y="90278"/>
                    <a:pt x="314949" y="88585"/>
                  </a:cubicBezTo>
                  <a:cubicBezTo>
                    <a:pt x="305223" y="87396"/>
                    <a:pt x="302377" y="82064"/>
                    <a:pt x="290921" y="82389"/>
                  </a:cubicBezTo>
                  <a:cubicBezTo>
                    <a:pt x="282744" y="82641"/>
                    <a:pt x="280726" y="85451"/>
                    <a:pt x="271684" y="88044"/>
                  </a:cubicBezTo>
                  <a:cubicBezTo>
                    <a:pt x="248233" y="94745"/>
                    <a:pt x="233571" y="83938"/>
                    <a:pt x="227411" y="91755"/>
                  </a:cubicBezTo>
                  <a:cubicBezTo>
                    <a:pt x="222404" y="98131"/>
                    <a:pt x="228780" y="109551"/>
                    <a:pt x="224493" y="111604"/>
                  </a:cubicBezTo>
                  <a:cubicBezTo>
                    <a:pt x="222440" y="112577"/>
                    <a:pt x="220351" y="110307"/>
                    <a:pt x="214875" y="107821"/>
                  </a:cubicBezTo>
                  <a:cubicBezTo>
                    <a:pt x="203239" y="102562"/>
                    <a:pt x="196647" y="105624"/>
                    <a:pt x="195170" y="102598"/>
                  </a:cubicBezTo>
                  <a:cubicBezTo>
                    <a:pt x="192648" y="97483"/>
                    <a:pt x="208247" y="81884"/>
                    <a:pt x="227915" y="73347"/>
                  </a:cubicBezTo>
                  <a:cubicBezTo>
                    <a:pt x="242613" y="66970"/>
                    <a:pt x="256050" y="66070"/>
                    <a:pt x="266893" y="65385"/>
                  </a:cubicBezTo>
                  <a:cubicBezTo>
                    <a:pt x="276872" y="64737"/>
                    <a:pt x="277520" y="65674"/>
                    <a:pt x="303926" y="65926"/>
                  </a:cubicBezTo>
                  <a:cubicBezTo>
                    <a:pt x="320461" y="66106"/>
                    <a:pt x="328746" y="66178"/>
                    <a:pt x="333753" y="65493"/>
                  </a:cubicBezTo>
                  <a:cubicBezTo>
                    <a:pt x="353314" y="62900"/>
                    <a:pt x="353711" y="57640"/>
                    <a:pt x="371290" y="56091"/>
                  </a:cubicBezTo>
                  <a:cubicBezTo>
                    <a:pt x="386132" y="54794"/>
                    <a:pt x="392904" y="57892"/>
                    <a:pt x="397263" y="52813"/>
                  </a:cubicBezTo>
                  <a:cubicBezTo>
                    <a:pt x="401586" y="47806"/>
                    <a:pt x="400830" y="38043"/>
                    <a:pt x="396327" y="34837"/>
                  </a:cubicBezTo>
                  <a:cubicBezTo>
                    <a:pt x="392544" y="32135"/>
                    <a:pt x="388870" y="36134"/>
                    <a:pt x="379972" y="35738"/>
                  </a:cubicBezTo>
                  <a:cubicBezTo>
                    <a:pt x="367832" y="35197"/>
                    <a:pt x="366211" y="27452"/>
                    <a:pt x="357385" y="28137"/>
                  </a:cubicBezTo>
                  <a:cubicBezTo>
                    <a:pt x="346758" y="28965"/>
                    <a:pt x="345317" y="40421"/>
                    <a:pt x="334762" y="40853"/>
                  </a:cubicBezTo>
                  <a:cubicBezTo>
                    <a:pt x="327233" y="41141"/>
                    <a:pt x="326441" y="35378"/>
                    <a:pt x="316498" y="33720"/>
                  </a:cubicBezTo>
                  <a:cubicBezTo>
                    <a:pt x="305871" y="31955"/>
                    <a:pt x="303566" y="38007"/>
                    <a:pt x="290993" y="38404"/>
                  </a:cubicBezTo>
                  <a:cubicBezTo>
                    <a:pt x="276620" y="38836"/>
                    <a:pt x="275143" y="31055"/>
                    <a:pt x="262606" y="32207"/>
                  </a:cubicBezTo>
                  <a:cubicBezTo>
                    <a:pt x="250935" y="33288"/>
                    <a:pt x="250286" y="40241"/>
                    <a:pt x="237102" y="42582"/>
                  </a:cubicBezTo>
                  <a:cubicBezTo>
                    <a:pt x="222728" y="45140"/>
                    <a:pt x="208319" y="39556"/>
                    <a:pt x="208247" y="35918"/>
                  </a:cubicBezTo>
                  <a:cubicBezTo>
                    <a:pt x="208211" y="33829"/>
                    <a:pt x="212966" y="33937"/>
                    <a:pt x="217397" y="29326"/>
                  </a:cubicBezTo>
                  <a:cubicBezTo>
                    <a:pt x="223629" y="22841"/>
                    <a:pt x="225826" y="10449"/>
                    <a:pt x="220314" y="4289"/>
                  </a:cubicBezTo>
                  <a:cubicBezTo>
                    <a:pt x="216604" y="146"/>
                    <a:pt x="210552" y="74"/>
                    <a:pt x="203960" y="2"/>
                  </a:cubicBezTo>
                  <a:cubicBezTo>
                    <a:pt x="192144" y="-106"/>
                    <a:pt x="190883" y="3929"/>
                    <a:pt x="178455" y="5154"/>
                  </a:cubicBezTo>
                  <a:cubicBezTo>
                    <a:pt x="164406" y="6558"/>
                    <a:pt x="160911" y="1911"/>
                    <a:pt x="152482" y="6054"/>
                  </a:cubicBezTo>
                  <a:cubicBezTo>
                    <a:pt x="146718" y="8900"/>
                    <a:pt x="145853" y="12286"/>
                    <a:pt x="140918" y="12647"/>
                  </a:cubicBezTo>
                  <a:cubicBezTo>
                    <a:pt x="133677" y="13187"/>
                    <a:pt x="131047" y="6198"/>
                    <a:pt x="125536" y="6955"/>
                  </a:cubicBezTo>
                  <a:cubicBezTo>
                    <a:pt x="119232" y="7819"/>
                    <a:pt x="114044" y="18122"/>
                    <a:pt x="113468" y="27272"/>
                  </a:cubicBezTo>
                  <a:cubicBezTo>
                    <a:pt x="112495" y="42258"/>
                    <a:pt x="123915" y="53245"/>
                    <a:pt x="121609" y="55191"/>
                  </a:cubicBezTo>
                  <a:cubicBezTo>
                    <a:pt x="120420" y="56199"/>
                    <a:pt x="116206" y="54218"/>
                    <a:pt x="109577" y="48562"/>
                  </a:cubicBezTo>
                  <a:cubicBezTo>
                    <a:pt x="95888" y="36855"/>
                    <a:pt x="96861" y="23706"/>
                    <a:pt x="90124" y="9765"/>
                  </a:cubicBezTo>
                  <a:cubicBezTo>
                    <a:pt x="86270" y="17294"/>
                    <a:pt x="81407" y="25759"/>
                    <a:pt x="75175" y="34549"/>
                  </a:cubicBezTo>
                  <a:cubicBezTo>
                    <a:pt x="46716" y="74932"/>
                    <a:pt x="12277" y="92295"/>
                    <a:pt x="16960" y="114162"/>
                  </a:cubicBezTo>
                  <a:cubicBezTo>
                    <a:pt x="19230" y="124681"/>
                    <a:pt x="28200" y="125509"/>
                    <a:pt x="28416" y="136064"/>
                  </a:cubicBezTo>
                  <a:cubicBezTo>
                    <a:pt x="28812" y="154616"/>
                    <a:pt x="1074" y="159768"/>
                    <a:pt x="29" y="174610"/>
                  </a:cubicBezTo>
                  <a:cubicBezTo>
                    <a:pt x="-1772" y="200619"/>
                    <a:pt x="81118" y="222233"/>
                    <a:pt x="77372" y="242875"/>
                  </a:cubicBezTo>
                  <a:cubicBezTo>
                    <a:pt x="75931" y="250728"/>
                    <a:pt x="63215" y="251448"/>
                    <a:pt x="58532" y="266110"/>
                  </a:cubicBezTo>
                  <a:cubicBezTo>
                    <a:pt x="55217" y="276521"/>
                    <a:pt x="60333" y="280267"/>
                    <a:pt x="57739" y="288877"/>
                  </a:cubicBezTo>
                  <a:cubicBezTo>
                    <a:pt x="52047" y="307862"/>
                    <a:pt x="21895" y="307213"/>
                    <a:pt x="20454" y="318309"/>
                  </a:cubicBezTo>
                  <a:cubicBezTo>
                    <a:pt x="18689" y="331998"/>
                    <a:pt x="64007" y="336537"/>
                    <a:pt x="74130" y="366364"/>
                  </a:cubicBezTo>
                  <a:cubicBezTo>
                    <a:pt x="79317" y="381674"/>
                    <a:pt x="74742" y="402208"/>
                    <a:pt x="62674" y="411790"/>
                  </a:cubicBezTo>
                  <a:cubicBezTo>
                    <a:pt x="46464" y="424687"/>
                    <a:pt x="21859" y="413699"/>
                    <a:pt x="17501" y="423138"/>
                  </a:cubicBezTo>
                  <a:cubicBezTo>
                    <a:pt x="13358" y="432072"/>
                    <a:pt x="34288" y="444500"/>
                    <a:pt x="29857" y="457108"/>
                  </a:cubicBezTo>
                  <a:cubicBezTo>
                    <a:pt x="26434" y="466943"/>
                    <a:pt x="11557" y="465646"/>
                    <a:pt x="9035" y="475624"/>
                  </a:cubicBezTo>
                  <a:cubicBezTo>
                    <a:pt x="7198" y="482901"/>
                    <a:pt x="14474" y="485891"/>
                    <a:pt x="18977" y="499256"/>
                  </a:cubicBezTo>
                  <a:cubicBezTo>
                    <a:pt x="25029" y="517088"/>
                    <a:pt x="15807" y="522780"/>
                    <a:pt x="21643" y="535568"/>
                  </a:cubicBezTo>
                  <a:cubicBezTo>
                    <a:pt x="29028" y="551743"/>
                    <a:pt x="47076" y="549870"/>
                    <a:pt x="49057" y="561974"/>
                  </a:cubicBezTo>
                  <a:cubicBezTo>
                    <a:pt x="51075" y="574294"/>
                    <a:pt x="33135" y="580418"/>
                    <a:pt x="34972" y="593818"/>
                  </a:cubicBezTo>
                  <a:cubicBezTo>
                    <a:pt x="36557" y="605490"/>
                    <a:pt x="50678" y="604950"/>
                    <a:pt x="54785" y="617522"/>
                  </a:cubicBezTo>
                  <a:cubicBezTo>
                    <a:pt x="59540" y="632040"/>
                    <a:pt x="42861" y="639317"/>
                    <a:pt x="37926" y="667379"/>
                  </a:cubicBezTo>
                  <a:cubicBezTo>
                    <a:pt x="35152" y="683194"/>
                    <a:pt x="39907" y="683914"/>
                    <a:pt x="37350" y="703907"/>
                  </a:cubicBezTo>
                  <a:cubicBezTo>
                    <a:pt x="35260" y="720226"/>
                    <a:pt x="31874" y="721595"/>
                    <a:pt x="24849" y="746163"/>
                  </a:cubicBezTo>
                  <a:cubicBezTo>
                    <a:pt x="17609" y="771488"/>
                    <a:pt x="12925" y="788743"/>
                    <a:pt x="17933" y="808304"/>
                  </a:cubicBezTo>
                  <a:cubicBezTo>
                    <a:pt x="20094" y="816806"/>
                    <a:pt x="23120" y="821813"/>
                    <a:pt x="27767" y="830315"/>
                  </a:cubicBezTo>
                  <a:cubicBezTo>
                    <a:pt x="55289" y="880496"/>
                    <a:pt x="72581" y="912053"/>
                    <a:pt x="70816" y="946456"/>
                  </a:cubicBezTo>
                  <a:cubicBezTo>
                    <a:pt x="69591" y="970339"/>
                    <a:pt x="60333" y="972825"/>
                    <a:pt x="65304" y="983344"/>
                  </a:cubicBezTo>
                  <a:cubicBezTo>
                    <a:pt x="79533" y="1013352"/>
                    <a:pt x="152193" y="987126"/>
                    <a:pt x="177410" y="1021529"/>
                  </a:cubicBezTo>
                  <a:cubicBezTo>
                    <a:pt x="189262" y="1037740"/>
                    <a:pt x="180400" y="1053446"/>
                    <a:pt x="179500" y="1094369"/>
                  </a:cubicBezTo>
                  <a:cubicBezTo>
                    <a:pt x="179175" y="1109391"/>
                    <a:pt x="180040" y="1123512"/>
                    <a:pt x="181625" y="1136661"/>
                  </a:cubicBezTo>
                  <a:cubicBezTo>
                    <a:pt x="513584" y="1272867"/>
                    <a:pt x="925841" y="1385478"/>
                    <a:pt x="1388782" y="1388540"/>
                  </a:cubicBezTo>
                  <a:lnTo>
                    <a:pt x="1405750" y="936297"/>
                  </a:lnTo>
                  <a:lnTo>
                    <a:pt x="1042522" y="831251"/>
                  </a:lnTo>
                  <a:close/>
                </a:path>
              </a:pathLst>
            </a:custGeom>
            <a:grpFill/>
            <a:ln w="9755" cap="flat">
              <a:solidFill>
                <a:srgbClr val="FFFFFF"/>
              </a:solidFill>
              <a:prstDash val="solid"/>
              <a:miter/>
            </a:ln>
          </p:spPr>
          <p:txBody>
            <a:bodyPr rtlCol="0" anchor="ctr"/>
            <a:lstStyle/>
            <a:p>
              <a:endParaRPr lang="en-US"/>
            </a:p>
          </p:txBody>
        </p:sp>
      </p:grpSp>
      <p:grpSp>
        <p:nvGrpSpPr>
          <p:cNvPr id="18" name="Graphic 16">
            <a:extLst>
              <a:ext uri="{FF2B5EF4-FFF2-40B4-BE49-F238E27FC236}">
                <a16:creationId xmlns:a16="http://schemas.microsoft.com/office/drawing/2014/main" id="{137DCF05-19AC-302E-88FD-2E33B02EFC55}"/>
              </a:ext>
            </a:extLst>
          </p:cNvPr>
          <p:cNvGrpSpPr/>
          <p:nvPr/>
        </p:nvGrpSpPr>
        <p:grpSpPr>
          <a:xfrm>
            <a:off x="5725333" y="185663"/>
            <a:ext cx="3639489" cy="4643577"/>
            <a:chOff x="5834728" y="-1115576"/>
            <a:chExt cx="2635064" cy="3362044"/>
          </a:xfrm>
          <a:solidFill>
            <a:schemeClr val="accent4">
              <a:lumMod val="40000"/>
              <a:lumOff val="60000"/>
            </a:schemeClr>
          </a:solidFill>
        </p:grpSpPr>
        <p:sp>
          <p:nvSpPr>
            <p:cNvPr id="19" name="Freeform: Shape 18">
              <a:extLst>
                <a:ext uri="{FF2B5EF4-FFF2-40B4-BE49-F238E27FC236}">
                  <a16:creationId xmlns:a16="http://schemas.microsoft.com/office/drawing/2014/main" id="{4F9969E0-AE21-7210-998D-94637D6A5A4B}"/>
                </a:ext>
              </a:extLst>
            </p:cNvPr>
            <p:cNvSpPr/>
            <p:nvPr/>
          </p:nvSpPr>
          <p:spPr>
            <a:xfrm>
              <a:off x="6828244" y="-1115576"/>
              <a:ext cx="449302" cy="854627"/>
            </a:xfrm>
            <a:custGeom>
              <a:avLst/>
              <a:gdLst>
                <a:gd name="connsiteX0" fmla="*/ 31181 w 449302"/>
                <a:gd name="connsiteY0" fmla="*/ 268102 h 854627"/>
                <a:gd name="connsiteX1" fmla="*/ 26174 w 449302"/>
                <a:gd name="connsiteY1" fmla="*/ 287158 h 854627"/>
                <a:gd name="connsiteX2" fmla="*/ 52327 w 449302"/>
                <a:gd name="connsiteY2" fmla="*/ 288455 h 854627"/>
                <a:gd name="connsiteX3" fmla="*/ 39755 w 449302"/>
                <a:gd name="connsiteY3" fmla="*/ 317742 h 854627"/>
                <a:gd name="connsiteX4" fmla="*/ 68610 w 449302"/>
                <a:gd name="connsiteY4" fmla="*/ 313996 h 854627"/>
                <a:gd name="connsiteX5" fmla="*/ 98906 w 449302"/>
                <a:gd name="connsiteY5" fmla="*/ 316878 h 854627"/>
                <a:gd name="connsiteX6" fmla="*/ 51246 w 449302"/>
                <a:gd name="connsiteY6" fmla="*/ 345625 h 854627"/>
                <a:gd name="connsiteX7" fmla="*/ 95448 w 449302"/>
                <a:gd name="connsiteY7" fmla="*/ 371706 h 854627"/>
                <a:gd name="connsiteX8" fmla="*/ 113279 w 449302"/>
                <a:gd name="connsiteY8" fmla="*/ 358017 h 854627"/>
                <a:gd name="connsiteX9" fmla="*/ 115189 w 449302"/>
                <a:gd name="connsiteY9" fmla="*/ 372679 h 854627"/>
                <a:gd name="connsiteX10" fmla="*/ 166198 w 449302"/>
                <a:gd name="connsiteY10" fmla="*/ 362376 h 854627"/>
                <a:gd name="connsiteX11" fmla="*/ 180176 w 449302"/>
                <a:gd name="connsiteY11" fmla="*/ 343499 h 854627"/>
                <a:gd name="connsiteX12" fmla="*/ 190262 w 449302"/>
                <a:gd name="connsiteY12" fmla="*/ 355820 h 854627"/>
                <a:gd name="connsiteX13" fmla="*/ 218685 w 449302"/>
                <a:gd name="connsiteY13" fmla="*/ 334133 h 854627"/>
                <a:gd name="connsiteX14" fmla="*/ 238462 w 449302"/>
                <a:gd name="connsiteY14" fmla="*/ 310069 h 854627"/>
                <a:gd name="connsiteX15" fmla="*/ 244766 w 449302"/>
                <a:gd name="connsiteY15" fmla="*/ 278873 h 854627"/>
                <a:gd name="connsiteX16" fmla="*/ 253880 w 449302"/>
                <a:gd name="connsiteY16" fmla="*/ 289284 h 854627"/>
                <a:gd name="connsiteX17" fmla="*/ 275530 w 449302"/>
                <a:gd name="connsiteY17" fmla="*/ 291193 h 854627"/>
                <a:gd name="connsiteX18" fmla="*/ 245667 w 449302"/>
                <a:gd name="connsiteY18" fmla="*/ 323758 h 854627"/>
                <a:gd name="connsiteX19" fmla="*/ 261049 w 449302"/>
                <a:gd name="connsiteY19" fmla="*/ 329450 h 854627"/>
                <a:gd name="connsiteX20" fmla="*/ 228303 w 449302"/>
                <a:gd name="connsiteY20" fmla="*/ 355856 h 854627"/>
                <a:gd name="connsiteX21" fmla="*/ 194585 w 449302"/>
                <a:gd name="connsiteY21" fmla="*/ 385107 h 854627"/>
                <a:gd name="connsiteX22" fmla="*/ 198404 w 449302"/>
                <a:gd name="connsiteY22" fmla="*/ 393140 h 854627"/>
                <a:gd name="connsiteX23" fmla="*/ 235832 w 449302"/>
                <a:gd name="connsiteY23" fmla="*/ 439539 h 854627"/>
                <a:gd name="connsiteX24" fmla="*/ 225241 w 449302"/>
                <a:gd name="connsiteY24" fmla="*/ 442349 h 854627"/>
                <a:gd name="connsiteX25" fmla="*/ 188245 w 449302"/>
                <a:gd name="connsiteY25" fmla="*/ 407298 h 854627"/>
                <a:gd name="connsiteX26" fmla="*/ 137739 w 449302"/>
                <a:gd name="connsiteY26" fmla="*/ 401534 h 854627"/>
                <a:gd name="connsiteX27" fmla="*/ 126176 w 449302"/>
                <a:gd name="connsiteY27" fmla="*/ 422320 h 854627"/>
                <a:gd name="connsiteX28" fmla="*/ 144440 w 449302"/>
                <a:gd name="connsiteY28" fmla="*/ 437954 h 854627"/>
                <a:gd name="connsiteX29" fmla="*/ 134317 w 449302"/>
                <a:gd name="connsiteY29" fmla="*/ 446455 h 854627"/>
                <a:gd name="connsiteX30" fmla="*/ 153986 w 449302"/>
                <a:gd name="connsiteY30" fmla="*/ 471060 h 854627"/>
                <a:gd name="connsiteX31" fmla="*/ 198187 w 449302"/>
                <a:gd name="connsiteY31" fmla="*/ 510362 h 854627"/>
                <a:gd name="connsiteX32" fmla="*/ 198151 w 449302"/>
                <a:gd name="connsiteY32" fmla="*/ 538712 h 854627"/>
                <a:gd name="connsiteX33" fmla="*/ 242893 w 449302"/>
                <a:gd name="connsiteY33" fmla="*/ 543504 h 854627"/>
                <a:gd name="connsiteX34" fmla="*/ 233743 w 449302"/>
                <a:gd name="connsiteY34" fmla="*/ 554347 h 854627"/>
                <a:gd name="connsiteX35" fmla="*/ 237093 w 449302"/>
                <a:gd name="connsiteY35" fmla="*/ 567099 h 854627"/>
                <a:gd name="connsiteX36" fmla="*/ 223620 w 449302"/>
                <a:gd name="connsiteY36" fmla="*/ 565190 h 854627"/>
                <a:gd name="connsiteX37" fmla="*/ 186588 w 449302"/>
                <a:gd name="connsiteY37" fmla="*/ 555680 h 854627"/>
                <a:gd name="connsiteX38" fmla="*/ 152833 w 449302"/>
                <a:gd name="connsiteY38" fmla="*/ 599593 h 854627"/>
                <a:gd name="connsiteX39" fmla="*/ 162380 w 449302"/>
                <a:gd name="connsiteY39" fmla="*/ 653016 h 854627"/>
                <a:gd name="connsiteX40" fmla="*/ 182625 w 449302"/>
                <a:gd name="connsiteY40" fmla="*/ 631294 h 854627"/>
                <a:gd name="connsiteX41" fmla="*/ 184030 w 449302"/>
                <a:gd name="connsiteY41" fmla="*/ 652584 h 854627"/>
                <a:gd name="connsiteX42" fmla="*/ 202798 w 449302"/>
                <a:gd name="connsiteY42" fmla="*/ 644586 h 854627"/>
                <a:gd name="connsiteX43" fmla="*/ 217280 w 449302"/>
                <a:gd name="connsiteY43" fmla="*/ 620018 h 854627"/>
                <a:gd name="connsiteX44" fmla="*/ 222539 w 449302"/>
                <a:gd name="connsiteY44" fmla="*/ 645091 h 854627"/>
                <a:gd name="connsiteX45" fmla="*/ 203735 w 449302"/>
                <a:gd name="connsiteY45" fmla="*/ 666813 h 854627"/>
                <a:gd name="connsiteX46" fmla="*/ 221999 w 449302"/>
                <a:gd name="connsiteY46" fmla="*/ 669191 h 854627"/>
                <a:gd name="connsiteX47" fmla="*/ 216704 w 449302"/>
                <a:gd name="connsiteY47" fmla="*/ 679097 h 854627"/>
                <a:gd name="connsiteX48" fmla="*/ 240227 w 449302"/>
                <a:gd name="connsiteY48" fmla="*/ 708457 h 854627"/>
                <a:gd name="connsiteX49" fmla="*/ 261409 w 449302"/>
                <a:gd name="connsiteY49" fmla="*/ 690985 h 854627"/>
                <a:gd name="connsiteX50" fmla="*/ 268578 w 449302"/>
                <a:gd name="connsiteY50" fmla="*/ 717463 h 854627"/>
                <a:gd name="connsiteX51" fmla="*/ 227187 w 449302"/>
                <a:gd name="connsiteY51" fmla="*/ 724019 h 854627"/>
                <a:gd name="connsiteX52" fmla="*/ 203159 w 449302"/>
                <a:gd name="connsiteY52" fmla="*/ 709789 h 854627"/>
                <a:gd name="connsiteX53" fmla="*/ 177222 w 449302"/>
                <a:gd name="connsiteY53" fmla="*/ 678089 h 854627"/>
                <a:gd name="connsiteX54" fmla="*/ 150744 w 449302"/>
                <a:gd name="connsiteY54" fmla="*/ 699307 h 854627"/>
                <a:gd name="connsiteX55" fmla="*/ 169440 w 449302"/>
                <a:gd name="connsiteY55" fmla="*/ 737636 h 854627"/>
                <a:gd name="connsiteX56" fmla="*/ 184787 w 449302"/>
                <a:gd name="connsiteY56" fmla="*/ 756584 h 854627"/>
                <a:gd name="connsiteX57" fmla="*/ 146745 w 449302"/>
                <a:gd name="connsiteY57" fmla="*/ 774020 h 854627"/>
                <a:gd name="connsiteX58" fmla="*/ 133705 w 449302"/>
                <a:gd name="connsiteY58" fmla="*/ 810404 h 854627"/>
                <a:gd name="connsiteX59" fmla="*/ 146169 w 449302"/>
                <a:gd name="connsiteY59" fmla="*/ 843510 h 854627"/>
                <a:gd name="connsiteX60" fmla="*/ 158201 w 449302"/>
                <a:gd name="connsiteY60" fmla="*/ 838791 h 854627"/>
                <a:gd name="connsiteX61" fmla="*/ 161083 w 449302"/>
                <a:gd name="connsiteY61" fmla="*/ 846824 h 854627"/>
                <a:gd name="connsiteX62" fmla="*/ 185111 w 449302"/>
                <a:gd name="connsiteY62" fmla="*/ 852552 h 854627"/>
                <a:gd name="connsiteX63" fmla="*/ 193288 w 449302"/>
                <a:gd name="connsiteY63" fmla="*/ 842645 h 854627"/>
                <a:gd name="connsiteX64" fmla="*/ 207698 w 449302"/>
                <a:gd name="connsiteY64" fmla="*/ 845995 h 854627"/>
                <a:gd name="connsiteX65" fmla="*/ 216848 w 449302"/>
                <a:gd name="connsiteY65" fmla="*/ 830865 h 854627"/>
                <a:gd name="connsiteX66" fmla="*/ 236553 w 449302"/>
                <a:gd name="connsiteY66" fmla="*/ 846031 h 854627"/>
                <a:gd name="connsiteX67" fmla="*/ 278412 w 449302"/>
                <a:gd name="connsiteY67" fmla="*/ 842321 h 854627"/>
                <a:gd name="connsiteX68" fmla="*/ 271712 w 449302"/>
                <a:gd name="connsiteY68" fmla="*/ 822472 h 854627"/>
                <a:gd name="connsiteX69" fmla="*/ 277008 w 449302"/>
                <a:gd name="connsiteY69" fmla="*/ 812097 h 854627"/>
                <a:gd name="connsiteX70" fmla="*/ 297685 w 449302"/>
                <a:gd name="connsiteY70" fmla="*/ 819698 h 854627"/>
                <a:gd name="connsiteX71" fmla="*/ 304926 w 449302"/>
                <a:gd name="connsiteY71" fmla="*/ 806477 h 854627"/>
                <a:gd name="connsiteX72" fmla="*/ 318867 w 449302"/>
                <a:gd name="connsiteY72" fmla="*/ 817861 h 854627"/>
                <a:gd name="connsiteX73" fmla="*/ 327044 w 449302"/>
                <a:gd name="connsiteY73" fmla="*/ 812205 h 854627"/>
                <a:gd name="connsiteX74" fmla="*/ 325171 w 449302"/>
                <a:gd name="connsiteY74" fmla="*/ 789978 h 854627"/>
                <a:gd name="connsiteX75" fmla="*/ 340085 w 449302"/>
                <a:gd name="connsiteY75" fmla="*/ 793329 h 854627"/>
                <a:gd name="connsiteX76" fmla="*/ 374236 w 449302"/>
                <a:gd name="connsiteY76" fmla="*/ 804748 h 854627"/>
                <a:gd name="connsiteX77" fmla="*/ 371318 w 449302"/>
                <a:gd name="connsiteY77" fmla="*/ 826507 h 854627"/>
                <a:gd name="connsiteX78" fmla="*/ 407918 w 449302"/>
                <a:gd name="connsiteY78" fmla="*/ 804352 h 854627"/>
                <a:gd name="connsiteX79" fmla="*/ 413754 w 449302"/>
                <a:gd name="connsiteY79" fmla="*/ 770814 h 854627"/>
                <a:gd name="connsiteX80" fmla="*/ 424813 w 449302"/>
                <a:gd name="connsiteY80" fmla="*/ 776506 h 854627"/>
                <a:gd name="connsiteX81" fmla="*/ 434972 w 449302"/>
                <a:gd name="connsiteY81" fmla="*/ 749091 h 854627"/>
                <a:gd name="connsiteX82" fmla="*/ 407126 w 449302"/>
                <a:gd name="connsiteY82" fmla="*/ 716886 h 854627"/>
                <a:gd name="connsiteX83" fmla="*/ 395057 w 449302"/>
                <a:gd name="connsiteY83" fmla="*/ 738140 h 854627"/>
                <a:gd name="connsiteX84" fmla="*/ 382557 w 449302"/>
                <a:gd name="connsiteY84" fmla="*/ 733385 h 854627"/>
                <a:gd name="connsiteX85" fmla="*/ 370093 w 449302"/>
                <a:gd name="connsiteY85" fmla="*/ 707376 h 854627"/>
                <a:gd name="connsiteX86" fmla="*/ 355143 w 449302"/>
                <a:gd name="connsiteY86" fmla="*/ 721065 h 854627"/>
                <a:gd name="connsiteX87" fmla="*/ 334970 w 449302"/>
                <a:gd name="connsiteY87" fmla="*/ 712059 h 854627"/>
                <a:gd name="connsiteX88" fmla="*/ 313788 w 449302"/>
                <a:gd name="connsiteY88" fmla="*/ 727153 h 854627"/>
                <a:gd name="connsiteX89" fmla="*/ 305611 w 449302"/>
                <a:gd name="connsiteY89" fmla="*/ 716742 h 854627"/>
                <a:gd name="connsiteX90" fmla="*/ 316201 w 449302"/>
                <a:gd name="connsiteY90" fmla="*/ 703521 h 854627"/>
                <a:gd name="connsiteX91" fmla="*/ 309969 w 449302"/>
                <a:gd name="connsiteY91" fmla="*/ 694515 h 854627"/>
                <a:gd name="connsiteX92" fmla="*/ 317210 w 449302"/>
                <a:gd name="connsiteY92" fmla="*/ 685077 h 854627"/>
                <a:gd name="connsiteX93" fmla="*/ 341706 w 449302"/>
                <a:gd name="connsiteY93" fmla="*/ 698838 h 854627"/>
                <a:gd name="connsiteX94" fmla="*/ 385007 w 449302"/>
                <a:gd name="connsiteY94" fmla="*/ 686626 h 854627"/>
                <a:gd name="connsiteX95" fmla="*/ 393761 w 449302"/>
                <a:gd name="connsiteY95" fmla="*/ 640300 h 854627"/>
                <a:gd name="connsiteX96" fmla="*/ 381765 w 449302"/>
                <a:gd name="connsiteY96" fmla="*/ 618541 h 854627"/>
                <a:gd name="connsiteX97" fmla="*/ 426074 w 449302"/>
                <a:gd name="connsiteY97" fmla="*/ 597323 h 854627"/>
                <a:gd name="connsiteX98" fmla="*/ 419373 w 449302"/>
                <a:gd name="connsiteY98" fmla="*/ 582193 h 854627"/>
                <a:gd name="connsiteX99" fmla="*/ 403991 w 449302"/>
                <a:gd name="connsiteY99" fmla="*/ 574592 h 854627"/>
                <a:gd name="connsiteX100" fmla="*/ 421319 w 449302"/>
                <a:gd name="connsiteY100" fmla="*/ 562344 h 854627"/>
                <a:gd name="connsiteX101" fmla="*/ 418941 w 449302"/>
                <a:gd name="connsiteY101" fmla="*/ 541054 h 854627"/>
                <a:gd name="connsiteX102" fmla="*/ 393941 w 449302"/>
                <a:gd name="connsiteY102" fmla="*/ 538640 h 854627"/>
                <a:gd name="connsiteX103" fmla="*/ 411268 w 449302"/>
                <a:gd name="connsiteY103" fmla="*/ 526392 h 854627"/>
                <a:gd name="connsiteX104" fmla="*/ 425750 w 449302"/>
                <a:gd name="connsiteY104" fmla="*/ 502797 h 854627"/>
                <a:gd name="connsiteX105" fmla="*/ 404136 w 449302"/>
                <a:gd name="connsiteY105" fmla="*/ 489036 h 854627"/>
                <a:gd name="connsiteX106" fmla="*/ 384899 w 449302"/>
                <a:gd name="connsiteY106" fmla="*/ 494691 h 854627"/>
                <a:gd name="connsiteX107" fmla="*/ 373371 w 449302"/>
                <a:gd name="connsiteY107" fmla="*/ 484280 h 854627"/>
                <a:gd name="connsiteX108" fmla="*/ 352153 w 449302"/>
                <a:gd name="connsiteY108" fmla="*/ 506471 h 854627"/>
                <a:gd name="connsiteX109" fmla="*/ 333853 w 449302"/>
                <a:gd name="connsiteY109" fmla="*/ 510686 h 854627"/>
                <a:gd name="connsiteX110" fmla="*/ 371930 w 449302"/>
                <a:gd name="connsiteY110" fmla="*/ 471996 h 854627"/>
                <a:gd name="connsiteX111" fmla="*/ 400785 w 449302"/>
                <a:gd name="connsiteY111" fmla="*/ 466845 h 854627"/>
                <a:gd name="connsiteX112" fmla="*/ 391203 w 449302"/>
                <a:gd name="connsiteY112" fmla="*/ 453120 h 854627"/>
                <a:gd name="connsiteX113" fmla="*/ 367607 w 449302"/>
                <a:gd name="connsiteY113" fmla="*/ 463963 h 854627"/>
                <a:gd name="connsiteX114" fmla="*/ 338752 w 449302"/>
                <a:gd name="connsiteY114" fmla="*/ 457767 h 854627"/>
                <a:gd name="connsiteX115" fmla="*/ 361880 w 449302"/>
                <a:gd name="connsiteY115" fmla="*/ 445987 h 854627"/>
                <a:gd name="connsiteX116" fmla="*/ 409107 w 449302"/>
                <a:gd name="connsiteY116" fmla="*/ 404452 h 854627"/>
                <a:gd name="connsiteX117" fmla="*/ 397579 w 449302"/>
                <a:gd name="connsiteY117" fmla="*/ 389322 h 854627"/>
                <a:gd name="connsiteX118" fmla="*/ 371606 w 449302"/>
                <a:gd name="connsiteY118" fmla="*/ 385035 h 854627"/>
                <a:gd name="connsiteX119" fmla="*/ 382197 w 449302"/>
                <a:gd name="connsiteY119" fmla="*/ 376065 h 854627"/>
                <a:gd name="connsiteX120" fmla="*/ 410080 w 449302"/>
                <a:gd name="connsiteY120" fmla="*/ 379415 h 854627"/>
                <a:gd name="connsiteX121" fmla="*/ 436557 w 449302"/>
                <a:gd name="connsiteY121" fmla="*/ 361511 h 854627"/>
                <a:gd name="connsiteX122" fmla="*/ 431297 w 449302"/>
                <a:gd name="connsiteY122" fmla="*/ 349227 h 854627"/>
                <a:gd name="connsiteX123" fmla="*/ 431802 w 449302"/>
                <a:gd name="connsiteY123" fmla="*/ 329378 h 854627"/>
                <a:gd name="connsiteX124" fmla="*/ 420742 w 449302"/>
                <a:gd name="connsiteY124" fmla="*/ 335034 h 854627"/>
                <a:gd name="connsiteX125" fmla="*/ 409215 w 449302"/>
                <a:gd name="connsiteY125" fmla="*/ 327937 h 854627"/>
                <a:gd name="connsiteX126" fmla="*/ 429928 w 449302"/>
                <a:gd name="connsiteY126" fmla="*/ 302432 h 854627"/>
                <a:gd name="connsiteX127" fmla="*/ 415519 w 449302"/>
                <a:gd name="connsiteY127" fmla="*/ 288707 h 854627"/>
                <a:gd name="connsiteX128" fmla="*/ 438142 w 449302"/>
                <a:gd name="connsiteY128" fmla="*/ 278801 h 854627"/>
                <a:gd name="connsiteX129" fmla="*/ 438934 w 449302"/>
                <a:gd name="connsiteY129" fmla="*/ 228692 h 854627"/>
                <a:gd name="connsiteX130" fmla="*/ 448481 w 449302"/>
                <a:gd name="connsiteY130" fmla="*/ 126600 h 854627"/>
                <a:gd name="connsiteX131" fmla="*/ 429676 w 449302"/>
                <a:gd name="connsiteY131" fmla="*/ 159202 h 854627"/>
                <a:gd name="connsiteX132" fmla="*/ 393040 w 449302"/>
                <a:gd name="connsiteY132" fmla="*/ 198864 h 854627"/>
                <a:gd name="connsiteX133" fmla="*/ 387276 w 449302"/>
                <a:gd name="connsiteY133" fmla="*/ 190831 h 854627"/>
                <a:gd name="connsiteX134" fmla="*/ 410908 w 449302"/>
                <a:gd name="connsiteY134" fmla="*/ 152105 h 854627"/>
                <a:gd name="connsiteX135" fmla="*/ 404172 w 449302"/>
                <a:gd name="connsiteY135" fmla="*/ 145008 h 854627"/>
                <a:gd name="connsiteX136" fmla="*/ 419121 w 449302"/>
                <a:gd name="connsiteY136" fmla="*/ 117630 h 854627"/>
                <a:gd name="connsiteX137" fmla="*/ 437458 w 449302"/>
                <a:gd name="connsiteY137" fmla="*/ 91189 h 854627"/>
                <a:gd name="connsiteX138" fmla="*/ 443329 w 449302"/>
                <a:gd name="connsiteY138" fmla="*/ 27391 h 854627"/>
                <a:gd name="connsiteX139" fmla="*/ 423660 w 449302"/>
                <a:gd name="connsiteY139" fmla="*/ 3255 h 854627"/>
                <a:gd name="connsiteX140" fmla="*/ 391923 w 449302"/>
                <a:gd name="connsiteY140" fmla="*/ 4155 h 854627"/>
                <a:gd name="connsiteX141" fmla="*/ 361123 w 449302"/>
                <a:gd name="connsiteY141" fmla="*/ 2210 h 854627"/>
                <a:gd name="connsiteX142" fmla="*/ 329818 w 449302"/>
                <a:gd name="connsiteY142" fmla="*/ 29588 h 854627"/>
                <a:gd name="connsiteX143" fmla="*/ 324559 w 449302"/>
                <a:gd name="connsiteY143" fmla="*/ 733 h 854627"/>
                <a:gd name="connsiteX144" fmla="*/ 295200 w 449302"/>
                <a:gd name="connsiteY144" fmla="*/ 8730 h 854627"/>
                <a:gd name="connsiteX145" fmla="*/ 272577 w 449302"/>
                <a:gd name="connsiteY145" fmla="*/ 11540 h 854627"/>
                <a:gd name="connsiteX146" fmla="*/ 271100 w 449302"/>
                <a:gd name="connsiteY146" fmla="*/ 26202 h 854627"/>
                <a:gd name="connsiteX147" fmla="*/ 252331 w 449302"/>
                <a:gd name="connsiteY147" fmla="*/ 20042 h 854627"/>
                <a:gd name="connsiteX148" fmla="*/ 235472 w 449302"/>
                <a:gd name="connsiteY148" fmla="*/ 31822 h 854627"/>
                <a:gd name="connsiteX149" fmla="*/ 257555 w 449302"/>
                <a:gd name="connsiteY149" fmla="*/ 56426 h 854627"/>
                <a:gd name="connsiteX150" fmla="*/ 241668 w 449302"/>
                <a:gd name="connsiteY150" fmla="*/ 55921 h 854627"/>
                <a:gd name="connsiteX151" fmla="*/ 213786 w 449302"/>
                <a:gd name="connsiteY151" fmla="*/ 46411 h 854627"/>
                <a:gd name="connsiteX152" fmla="*/ 195486 w 449302"/>
                <a:gd name="connsiteY152" fmla="*/ 59632 h 854627"/>
                <a:gd name="connsiteX153" fmla="*/ 219982 w 449302"/>
                <a:gd name="connsiteY153" fmla="*/ 82363 h 854627"/>
                <a:gd name="connsiteX154" fmla="*/ 211804 w 449302"/>
                <a:gd name="connsiteY154" fmla="*/ 84704 h 854627"/>
                <a:gd name="connsiteX155" fmla="*/ 194045 w 449302"/>
                <a:gd name="connsiteY155" fmla="*/ 71448 h 854627"/>
                <a:gd name="connsiteX156" fmla="*/ 163244 w 449302"/>
                <a:gd name="connsiteY156" fmla="*/ 69502 h 854627"/>
                <a:gd name="connsiteX157" fmla="*/ 151681 w 449302"/>
                <a:gd name="connsiteY157" fmla="*/ 84596 h 854627"/>
                <a:gd name="connsiteX158" fmla="*/ 162236 w 449302"/>
                <a:gd name="connsiteY158" fmla="*/ 103509 h 854627"/>
                <a:gd name="connsiteX159" fmla="*/ 140585 w 449302"/>
                <a:gd name="connsiteY159" fmla="*/ 107724 h 854627"/>
                <a:gd name="connsiteX160" fmla="*/ 152581 w 449302"/>
                <a:gd name="connsiteY160" fmla="*/ 123358 h 854627"/>
                <a:gd name="connsiteX161" fmla="*/ 139577 w 449302"/>
                <a:gd name="connsiteY161" fmla="*/ 124295 h 854627"/>
                <a:gd name="connsiteX162" fmla="*/ 125095 w 449302"/>
                <a:gd name="connsiteY162" fmla="*/ 145080 h 854627"/>
                <a:gd name="connsiteX163" fmla="*/ 177978 w 449302"/>
                <a:gd name="connsiteY163" fmla="*/ 173071 h 854627"/>
                <a:gd name="connsiteX164" fmla="*/ 184210 w 449302"/>
                <a:gd name="connsiteY164" fmla="*/ 187264 h 854627"/>
                <a:gd name="connsiteX165" fmla="*/ 135182 w 449302"/>
                <a:gd name="connsiteY165" fmla="*/ 172999 h 854627"/>
                <a:gd name="connsiteX166" fmla="*/ 103301 w 449302"/>
                <a:gd name="connsiteY166" fmla="*/ 156392 h 854627"/>
                <a:gd name="connsiteX167" fmla="*/ 95411 w 449302"/>
                <a:gd name="connsiteY167" fmla="*/ 175917 h 854627"/>
                <a:gd name="connsiteX168" fmla="*/ 84784 w 449302"/>
                <a:gd name="connsiteY168" fmla="*/ 191803 h 854627"/>
                <a:gd name="connsiteX169" fmla="*/ 91809 w 449302"/>
                <a:gd name="connsiteY169" fmla="*/ 207257 h 854627"/>
                <a:gd name="connsiteX170" fmla="*/ 63747 w 449302"/>
                <a:gd name="connsiteY170" fmla="*/ 213057 h 854627"/>
                <a:gd name="connsiteX171" fmla="*/ 39827 w 449302"/>
                <a:gd name="connsiteY171" fmla="*/ 220910 h 854627"/>
                <a:gd name="connsiteX172" fmla="*/ 33883 w 449302"/>
                <a:gd name="connsiteY172" fmla="*/ 236329 h 854627"/>
                <a:gd name="connsiteX173" fmla="*/ 4992 w 449302"/>
                <a:gd name="connsiteY173" fmla="*/ 250774 h 854627"/>
                <a:gd name="connsiteX174" fmla="*/ 2542 w 449302"/>
                <a:gd name="connsiteY174" fmla="*/ 272028 h 854627"/>
                <a:gd name="connsiteX175" fmla="*/ 31109 w 449302"/>
                <a:gd name="connsiteY175" fmla="*/ 268282 h 85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49302" h="854627">
                  <a:moveTo>
                    <a:pt x="31181" y="268102"/>
                  </a:moveTo>
                  <a:cubicBezTo>
                    <a:pt x="34135" y="271668"/>
                    <a:pt x="22896" y="282403"/>
                    <a:pt x="26174" y="287158"/>
                  </a:cubicBezTo>
                  <a:cubicBezTo>
                    <a:pt x="29992" y="292670"/>
                    <a:pt x="48653" y="283304"/>
                    <a:pt x="52327" y="288455"/>
                  </a:cubicBezTo>
                  <a:cubicBezTo>
                    <a:pt x="56542" y="294363"/>
                    <a:pt x="35864" y="312519"/>
                    <a:pt x="39755" y="317742"/>
                  </a:cubicBezTo>
                  <a:cubicBezTo>
                    <a:pt x="42168" y="320985"/>
                    <a:pt x="51282" y="315797"/>
                    <a:pt x="68610" y="313996"/>
                  </a:cubicBezTo>
                  <a:cubicBezTo>
                    <a:pt x="81470" y="312663"/>
                    <a:pt x="98149" y="313311"/>
                    <a:pt x="98906" y="316878"/>
                  </a:cubicBezTo>
                  <a:cubicBezTo>
                    <a:pt x="100203" y="323002"/>
                    <a:pt x="52831" y="329054"/>
                    <a:pt x="51246" y="345625"/>
                  </a:cubicBezTo>
                  <a:cubicBezTo>
                    <a:pt x="49949" y="359062"/>
                    <a:pt x="78841" y="377866"/>
                    <a:pt x="95448" y="371706"/>
                  </a:cubicBezTo>
                  <a:cubicBezTo>
                    <a:pt x="104994" y="368140"/>
                    <a:pt x="110073" y="356540"/>
                    <a:pt x="113279" y="358017"/>
                  </a:cubicBezTo>
                  <a:cubicBezTo>
                    <a:pt x="116053" y="359314"/>
                    <a:pt x="111442" y="367599"/>
                    <a:pt x="115189" y="372679"/>
                  </a:cubicBezTo>
                  <a:cubicBezTo>
                    <a:pt x="121673" y="381505"/>
                    <a:pt x="151789" y="378767"/>
                    <a:pt x="166198" y="362376"/>
                  </a:cubicBezTo>
                  <a:cubicBezTo>
                    <a:pt x="173763" y="353766"/>
                    <a:pt x="175528" y="343103"/>
                    <a:pt x="180176" y="343499"/>
                  </a:cubicBezTo>
                  <a:cubicBezTo>
                    <a:pt x="184643" y="343860"/>
                    <a:pt x="184318" y="353874"/>
                    <a:pt x="190262" y="355820"/>
                  </a:cubicBezTo>
                  <a:cubicBezTo>
                    <a:pt x="192460" y="356540"/>
                    <a:pt x="197215" y="356684"/>
                    <a:pt x="218685" y="334133"/>
                  </a:cubicBezTo>
                  <a:cubicBezTo>
                    <a:pt x="230177" y="322029"/>
                    <a:pt x="235940" y="315977"/>
                    <a:pt x="238462" y="310069"/>
                  </a:cubicBezTo>
                  <a:cubicBezTo>
                    <a:pt x="245090" y="294471"/>
                    <a:pt x="241452" y="279413"/>
                    <a:pt x="244766" y="278873"/>
                  </a:cubicBezTo>
                  <a:cubicBezTo>
                    <a:pt x="247000" y="278513"/>
                    <a:pt x="247612" y="285393"/>
                    <a:pt x="253880" y="289284"/>
                  </a:cubicBezTo>
                  <a:cubicBezTo>
                    <a:pt x="262850" y="294867"/>
                    <a:pt x="274126" y="288635"/>
                    <a:pt x="275530" y="291193"/>
                  </a:cubicBezTo>
                  <a:cubicBezTo>
                    <a:pt x="277980" y="295768"/>
                    <a:pt x="242497" y="315761"/>
                    <a:pt x="245667" y="323758"/>
                  </a:cubicBezTo>
                  <a:cubicBezTo>
                    <a:pt x="247432" y="328189"/>
                    <a:pt x="259680" y="325379"/>
                    <a:pt x="261049" y="329450"/>
                  </a:cubicBezTo>
                  <a:cubicBezTo>
                    <a:pt x="262166" y="332764"/>
                    <a:pt x="255357" y="338636"/>
                    <a:pt x="228303" y="355856"/>
                  </a:cubicBezTo>
                  <a:cubicBezTo>
                    <a:pt x="205464" y="370409"/>
                    <a:pt x="194225" y="376461"/>
                    <a:pt x="194585" y="385107"/>
                  </a:cubicBezTo>
                  <a:cubicBezTo>
                    <a:pt x="194729" y="388349"/>
                    <a:pt x="196458" y="390619"/>
                    <a:pt x="198404" y="393140"/>
                  </a:cubicBezTo>
                  <a:cubicBezTo>
                    <a:pt x="219225" y="419654"/>
                    <a:pt x="238462" y="433631"/>
                    <a:pt x="235832" y="439539"/>
                  </a:cubicBezTo>
                  <a:cubicBezTo>
                    <a:pt x="234571" y="442385"/>
                    <a:pt x="228592" y="442673"/>
                    <a:pt x="225241" y="442349"/>
                  </a:cubicBezTo>
                  <a:cubicBezTo>
                    <a:pt x="209103" y="440836"/>
                    <a:pt x="207698" y="420770"/>
                    <a:pt x="188245" y="407298"/>
                  </a:cubicBezTo>
                  <a:cubicBezTo>
                    <a:pt x="173655" y="397175"/>
                    <a:pt x="151537" y="392600"/>
                    <a:pt x="137739" y="401534"/>
                  </a:cubicBezTo>
                  <a:cubicBezTo>
                    <a:pt x="130679" y="406109"/>
                    <a:pt x="124050" y="415367"/>
                    <a:pt x="126176" y="422320"/>
                  </a:cubicBezTo>
                  <a:cubicBezTo>
                    <a:pt x="128878" y="431181"/>
                    <a:pt x="144836" y="432658"/>
                    <a:pt x="144440" y="437954"/>
                  </a:cubicBezTo>
                  <a:cubicBezTo>
                    <a:pt x="144152" y="441700"/>
                    <a:pt x="136046" y="441736"/>
                    <a:pt x="134317" y="446455"/>
                  </a:cubicBezTo>
                  <a:cubicBezTo>
                    <a:pt x="132192" y="452255"/>
                    <a:pt x="141270" y="460649"/>
                    <a:pt x="153986" y="471060"/>
                  </a:cubicBezTo>
                  <a:cubicBezTo>
                    <a:pt x="185831" y="497177"/>
                    <a:pt x="194909" y="498690"/>
                    <a:pt x="198187" y="510362"/>
                  </a:cubicBezTo>
                  <a:cubicBezTo>
                    <a:pt x="201970" y="523943"/>
                    <a:pt x="192352" y="531580"/>
                    <a:pt x="198151" y="538712"/>
                  </a:cubicBezTo>
                  <a:cubicBezTo>
                    <a:pt x="207698" y="550528"/>
                    <a:pt x="241740" y="539181"/>
                    <a:pt x="242893" y="543504"/>
                  </a:cubicBezTo>
                  <a:cubicBezTo>
                    <a:pt x="243469" y="545665"/>
                    <a:pt x="234896" y="547790"/>
                    <a:pt x="233743" y="554347"/>
                  </a:cubicBezTo>
                  <a:cubicBezTo>
                    <a:pt x="232698" y="560327"/>
                    <a:pt x="238750" y="564830"/>
                    <a:pt x="237093" y="567099"/>
                  </a:cubicBezTo>
                  <a:cubicBezTo>
                    <a:pt x="235400" y="569441"/>
                    <a:pt x="227655" y="566595"/>
                    <a:pt x="223620" y="565190"/>
                  </a:cubicBezTo>
                  <a:cubicBezTo>
                    <a:pt x="205932" y="558994"/>
                    <a:pt x="194441" y="554959"/>
                    <a:pt x="186588" y="555680"/>
                  </a:cubicBezTo>
                  <a:cubicBezTo>
                    <a:pt x="169224" y="557229"/>
                    <a:pt x="156832" y="582986"/>
                    <a:pt x="152833" y="599593"/>
                  </a:cubicBezTo>
                  <a:cubicBezTo>
                    <a:pt x="146854" y="624449"/>
                    <a:pt x="154166" y="652079"/>
                    <a:pt x="162380" y="653016"/>
                  </a:cubicBezTo>
                  <a:cubicBezTo>
                    <a:pt x="170305" y="653917"/>
                    <a:pt x="179167" y="629889"/>
                    <a:pt x="182625" y="631294"/>
                  </a:cubicBezTo>
                  <a:cubicBezTo>
                    <a:pt x="185507" y="632482"/>
                    <a:pt x="178627" y="648945"/>
                    <a:pt x="184030" y="652584"/>
                  </a:cubicBezTo>
                  <a:cubicBezTo>
                    <a:pt x="188029" y="655249"/>
                    <a:pt x="197143" y="649990"/>
                    <a:pt x="202798" y="644586"/>
                  </a:cubicBezTo>
                  <a:cubicBezTo>
                    <a:pt x="214362" y="633563"/>
                    <a:pt x="213678" y="619910"/>
                    <a:pt x="217280" y="620018"/>
                  </a:cubicBezTo>
                  <a:cubicBezTo>
                    <a:pt x="220846" y="620126"/>
                    <a:pt x="226610" y="633491"/>
                    <a:pt x="222539" y="645091"/>
                  </a:cubicBezTo>
                  <a:cubicBezTo>
                    <a:pt x="217856" y="658347"/>
                    <a:pt x="202294" y="663499"/>
                    <a:pt x="203735" y="666813"/>
                  </a:cubicBezTo>
                  <a:cubicBezTo>
                    <a:pt x="205176" y="670019"/>
                    <a:pt x="220162" y="665264"/>
                    <a:pt x="221999" y="669191"/>
                  </a:cubicBezTo>
                  <a:cubicBezTo>
                    <a:pt x="223080" y="671532"/>
                    <a:pt x="218217" y="674054"/>
                    <a:pt x="216704" y="679097"/>
                  </a:cubicBezTo>
                  <a:cubicBezTo>
                    <a:pt x="213317" y="690373"/>
                    <a:pt x="228303" y="709429"/>
                    <a:pt x="240227" y="708457"/>
                  </a:cubicBezTo>
                  <a:cubicBezTo>
                    <a:pt x="251287" y="707556"/>
                    <a:pt x="254312" y="689904"/>
                    <a:pt x="261409" y="690985"/>
                  </a:cubicBezTo>
                  <a:cubicBezTo>
                    <a:pt x="267893" y="691994"/>
                    <a:pt x="274018" y="707916"/>
                    <a:pt x="268578" y="717463"/>
                  </a:cubicBezTo>
                  <a:cubicBezTo>
                    <a:pt x="261841" y="729314"/>
                    <a:pt x="239399" y="727585"/>
                    <a:pt x="227187" y="724019"/>
                  </a:cubicBezTo>
                  <a:cubicBezTo>
                    <a:pt x="215047" y="720452"/>
                    <a:pt x="207013" y="713320"/>
                    <a:pt x="203159" y="709789"/>
                  </a:cubicBezTo>
                  <a:cubicBezTo>
                    <a:pt x="185759" y="693939"/>
                    <a:pt x="187308" y="680106"/>
                    <a:pt x="177222" y="678089"/>
                  </a:cubicBezTo>
                  <a:cubicBezTo>
                    <a:pt x="167171" y="676035"/>
                    <a:pt x="153158" y="687311"/>
                    <a:pt x="150744" y="699307"/>
                  </a:cubicBezTo>
                  <a:cubicBezTo>
                    <a:pt x="148006" y="712707"/>
                    <a:pt x="159822" y="726432"/>
                    <a:pt x="169440" y="737636"/>
                  </a:cubicBezTo>
                  <a:cubicBezTo>
                    <a:pt x="179419" y="749272"/>
                    <a:pt x="185795" y="751937"/>
                    <a:pt x="184787" y="756584"/>
                  </a:cubicBezTo>
                  <a:cubicBezTo>
                    <a:pt x="182985" y="764906"/>
                    <a:pt x="161839" y="759899"/>
                    <a:pt x="146745" y="774020"/>
                  </a:cubicBezTo>
                  <a:cubicBezTo>
                    <a:pt x="133957" y="785980"/>
                    <a:pt x="133777" y="803992"/>
                    <a:pt x="133705" y="810404"/>
                  </a:cubicBezTo>
                  <a:cubicBezTo>
                    <a:pt x="133561" y="825138"/>
                    <a:pt x="139000" y="842753"/>
                    <a:pt x="146169" y="843510"/>
                  </a:cubicBezTo>
                  <a:cubicBezTo>
                    <a:pt x="150852" y="844014"/>
                    <a:pt x="154923" y="837134"/>
                    <a:pt x="158201" y="838791"/>
                  </a:cubicBezTo>
                  <a:cubicBezTo>
                    <a:pt x="160363" y="839907"/>
                    <a:pt x="159065" y="843222"/>
                    <a:pt x="161083" y="846824"/>
                  </a:cubicBezTo>
                  <a:cubicBezTo>
                    <a:pt x="164901" y="853741"/>
                    <a:pt x="178194" y="857091"/>
                    <a:pt x="185111" y="852552"/>
                  </a:cubicBezTo>
                  <a:cubicBezTo>
                    <a:pt x="190010" y="849346"/>
                    <a:pt x="188821" y="844158"/>
                    <a:pt x="193288" y="842645"/>
                  </a:cubicBezTo>
                  <a:cubicBezTo>
                    <a:pt x="198692" y="840844"/>
                    <a:pt x="202798" y="847617"/>
                    <a:pt x="207698" y="845995"/>
                  </a:cubicBezTo>
                  <a:cubicBezTo>
                    <a:pt x="213714" y="843978"/>
                    <a:pt x="211913" y="832451"/>
                    <a:pt x="216848" y="830865"/>
                  </a:cubicBezTo>
                  <a:cubicBezTo>
                    <a:pt x="221747" y="829316"/>
                    <a:pt x="225854" y="839943"/>
                    <a:pt x="236553" y="846031"/>
                  </a:cubicBezTo>
                  <a:cubicBezTo>
                    <a:pt x="252583" y="855145"/>
                    <a:pt x="276035" y="849958"/>
                    <a:pt x="278412" y="842321"/>
                  </a:cubicBezTo>
                  <a:cubicBezTo>
                    <a:pt x="280070" y="837026"/>
                    <a:pt x="270811" y="832847"/>
                    <a:pt x="271712" y="822472"/>
                  </a:cubicBezTo>
                  <a:cubicBezTo>
                    <a:pt x="271820" y="821355"/>
                    <a:pt x="272540" y="813862"/>
                    <a:pt x="277008" y="812097"/>
                  </a:cubicBezTo>
                  <a:cubicBezTo>
                    <a:pt x="283636" y="809467"/>
                    <a:pt x="291597" y="822256"/>
                    <a:pt x="297685" y="819698"/>
                  </a:cubicBezTo>
                  <a:cubicBezTo>
                    <a:pt x="302728" y="817573"/>
                    <a:pt x="301179" y="807162"/>
                    <a:pt x="304926" y="806477"/>
                  </a:cubicBezTo>
                  <a:cubicBezTo>
                    <a:pt x="308997" y="805721"/>
                    <a:pt x="312059" y="817717"/>
                    <a:pt x="318867" y="817861"/>
                  </a:cubicBezTo>
                  <a:cubicBezTo>
                    <a:pt x="322289" y="817933"/>
                    <a:pt x="325568" y="814979"/>
                    <a:pt x="327044" y="812205"/>
                  </a:cubicBezTo>
                  <a:cubicBezTo>
                    <a:pt x="331584" y="803776"/>
                    <a:pt x="321785" y="793329"/>
                    <a:pt x="325171" y="789978"/>
                  </a:cubicBezTo>
                  <a:cubicBezTo>
                    <a:pt x="327189" y="787961"/>
                    <a:pt x="331980" y="790447"/>
                    <a:pt x="340085" y="793329"/>
                  </a:cubicBezTo>
                  <a:cubicBezTo>
                    <a:pt x="362636" y="801362"/>
                    <a:pt x="370741" y="798336"/>
                    <a:pt x="374236" y="804748"/>
                  </a:cubicBezTo>
                  <a:cubicBezTo>
                    <a:pt x="378775" y="813034"/>
                    <a:pt x="367823" y="823048"/>
                    <a:pt x="371318" y="826507"/>
                  </a:cubicBezTo>
                  <a:cubicBezTo>
                    <a:pt x="375677" y="830793"/>
                    <a:pt x="399669" y="822220"/>
                    <a:pt x="407918" y="804352"/>
                  </a:cubicBezTo>
                  <a:cubicBezTo>
                    <a:pt x="414834" y="789402"/>
                    <a:pt x="408711" y="772363"/>
                    <a:pt x="413754" y="770814"/>
                  </a:cubicBezTo>
                  <a:cubicBezTo>
                    <a:pt x="417068" y="769769"/>
                    <a:pt x="420058" y="777118"/>
                    <a:pt x="424813" y="776506"/>
                  </a:cubicBezTo>
                  <a:cubicBezTo>
                    <a:pt x="431117" y="775677"/>
                    <a:pt x="436377" y="761484"/>
                    <a:pt x="434972" y="749091"/>
                  </a:cubicBezTo>
                  <a:cubicBezTo>
                    <a:pt x="432811" y="730215"/>
                    <a:pt x="414943" y="714040"/>
                    <a:pt x="407126" y="716886"/>
                  </a:cubicBezTo>
                  <a:cubicBezTo>
                    <a:pt x="400281" y="719372"/>
                    <a:pt x="403271" y="735655"/>
                    <a:pt x="395057" y="738140"/>
                  </a:cubicBezTo>
                  <a:cubicBezTo>
                    <a:pt x="389798" y="739761"/>
                    <a:pt x="383818" y="734502"/>
                    <a:pt x="382557" y="733385"/>
                  </a:cubicBezTo>
                  <a:cubicBezTo>
                    <a:pt x="371822" y="723947"/>
                    <a:pt x="374848" y="708168"/>
                    <a:pt x="370093" y="707376"/>
                  </a:cubicBezTo>
                  <a:cubicBezTo>
                    <a:pt x="365770" y="706619"/>
                    <a:pt x="363537" y="719696"/>
                    <a:pt x="355143" y="721065"/>
                  </a:cubicBezTo>
                  <a:cubicBezTo>
                    <a:pt x="347218" y="722362"/>
                    <a:pt x="343652" y="711483"/>
                    <a:pt x="334970" y="712059"/>
                  </a:cubicBezTo>
                  <a:cubicBezTo>
                    <a:pt x="324811" y="712743"/>
                    <a:pt x="321641" y="728126"/>
                    <a:pt x="313788" y="727153"/>
                  </a:cubicBezTo>
                  <a:cubicBezTo>
                    <a:pt x="309357" y="726613"/>
                    <a:pt x="305178" y="721065"/>
                    <a:pt x="305611" y="716742"/>
                  </a:cubicBezTo>
                  <a:cubicBezTo>
                    <a:pt x="306259" y="710474"/>
                    <a:pt x="316490" y="708781"/>
                    <a:pt x="316201" y="703521"/>
                  </a:cubicBezTo>
                  <a:cubicBezTo>
                    <a:pt x="315985" y="699667"/>
                    <a:pt x="310365" y="698946"/>
                    <a:pt x="309969" y="694515"/>
                  </a:cubicBezTo>
                  <a:cubicBezTo>
                    <a:pt x="309645" y="690805"/>
                    <a:pt x="313175" y="686230"/>
                    <a:pt x="317210" y="685077"/>
                  </a:cubicBezTo>
                  <a:cubicBezTo>
                    <a:pt x="324919" y="682844"/>
                    <a:pt x="329710" y="694371"/>
                    <a:pt x="341706" y="698838"/>
                  </a:cubicBezTo>
                  <a:cubicBezTo>
                    <a:pt x="355359" y="703918"/>
                    <a:pt x="373948" y="698262"/>
                    <a:pt x="385007" y="686626"/>
                  </a:cubicBezTo>
                  <a:cubicBezTo>
                    <a:pt x="398120" y="672865"/>
                    <a:pt x="398516" y="653052"/>
                    <a:pt x="393761" y="640300"/>
                  </a:cubicBezTo>
                  <a:cubicBezTo>
                    <a:pt x="388969" y="627547"/>
                    <a:pt x="380108" y="624773"/>
                    <a:pt x="381765" y="618541"/>
                  </a:cubicBezTo>
                  <a:cubicBezTo>
                    <a:pt x="385079" y="606005"/>
                    <a:pt x="422652" y="610580"/>
                    <a:pt x="426074" y="597323"/>
                  </a:cubicBezTo>
                  <a:cubicBezTo>
                    <a:pt x="427443" y="592028"/>
                    <a:pt x="422976" y="585435"/>
                    <a:pt x="419373" y="582193"/>
                  </a:cubicBezTo>
                  <a:cubicBezTo>
                    <a:pt x="412745" y="576213"/>
                    <a:pt x="404280" y="577294"/>
                    <a:pt x="403991" y="574592"/>
                  </a:cubicBezTo>
                  <a:cubicBezTo>
                    <a:pt x="403667" y="571350"/>
                    <a:pt x="416239" y="570990"/>
                    <a:pt x="421319" y="562344"/>
                  </a:cubicBezTo>
                  <a:cubicBezTo>
                    <a:pt x="425137" y="555896"/>
                    <a:pt x="424237" y="545737"/>
                    <a:pt x="418941" y="541054"/>
                  </a:cubicBezTo>
                  <a:cubicBezTo>
                    <a:pt x="410944" y="534029"/>
                    <a:pt x="394733" y="541054"/>
                    <a:pt x="393941" y="538640"/>
                  </a:cubicBezTo>
                  <a:cubicBezTo>
                    <a:pt x="393364" y="536875"/>
                    <a:pt x="402226" y="534101"/>
                    <a:pt x="411268" y="526392"/>
                  </a:cubicBezTo>
                  <a:cubicBezTo>
                    <a:pt x="416852" y="521601"/>
                    <a:pt x="427875" y="512199"/>
                    <a:pt x="425750" y="502797"/>
                  </a:cubicBezTo>
                  <a:cubicBezTo>
                    <a:pt x="423949" y="494799"/>
                    <a:pt x="413105" y="488603"/>
                    <a:pt x="404136" y="489036"/>
                  </a:cubicBezTo>
                  <a:cubicBezTo>
                    <a:pt x="395057" y="489504"/>
                    <a:pt x="391599" y="496529"/>
                    <a:pt x="384899" y="494691"/>
                  </a:cubicBezTo>
                  <a:cubicBezTo>
                    <a:pt x="378126" y="492818"/>
                    <a:pt x="378162" y="484605"/>
                    <a:pt x="373371" y="484280"/>
                  </a:cubicBezTo>
                  <a:cubicBezTo>
                    <a:pt x="367031" y="483848"/>
                    <a:pt x="365518" y="498150"/>
                    <a:pt x="352153" y="506471"/>
                  </a:cubicBezTo>
                  <a:cubicBezTo>
                    <a:pt x="345597" y="510578"/>
                    <a:pt x="335906" y="513352"/>
                    <a:pt x="333853" y="510686"/>
                  </a:cubicBezTo>
                  <a:cubicBezTo>
                    <a:pt x="330215" y="505931"/>
                    <a:pt x="347038" y="478877"/>
                    <a:pt x="371930" y="471996"/>
                  </a:cubicBezTo>
                  <a:cubicBezTo>
                    <a:pt x="386484" y="467962"/>
                    <a:pt x="398480" y="472285"/>
                    <a:pt x="400785" y="466845"/>
                  </a:cubicBezTo>
                  <a:cubicBezTo>
                    <a:pt x="402587" y="462594"/>
                    <a:pt x="397471" y="454525"/>
                    <a:pt x="391203" y="453120"/>
                  </a:cubicBezTo>
                  <a:cubicBezTo>
                    <a:pt x="383602" y="451391"/>
                    <a:pt x="379963" y="460613"/>
                    <a:pt x="367607" y="463963"/>
                  </a:cubicBezTo>
                  <a:cubicBezTo>
                    <a:pt x="354315" y="467565"/>
                    <a:pt x="339113" y="462126"/>
                    <a:pt x="338752" y="457767"/>
                  </a:cubicBezTo>
                  <a:cubicBezTo>
                    <a:pt x="338500" y="454345"/>
                    <a:pt x="347542" y="452688"/>
                    <a:pt x="361880" y="445987"/>
                  </a:cubicBezTo>
                  <a:cubicBezTo>
                    <a:pt x="369985" y="442205"/>
                    <a:pt x="410836" y="423148"/>
                    <a:pt x="409107" y="404452"/>
                  </a:cubicBezTo>
                  <a:cubicBezTo>
                    <a:pt x="408314" y="395698"/>
                    <a:pt x="398408" y="389790"/>
                    <a:pt x="397579" y="389322"/>
                  </a:cubicBezTo>
                  <a:cubicBezTo>
                    <a:pt x="386124" y="382693"/>
                    <a:pt x="372723" y="388313"/>
                    <a:pt x="371606" y="385035"/>
                  </a:cubicBezTo>
                  <a:cubicBezTo>
                    <a:pt x="370850" y="382837"/>
                    <a:pt x="376001" y="378082"/>
                    <a:pt x="382197" y="376065"/>
                  </a:cubicBezTo>
                  <a:cubicBezTo>
                    <a:pt x="392752" y="372643"/>
                    <a:pt x="397723" y="380064"/>
                    <a:pt x="410080" y="379415"/>
                  </a:cubicBezTo>
                  <a:cubicBezTo>
                    <a:pt x="422976" y="378731"/>
                    <a:pt x="436089" y="369689"/>
                    <a:pt x="436557" y="361511"/>
                  </a:cubicBezTo>
                  <a:cubicBezTo>
                    <a:pt x="436809" y="357008"/>
                    <a:pt x="433062" y="356504"/>
                    <a:pt x="431297" y="349227"/>
                  </a:cubicBezTo>
                  <a:cubicBezTo>
                    <a:pt x="428812" y="338888"/>
                    <a:pt x="434107" y="330567"/>
                    <a:pt x="431802" y="329378"/>
                  </a:cubicBezTo>
                  <a:cubicBezTo>
                    <a:pt x="429857" y="328369"/>
                    <a:pt x="426794" y="334674"/>
                    <a:pt x="420742" y="335034"/>
                  </a:cubicBezTo>
                  <a:cubicBezTo>
                    <a:pt x="416059" y="335322"/>
                    <a:pt x="410007" y="332008"/>
                    <a:pt x="409215" y="327937"/>
                  </a:cubicBezTo>
                  <a:cubicBezTo>
                    <a:pt x="407486" y="319111"/>
                    <a:pt x="431297" y="312087"/>
                    <a:pt x="429928" y="302432"/>
                  </a:cubicBezTo>
                  <a:cubicBezTo>
                    <a:pt x="428920" y="295264"/>
                    <a:pt x="414943" y="293210"/>
                    <a:pt x="415519" y="288707"/>
                  </a:cubicBezTo>
                  <a:cubicBezTo>
                    <a:pt x="416095" y="284096"/>
                    <a:pt x="430721" y="286078"/>
                    <a:pt x="438142" y="278801"/>
                  </a:cubicBezTo>
                  <a:cubicBezTo>
                    <a:pt x="448193" y="268930"/>
                    <a:pt x="437854" y="248685"/>
                    <a:pt x="438934" y="228692"/>
                  </a:cubicBezTo>
                  <a:cubicBezTo>
                    <a:pt x="441924" y="173863"/>
                    <a:pt x="452263" y="127789"/>
                    <a:pt x="448481" y="126600"/>
                  </a:cubicBezTo>
                  <a:cubicBezTo>
                    <a:pt x="446607" y="126024"/>
                    <a:pt x="442285" y="138668"/>
                    <a:pt x="429676" y="159202"/>
                  </a:cubicBezTo>
                  <a:cubicBezTo>
                    <a:pt x="421355" y="172711"/>
                    <a:pt x="403379" y="201926"/>
                    <a:pt x="393040" y="198864"/>
                  </a:cubicBezTo>
                  <a:cubicBezTo>
                    <a:pt x="389762" y="197891"/>
                    <a:pt x="387817" y="193857"/>
                    <a:pt x="387276" y="190831"/>
                  </a:cubicBezTo>
                  <a:cubicBezTo>
                    <a:pt x="384647" y="175556"/>
                    <a:pt x="414618" y="162768"/>
                    <a:pt x="410908" y="152105"/>
                  </a:cubicBezTo>
                  <a:cubicBezTo>
                    <a:pt x="409611" y="148395"/>
                    <a:pt x="405793" y="149259"/>
                    <a:pt x="404172" y="145008"/>
                  </a:cubicBezTo>
                  <a:cubicBezTo>
                    <a:pt x="401542" y="138020"/>
                    <a:pt x="409575" y="129842"/>
                    <a:pt x="419121" y="117630"/>
                  </a:cubicBezTo>
                  <a:cubicBezTo>
                    <a:pt x="421103" y="115109"/>
                    <a:pt x="431766" y="101419"/>
                    <a:pt x="437458" y="91189"/>
                  </a:cubicBezTo>
                  <a:cubicBezTo>
                    <a:pt x="439079" y="88271"/>
                    <a:pt x="455469" y="57615"/>
                    <a:pt x="443329" y="27391"/>
                  </a:cubicBezTo>
                  <a:cubicBezTo>
                    <a:pt x="440628" y="20618"/>
                    <a:pt x="435476" y="7830"/>
                    <a:pt x="423660" y="3255"/>
                  </a:cubicBezTo>
                  <a:cubicBezTo>
                    <a:pt x="415051" y="-96"/>
                    <a:pt x="411016" y="4047"/>
                    <a:pt x="391923" y="4155"/>
                  </a:cubicBezTo>
                  <a:cubicBezTo>
                    <a:pt x="371498" y="4263"/>
                    <a:pt x="370417" y="-456"/>
                    <a:pt x="361123" y="2210"/>
                  </a:cubicBezTo>
                  <a:cubicBezTo>
                    <a:pt x="341742" y="7758"/>
                    <a:pt x="334970" y="31497"/>
                    <a:pt x="329818" y="29588"/>
                  </a:cubicBezTo>
                  <a:cubicBezTo>
                    <a:pt x="324775" y="27715"/>
                    <a:pt x="332700" y="5632"/>
                    <a:pt x="324559" y="733"/>
                  </a:cubicBezTo>
                  <a:cubicBezTo>
                    <a:pt x="318939" y="-2653"/>
                    <a:pt x="313103" y="6677"/>
                    <a:pt x="295200" y="8730"/>
                  </a:cubicBezTo>
                  <a:cubicBezTo>
                    <a:pt x="283168" y="10099"/>
                    <a:pt x="275963" y="7037"/>
                    <a:pt x="272577" y="11540"/>
                  </a:cubicBezTo>
                  <a:cubicBezTo>
                    <a:pt x="268938" y="16367"/>
                    <a:pt x="274162" y="24076"/>
                    <a:pt x="271100" y="26202"/>
                  </a:cubicBezTo>
                  <a:cubicBezTo>
                    <a:pt x="267857" y="28435"/>
                    <a:pt x="261805" y="19862"/>
                    <a:pt x="252331" y="20042"/>
                  </a:cubicBezTo>
                  <a:cubicBezTo>
                    <a:pt x="244838" y="20186"/>
                    <a:pt x="236193" y="25770"/>
                    <a:pt x="235472" y="31822"/>
                  </a:cubicBezTo>
                  <a:cubicBezTo>
                    <a:pt x="234211" y="42773"/>
                    <a:pt x="259392" y="52355"/>
                    <a:pt x="257555" y="56426"/>
                  </a:cubicBezTo>
                  <a:cubicBezTo>
                    <a:pt x="256294" y="59236"/>
                    <a:pt x="243505" y="56354"/>
                    <a:pt x="241668" y="55921"/>
                  </a:cubicBezTo>
                  <a:cubicBezTo>
                    <a:pt x="226034" y="52283"/>
                    <a:pt x="222828" y="45871"/>
                    <a:pt x="213786" y="46411"/>
                  </a:cubicBezTo>
                  <a:cubicBezTo>
                    <a:pt x="205212" y="46915"/>
                    <a:pt x="195666" y="53400"/>
                    <a:pt x="195486" y="59632"/>
                  </a:cubicBezTo>
                  <a:cubicBezTo>
                    <a:pt x="195197" y="70079"/>
                    <a:pt x="221567" y="77175"/>
                    <a:pt x="219982" y="82363"/>
                  </a:cubicBezTo>
                  <a:cubicBezTo>
                    <a:pt x="219370" y="84380"/>
                    <a:pt x="214902" y="85029"/>
                    <a:pt x="211804" y="84704"/>
                  </a:cubicBezTo>
                  <a:cubicBezTo>
                    <a:pt x="203843" y="83912"/>
                    <a:pt x="202150" y="76707"/>
                    <a:pt x="194045" y="71448"/>
                  </a:cubicBezTo>
                  <a:cubicBezTo>
                    <a:pt x="185435" y="65864"/>
                    <a:pt x="172610" y="64459"/>
                    <a:pt x="163244" y="69502"/>
                  </a:cubicBezTo>
                  <a:cubicBezTo>
                    <a:pt x="162452" y="69935"/>
                    <a:pt x="151789" y="75879"/>
                    <a:pt x="151681" y="84596"/>
                  </a:cubicBezTo>
                  <a:cubicBezTo>
                    <a:pt x="151573" y="94107"/>
                    <a:pt x="164037" y="99402"/>
                    <a:pt x="162236" y="103509"/>
                  </a:cubicBezTo>
                  <a:cubicBezTo>
                    <a:pt x="160146" y="108336"/>
                    <a:pt x="142242" y="103473"/>
                    <a:pt x="140585" y="107724"/>
                  </a:cubicBezTo>
                  <a:cubicBezTo>
                    <a:pt x="139000" y="111830"/>
                    <a:pt x="154130" y="120224"/>
                    <a:pt x="152581" y="123358"/>
                  </a:cubicBezTo>
                  <a:cubicBezTo>
                    <a:pt x="151645" y="125267"/>
                    <a:pt x="145809" y="122385"/>
                    <a:pt x="139577" y="124295"/>
                  </a:cubicBezTo>
                  <a:cubicBezTo>
                    <a:pt x="131291" y="126852"/>
                    <a:pt x="123078" y="137659"/>
                    <a:pt x="125095" y="145080"/>
                  </a:cubicBezTo>
                  <a:cubicBezTo>
                    <a:pt x="128553" y="157761"/>
                    <a:pt x="159426" y="150952"/>
                    <a:pt x="177978" y="173071"/>
                  </a:cubicBezTo>
                  <a:cubicBezTo>
                    <a:pt x="179527" y="174944"/>
                    <a:pt x="186696" y="183770"/>
                    <a:pt x="184210" y="187264"/>
                  </a:cubicBezTo>
                  <a:cubicBezTo>
                    <a:pt x="180428" y="192560"/>
                    <a:pt x="155103" y="184526"/>
                    <a:pt x="135182" y="172999"/>
                  </a:cubicBezTo>
                  <a:cubicBezTo>
                    <a:pt x="117926" y="163020"/>
                    <a:pt x="109353" y="153114"/>
                    <a:pt x="103301" y="156392"/>
                  </a:cubicBezTo>
                  <a:cubicBezTo>
                    <a:pt x="98870" y="158769"/>
                    <a:pt x="101932" y="164857"/>
                    <a:pt x="95411" y="175917"/>
                  </a:cubicBezTo>
                  <a:cubicBezTo>
                    <a:pt x="90080" y="184995"/>
                    <a:pt x="85037" y="185967"/>
                    <a:pt x="84784" y="191803"/>
                  </a:cubicBezTo>
                  <a:cubicBezTo>
                    <a:pt x="84496" y="199620"/>
                    <a:pt x="93358" y="203007"/>
                    <a:pt x="91809" y="207257"/>
                  </a:cubicBezTo>
                  <a:cubicBezTo>
                    <a:pt x="90404" y="211112"/>
                    <a:pt x="82443" y="210175"/>
                    <a:pt x="63747" y="213057"/>
                  </a:cubicBezTo>
                  <a:cubicBezTo>
                    <a:pt x="45771" y="215795"/>
                    <a:pt x="42096" y="218353"/>
                    <a:pt x="39827" y="220910"/>
                  </a:cubicBezTo>
                  <a:cubicBezTo>
                    <a:pt x="34855" y="226530"/>
                    <a:pt x="38386" y="230205"/>
                    <a:pt x="33883" y="236329"/>
                  </a:cubicBezTo>
                  <a:cubicBezTo>
                    <a:pt x="26390" y="246487"/>
                    <a:pt x="13241" y="240940"/>
                    <a:pt x="4992" y="250774"/>
                  </a:cubicBezTo>
                  <a:cubicBezTo>
                    <a:pt x="-556" y="257439"/>
                    <a:pt x="-1637" y="268462"/>
                    <a:pt x="2542" y="272028"/>
                  </a:cubicBezTo>
                  <a:cubicBezTo>
                    <a:pt x="9134" y="277648"/>
                    <a:pt x="27507" y="263923"/>
                    <a:pt x="31109" y="268282"/>
                  </a:cubicBezTo>
                  <a:close/>
                </a:path>
              </a:pathLst>
            </a:custGeom>
            <a:grpFill/>
            <a:ln w="9755" cap="flat">
              <a:solidFill>
                <a:srgbClr val="FFFFFF"/>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2835879-FDE5-950C-D644-BB80E2F6D212}"/>
                </a:ext>
              </a:extLst>
            </p:cNvPr>
            <p:cNvSpPr/>
            <p:nvPr/>
          </p:nvSpPr>
          <p:spPr>
            <a:xfrm>
              <a:off x="6755086" y="-820019"/>
              <a:ext cx="245486" cy="367392"/>
            </a:xfrm>
            <a:custGeom>
              <a:avLst/>
              <a:gdLst>
                <a:gd name="connsiteX0" fmla="*/ 19286 w 245486"/>
                <a:gd name="connsiteY0" fmla="*/ 202160 h 367392"/>
                <a:gd name="connsiteX1" fmla="*/ 52464 w 245486"/>
                <a:gd name="connsiteY1" fmla="*/ 202232 h 367392"/>
                <a:gd name="connsiteX2" fmla="*/ 24041 w 245486"/>
                <a:gd name="connsiteY2" fmla="*/ 226765 h 367392"/>
                <a:gd name="connsiteX3" fmla="*/ 44215 w 245486"/>
                <a:gd name="connsiteY3" fmla="*/ 248559 h 367392"/>
                <a:gd name="connsiteX4" fmla="*/ 53869 w 245486"/>
                <a:gd name="connsiteY4" fmla="*/ 237212 h 367392"/>
                <a:gd name="connsiteX5" fmla="*/ 66838 w 245486"/>
                <a:gd name="connsiteY5" fmla="*/ 245749 h 367392"/>
                <a:gd name="connsiteX6" fmla="*/ 101024 w 245486"/>
                <a:gd name="connsiteY6" fmla="*/ 232565 h 367392"/>
                <a:gd name="connsiteX7" fmla="*/ 101492 w 245486"/>
                <a:gd name="connsiteY7" fmla="*/ 243444 h 367392"/>
                <a:gd name="connsiteX8" fmla="*/ 124079 w 245486"/>
                <a:gd name="connsiteY8" fmla="*/ 253422 h 367392"/>
                <a:gd name="connsiteX9" fmla="*/ 92811 w 245486"/>
                <a:gd name="connsiteY9" fmla="*/ 259042 h 367392"/>
                <a:gd name="connsiteX10" fmla="*/ 68243 w 245486"/>
                <a:gd name="connsiteY10" fmla="*/ 281233 h 367392"/>
                <a:gd name="connsiteX11" fmla="*/ 78329 w 245486"/>
                <a:gd name="connsiteY11" fmla="*/ 295426 h 367392"/>
                <a:gd name="connsiteX12" fmla="*/ 81679 w 245486"/>
                <a:gd name="connsiteY12" fmla="*/ 313870 h 367392"/>
                <a:gd name="connsiteX13" fmla="*/ 105239 w 245486"/>
                <a:gd name="connsiteY13" fmla="*/ 318157 h 367392"/>
                <a:gd name="connsiteX14" fmla="*/ 121089 w 245486"/>
                <a:gd name="connsiteY14" fmla="*/ 331882 h 367392"/>
                <a:gd name="connsiteX15" fmla="*/ 103294 w 245486"/>
                <a:gd name="connsiteY15" fmla="*/ 336565 h 367392"/>
                <a:gd name="connsiteX16" fmla="*/ 130204 w 245486"/>
                <a:gd name="connsiteY16" fmla="*/ 364988 h 367392"/>
                <a:gd name="connsiteX17" fmla="*/ 159563 w 245486"/>
                <a:gd name="connsiteY17" fmla="*/ 362214 h 367392"/>
                <a:gd name="connsiteX18" fmla="*/ 159563 w 245486"/>
                <a:gd name="connsiteY18" fmla="*/ 350867 h 367392"/>
                <a:gd name="connsiteX19" fmla="*/ 171090 w 245486"/>
                <a:gd name="connsiteY19" fmla="*/ 355154 h 367392"/>
                <a:gd name="connsiteX20" fmla="*/ 178800 w 245486"/>
                <a:gd name="connsiteY20" fmla="*/ 340024 h 367392"/>
                <a:gd name="connsiteX21" fmla="*/ 185968 w 245486"/>
                <a:gd name="connsiteY21" fmla="*/ 357999 h 367392"/>
                <a:gd name="connsiteX22" fmla="*/ 199009 w 245486"/>
                <a:gd name="connsiteY22" fmla="*/ 332026 h 367392"/>
                <a:gd name="connsiteX23" fmla="*/ 193245 w 245486"/>
                <a:gd name="connsiteY23" fmla="*/ 318770 h 367392"/>
                <a:gd name="connsiteX24" fmla="*/ 208159 w 245486"/>
                <a:gd name="connsiteY24" fmla="*/ 308395 h 367392"/>
                <a:gd name="connsiteX25" fmla="*/ 200017 w 245486"/>
                <a:gd name="connsiteY25" fmla="*/ 287105 h 367392"/>
                <a:gd name="connsiteX26" fmla="*/ 215436 w 245486"/>
                <a:gd name="connsiteY26" fmla="*/ 281449 h 367392"/>
                <a:gd name="connsiteX27" fmla="*/ 226063 w 245486"/>
                <a:gd name="connsiteY27" fmla="*/ 252161 h 367392"/>
                <a:gd name="connsiteX28" fmla="*/ 245372 w 245486"/>
                <a:gd name="connsiteY28" fmla="*/ 219092 h 367392"/>
                <a:gd name="connsiteX29" fmla="*/ 217057 w 245486"/>
                <a:gd name="connsiteY29" fmla="*/ 181699 h 367392"/>
                <a:gd name="connsiteX30" fmla="*/ 192993 w 245486"/>
                <a:gd name="connsiteY30" fmla="*/ 193010 h 367392"/>
                <a:gd name="connsiteX31" fmla="*/ 188742 w 245486"/>
                <a:gd name="connsiteY31" fmla="*/ 143370 h 367392"/>
                <a:gd name="connsiteX32" fmla="*/ 178151 w 245486"/>
                <a:gd name="connsiteY32" fmla="*/ 141460 h 367392"/>
                <a:gd name="connsiteX33" fmla="*/ 168605 w 245486"/>
                <a:gd name="connsiteY33" fmla="*/ 99853 h 367392"/>
                <a:gd name="connsiteX34" fmla="*/ 156573 w 245486"/>
                <a:gd name="connsiteY34" fmla="*/ 113074 h 367392"/>
                <a:gd name="connsiteX35" fmla="*/ 161832 w 245486"/>
                <a:gd name="connsiteY35" fmla="*/ 132454 h 367392"/>
                <a:gd name="connsiteX36" fmla="*/ 145009 w 245486"/>
                <a:gd name="connsiteY36" fmla="*/ 123448 h 367392"/>
                <a:gd name="connsiteX37" fmla="*/ 131608 w 245486"/>
                <a:gd name="connsiteY37" fmla="*/ 92216 h 367392"/>
                <a:gd name="connsiteX38" fmla="*/ 92198 w 245486"/>
                <a:gd name="connsiteY38" fmla="*/ 70890 h 367392"/>
                <a:gd name="connsiteX39" fmla="*/ 84561 w 245486"/>
                <a:gd name="connsiteY39" fmla="*/ 30687 h 367392"/>
                <a:gd name="connsiteX40" fmla="*/ 65361 w 245486"/>
                <a:gd name="connsiteY40" fmla="*/ 391 h 367392"/>
                <a:gd name="connsiteX41" fmla="*/ 40792 w 245486"/>
                <a:gd name="connsiteY41" fmla="*/ 15953 h 367392"/>
                <a:gd name="connsiteX42" fmla="*/ 54229 w 245486"/>
                <a:gd name="connsiteY42" fmla="*/ 31119 h 367392"/>
                <a:gd name="connsiteX43" fmla="*/ 20475 w 245486"/>
                <a:gd name="connsiteY43" fmla="*/ 71250 h 367392"/>
                <a:gd name="connsiteX44" fmla="*/ 41585 w 245486"/>
                <a:gd name="connsiteY44" fmla="*/ 98700 h 367392"/>
                <a:gd name="connsiteX45" fmla="*/ 11757 w 245486"/>
                <a:gd name="connsiteY45" fmla="*/ 104320 h 367392"/>
                <a:gd name="connsiteX46" fmla="*/ 15576 w 245486"/>
                <a:gd name="connsiteY46" fmla="*/ 131734 h 367392"/>
                <a:gd name="connsiteX47" fmla="*/ 31426 w 245486"/>
                <a:gd name="connsiteY47" fmla="*/ 153961 h 367392"/>
                <a:gd name="connsiteX48" fmla="*/ 1130 w 245486"/>
                <a:gd name="connsiteY48" fmla="*/ 154861 h 367392"/>
                <a:gd name="connsiteX49" fmla="*/ 9272 w 245486"/>
                <a:gd name="connsiteY49" fmla="*/ 184653 h 367392"/>
                <a:gd name="connsiteX50" fmla="*/ 19358 w 245486"/>
                <a:gd name="connsiteY50" fmla="*/ 202160 h 367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45486" h="367392">
                  <a:moveTo>
                    <a:pt x="19286" y="202160"/>
                  </a:moveTo>
                  <a:cubicBezTo>
                    <a:pt x="31534" y="210410"/>
                    <a:pt x="51527" y="199855"/>
                    <a:pt x="52464" y="202232"/>
                  </a:cubicBezTo>
                  <a:cubicBezTo>
                    <a:pt x="53545" y="204862"/>
                    <a:pt x="25698" y="212499"/>
                    <a:pt x="24041" y="226765"/>
                  </a:cubicBezTo>
                  <a:cubicBezTo>
                    <a:pt x="22745" y="237788"/>
                    <a:pt x="37334" y="250648"/>
                    <a:pt x="44215" y="248559"/>
                  </a:cubicBezTo>
                  <a:cubicBezTo>
                    <a:pt x="49186" y="247046"/>
                    <a:pt x="48754" y="238148"/>
                    <a:pt x="53869" y="237212"/>
                  </a:cubicBezTo>
                  <a:cubicBezTo>
                    <a:pt x="58516" y="236383"/>
                    <a:pt x="60281" y="243588"/>
                    <a:pt x="66838" y="245749"/>
                  </a:cubicBezTo>
                  <a:cubicBezTo>
                    <a:pt x="79914" y="250036"/>
                    <a:pt x="96629" y="229034"/>
                    <a:pt x="101024" y="232565"/>
                  </a:cubicBezTo>
                  <a:cubicBezTo>
                    <a:pt x="103078" y="234186"/>
                    <a:pt x="99331" y="238580"/>
                    <a:pt x="101492" y="243444"/>
                  </a:cubicBezTo>
                  <a:cubicBezTo>
                    <a:pt x="105419" y="252342"/>
                    <a:pt x="124151" y="251729"/>
                    <a:pt x="124079" y="253422"/>
                  </a:cubicBezTo>
                  <a:cubicBezTo>
                    <a:pt x="124007" y="254971"/>
                    <a:pt x="108661" y="253026"/>
                    <a:pt x="92811" y="259042"/>
                  </a:cubicBezTo>
                  <a:cubicBezTo>
                    <a:pt x="81607" y="263293"/>
                    <a:pt x="67414" y="272551"/>
                    <a:pt x="68243" y="281233"/>
                  </a:cubicBezTo>
                  <a:cubicBezTo>
                    <a:pt x="68747" y="286636"/>
                    <a:pt x="74619" y="286672"/>
                    <a:pt x="78329" y="295426"/>
                  </a:cubicBezTo>
                  <a:cubicBezTo>
                    <a:pt x="82256" y="304720"/>
                    <a:pt x="77645" y="309475"/>
                    <a:pt x="81679" y="313870"/>
                  </a:cubicBezTo>
                  <a:cubicBezTo>
                    <a:pt x="86254" y="318842"/>
                    <a:pt x="93243" y="313870"/>
                    <a:pt x="105239" y="318157"/>
                  </a:cubicBezTo>
                  <a:cubicBezTo>
                    <a:pt x="114389" y="321399"/>
                    <a:pt x="122242" y="328532"/>
                    <a:pt x="121089" y="331882"/>
                  </a:cubicBezTo>
                  <a:cubicBezTo>
                    <a:pt x="119721" y="335917"/>
                    <a:pt x="106068" y="331594"/>
                    <a:pt x="103294" y="336565"/>
                  </a:cubicBezTo>
                  <a:cubicBezTo>
                    <a:pt x="99980" y="342473"/>
                    <a:pt x="112912" y="359260"/>
                    <a:pt x="130204" y="364988"/>
                  </a:cubicBezTo>
                  <a:cubicBezTo>
                    <a:pt x="141587" y="368771"/>
                    <a:pt x="156537" y="368266"/>
                    <a:pt x="159563" y="362214"/>
                  </a:cubicBezTo>
                  <a:cubicBezTo>
                    <a:pt x="161652" y="357999"/>
                    <a:pt x="157546" y="352200"/>
                    <a:pt x="159563" y="350867"/>
                  </a:cubicBezTo>
                  <a:cubicBezTo>
                    <a:pt x="161796" y="349390"/>
                    <a:pt x="166695" y="356378"/>
                    <a:pt x="171090" y="355154"/>
                  </a:cubicBezTo>
                  <a:cubicBezTo>
                    <a:pt x="176710" y="353569"/>
                    <a:pt x="176494" y="340096"/>
                    <a:pt x="178800" y="340024"/>
                  </a:cubicBezTo>
                  <a:cubicBezTo>
                    <a:pt x="181429" y="339988"/>
                    <a:pt x="181141" y="356991"/>
                    <a:pt x="185968" y="357999"/>
                  </a:cubicBezTo>
                  <a:cubicBezTo>
                    <a:pt x="190868" y="359044"/>
                    <a:pt x="202107" y="344058"/>
                    <a:pt x="199009" y="332026"/>
                  </a:cubicBezTo>
                  <a:cubicBezTo>
                    <a:pt x="197280" y="325362"/>
                    <a:pt x="192056" y="323056"/>
                    <a:pt x="193245" y="318770"/>
                  </a:cubicBezTo>
                  <a:cubicBezTo>
                    <a:pt x="194938" y="312826"/>
                    <a:pt x="205962" y="314303"/>
                    <a:pt x="208159" y="308395"/>
                  </a:cubicBezTo>
                  <a:cubicBezTo>
                    <a:pt x="210825" y="301262"/>
                    <a:pt x="197244" y="293012"/>
                    <a:pt x="200017" y="287105"/>
                  </a:cubicBezTo>
                  <a:cubicBezTo>
                    <a:pt x="201927" y="283070"/>
                    <a:pt x="208843" y="285808"/>
                    <a:pt x="215436" y="281449"/>
                  </a:cubicBezTo>
                  <a:cubicBezTo>
                    <a:pt x="223541" y="276081"/>
                    <a:pt x="221164" y="266571"/>
                    <a:pt x="226063" y="252161"/>
                  </a:cubicBezTo>
                  <a:cubicBezTo>
                    <a:pt x="233051" y="231700"/>
                    <a:pt x="244075" y="232601"/>
                    <a:pt x="245372" y="219092"/>
                  </a:cubicBezTo>
                  <a:cubicBezTo>
                    <a:pt x="246993" y="202088"/>
                    <a:pt x="231214" y="182023"/>
                    <a:pt x="217057" y="181699"/>
                  </a:cubicBezTo>
                  <a:cubicBezTo>
                    <a:pt x="204953" y="181411"/>
                    <a:pt x="198072" y="195568"/>
                    <a:pt x="192993" y="193010"/>
                  </a:cubicBezTo>
                  <a:cubicBezTo>
                    <a:pt x="184816" y="188868"/>
                    <a:pt x="200882" y="151115"/>
                    <a:pt x="188742" y="143370"/>
                  </a:cubicBezTo>
                  <a:cubicBezTo>
                    <a:pt x="185032" y="140992"/>
                    <a:pt x="182510" y="143874"/>
                    <a:pt x="178151" y="141460"/>
                  </a:cubicBezTo>
                  <a:cubicBezTo>
                    <a:pt x="165327" y="134292"/>
                    <a:pt x="175521" y="102122"/>
                    <a:pt x="168605" y="99853"/>
                  </a:cubicBezTo>
                  <a:cubicBezTo>
                    <a:pt x="165075" y="98700"/>
                    <a:pt x="157834" y="105545"/>
                    <a:pt x="156573" y="113074"/>
                  </a:cubicBezTo>
                  <a:cubicBezTo>
                    <a:pt x="154916" y="122872"/>
                    <a:pt x="163850" y="130509"/>
                    <a:pt x="161832" y="132454"/>
                  </a:cubicBezTo>
                  <a:cubicBezTo>
                    <a:pt x="160103" y="134148"/>
                    <a:pt x="151566" y="130365"/>
                    <a:pt x="145009" y="123448"/>
                  </a:cubicBezTo>
                  <a:cubicBezTo>
                    <a:pt x="134166" y="111993"/>
                    <a:pt x="139245" y="103023"/>
                    <a:pt x="131608" y="92216"/>
                  </a:cubicBezTo>
                  <a:cubicBezTo>
                    <a:pt x="120585" y="76690"/>
                    <a:pt x="103041" y="85515"/>
                    <a:pt x="92198" y="70890"/>
                  </a:cubicBezTo>
                  <a:cubicBezTo>
                    <a:pt x="84633" y="60659"/>
                    <a:pt x="91694" y="54427"/>
                    <a:pt x="84561" y="30687"/>
                  </a:cubicBezTo>
                  <a:cubicBezTo>
                    <a:pt x="80707" y="17863"/>
                    <a:pt x="76204" y="2949"/>
                    <a:pt x="65361" y="391"/>
                  </a:cubicBezTo>
                  <a:cubicBezTo>
                    <a:pt x="54662" y="-2131"/>
                    <a:pt x="40504" y="8064"/>
                    <a:pt x="40792" y="15953"/>
                  </a:cubicBezTo>
                  <a:cubicBezTo>
                    <a:pt x="41081" y="23050"/>
                    <a:pt x="52896" y="23699"/>
                    <a:pt x="54229" y="31119"/>
                  </a:cubicBezTo>
                  <a:cubicBezTo>
                    <a:pt x="56679" y="44556"/>
                    <a:pt x="20151" y="54319"/>
                    <a:pt x="20475" y="71250"/>
                  </a:cubicBezTo>
                  <a:cubicBezTo>
                    <a:pt x="20763" y="84687"/>
                    <a:pt x="44034" y="93080"/>
                    <a:pt x="41585" y="98700"/>
                  </a:cubicBezTo>
                  <a:cubicBezTo>
                    <a:pt x="39279" y="104032"/>
                    <a:pt x="18710" y="95638"/>
                    <a:pt x="11757" y="104320"/>
                  </a:cubicBezTo>
                  <a:cubicBezTo>
                    <a:pt x="5453" y="112173"/>
                    <a:pt x="14171" y="129032"/>
                    <a:pt x="15576" y="131734"/>
                  </a:cubicBezTo>
                  <a:cubicBezTo>
                    <a:pt x="22672" y="145495"/>
                    <a:pt x="33083" y="150755"/>
                    <a:pt x="31426" y="153961"/>
                  </a:cubicBezTo>
                  <a:cubicBezTo>
                    <a:pt x="29013" y="158608"/>
                    <a:pt x="7002" y="147656"/>
                    <a:pt x="1130" y="154861"/>
                  </a:cubicBezTo>
                  <a:cubicBezTo>
                    <a:pt x="-2040" y="158752"/>
                    <a:pt x="1707" y="167397"/>
                    <a:pt x="9272" y="184653"/>
                  </a:cubicBezTo>
                  <a:cubicBezTo>
                    <a:pt x="13703" y="194776"/>
                    <a:pt x="15972" y="199891"/>
                    <a:pt x="19358" y="202160"/>
                  </a:cubicBezTo>
                  <a:close/>
                </a:path>
              </a:pathLst>
            </a:custGeom>
            <a:grpFill/>
            <a:ln w="9755" cap="flat">
              <a:solidFill>
                <a:srgbClr val="FFFFFF"/>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679C705-65F9-F49B-8CE4-BC578B649213}"/>
                </a:ext>
              </a:extLst>
            </p:cNvPr>
            <p:cNvSpPr/>
            <p:nvPr/>
          </p:nvSpPr>
          <p:spPr>
            <a:xfrm>
              <a:off x="6680134" y="-669065"/>
              <a:ext cx="34470" cy="53954"/>
            </a:xfrm>
            <a:custGeom>
              <a:avLst/>
              <a:gdLst>
                <a:gd name="connsiteX0" fmla="*/ 29288 w 34470"/>
                <a:gd name="connsiteY0" fmla="*/ 53441 h 53954"/>
                <a:gd name="connsiteX1" fmla="*/ 27919 w 34470"/>
                <a:gd name="connsiteY1" fmla="*/ 13742 h 53954"/>
                <a:gd name="connsiteX2" fmla="*/ 13041 w 34470"/>
                <a:gd name="connsiteY2" fmla="*/ 17 h 53954"/>
                <a:gd name="connsiteX3" fmla="*/ 0 w 34470"/>
                <a:gd name="connsiteY3" fmla="*/ 21740 h 53954"/>
                <a:gd name="connsiteX4" fmla="*/ 29288 w 34470"/>
                <a:gd name="connsiteY4" fmla="*/ 53477 h 5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70" h="53954">
                  <a:moveTo>
                    <a:pt x="29288" y="53441"/>
                  </a:moveTo>
                  <a:cubicBezTo>
                    <a:pt x="36852" y="50162"/>
                    <a:pt x="35916" y="28404"/>
                    <a:pt x="27919" y="13742"/>
                  </a:cubicBezTo>
                  <a:cubicBezTo>
                    <a:pt x="25973" y="10140"/>
                    <a:pt x="20173" y="-487"/>
                    <a:pt x="13041" y="17"/>
                  </a:cubicBezTo>
                  <a:cubicBezTo>
                    <a:pt x="5836" y="522"/>
                    <a:pt x="36" y="12229"/>
                    <a:pt x="0" y="21740"/>
                  </a:cubicBezTo>
                  <a:cubicBezTo>
                    <a:pt x="-72" y="40076"/>
                    <a:pt x="21074" y="57043"/>
                    <a:pt x="29288" y="53477"/>
                  </a:cubicBezTo>
                  <a:close/>
                </a:path>
              </a:pathLst>
            </a:custGeom>
            <a:grpFill/>
            <a:ln w="9755" cap="flat">
              <a:solidFill>
                <a:srgbClr val="FFFFFF"/>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BFF912-EA51-777A-8E99-0D341F64ECAE}"/>
                </a:ext>
              </a:extLst>
            </p:cNvPr>
            <p:cNvSpPr/>
            <p:nvPr/>
          </p:nvSpPr>
          <p:spPr>
            <a:xfrm>
              <a:off x="6722908" y="-513893"/>
              <a:ext cx="89399" cy="113959"/>
            </a:xfrm>
            <a:custGeom>
              <a:avLst/>
              <a:gdLst>
                <a:gd name="connsiteX0" fmla="*/ 8848 w 89399"/>
                <a:gd name="connsiteY0" fmla="*/ 55260 h 113959"/>
                <a:gd name="connsiteX1" fmla="*/ 34317 w 89399"/>
                <a:gd name="connsiteY1" fmla="*/ 74677 h 113959"/>
                <a:gd name="connsiteX2" fmla="*/ 22753 w 89399"/>
                <a:gd name="connsiteY2" fmla="*/ 85989 h 113959"/>
                <a:gd name="connsiteX3" fmla="*/ 39072 w 89399"/>
                <a:gd name="connsiteY3" fmla="*/ 113907 h 113959"/>
                <a:gd name="connsiteX4" fmla="*/ 64109 w 89399"/>
                <a:gd name="connsiteY4" fmla="*/ 97408 h 113959"/>
                <a:gd name="connsiteX5" fmla="*/ 89145 w 89399"/>
                <a:gd name="connsiteY5" fmla="*/ 84223 h 113959"/>
                <a:gd name="connsiteX6" fmla="*/ 81472 w 89399"/>
                <a:gd name="connsiteY6" fmla="*/ 65311 h 113959"/>
                <a:gd name="connsiteX7" fmla="*/ 79599 w 89399"/>
                <a:gd name="connsiteY7" fmla="*/ 40238 h 113959"/>
                <a:gd name="connsiteX8" fmla="*/ 58921 w 89399"/>
                <a:gd name="connsiteY8" fmla="*/ 28387 h 113959"/>
                <a:gd name="connsiteX9" fmla="*/ 43071 w 89399"/>
                <a:gd name="connsiteY9" fmla="*/ 8033 h 113959"/>
                <a:gd name="connsiteX10" fmla="*/ 11334 w 89399"/>
                <a:gd name="connsiteY10" fmla="*/ 2305 h 113959"/>
                <a:gd name="connsiteX11" fmla="*/ 8848 w 89399"/>
                <a:gd name="connsiteY11" fmla="*/ 55260 h 11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99" h="113959">
                  <a:moveTo>
                    <a:pt x="8848" y="55260"/>
                  </a:moveTo>
                  <a:cubicBezTo>
                    <a:pt x="18430" y="66644"/>
                    <a:pt x="34785" y="68193"/>
                    <a:pt x="34317" y="74677"/>
                  </a:cubicBezTo>
                  <a:cubicBezTo>
                    <a:pt x="33957" y="79288"/>
                    <a:pt x="25599" y="79288"/>
                    <a:pt x="22753" y="85989"/>
                  </a:cubicBezTo>
                  <a:cubicBezTo>
                    <a:pt x="18647" y="95643"/>
                    <a:pt x="28625" y="112826"/>
                    <a:pt x="39072" y="113907"/>
                  </a:cubicBezTo>
                  <a:cubicBezTo>
                    <a:pt x="46637" y="114700"/>
                    <a:pt x="47934" y="106414"/>
                    <a:pt x="64109" y="97408"/>
                  </a:cubicBezTo>
                  <a:cubicBezTo>
                    <a:pt x="78518" y="89411"/>
                    <a:pt x="87308" y="90528"/>
                    <a:pt x="89145" y="84223"/>
                  </a:cubicBezTo>
                  <a:cubicBezTo>
                    <a:pt x="90730" y="78748"/>
                    <a:pt x="84498" y="76731"/>
                    <a:pt x="81472" y="65311"/>
                  </a:cubicBezTo>
                  <a:cubicBezTo>
                    <a:pt x="78014" y="52270"/>
                    <a:pt x="84174" y="47551"/>
                    <a:pt x="79599" y="40238"/>
                  </a:cubicBezTo>
                  <a:cubicBezTo>
                    <a:pt x="75240" y="33322"/>
                    <a:pt x="68972" y="36456"/>
                    <a:pt x="58921" y="28387"/>
                  </a:cubicBezTo>
                  <a:cubicBezTo>
                    <a:pt x="49231" y="20605"/>
                    <a:pt x="51464" y="14806"/>
                    <a:pt x="43071" y="8033"/>
                  </a:cubicBezTo>
                  <a:cubicBezTo>
                    <a:pt x="34857" y="1405"/>
                    <a:pt x="20520" y="-2882"/>
                    <a:pt x="11334" y="2305"/>
                  </a:cubicBezTo>
                  <a:cubicBezTo>
                    <a:pt x="-2860" y="10303"/>
                    <a:pt x="-3760" y="40274"/>
                    <a:pt x="8848" y="55260"/>
                  </a:cubicBezTo>
                  <a:close/>
                </a:path>
              </a:pathLst>
            </a:custGeom>
            <a:grpFill/>
            <a:ln w="9755" cap="flat">
              <a:solidFill>
                <a:srgbClr val="FFFFFF"/>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D490DEC-B62A-DF95-DE5B-8FC1A78AD6AF}"/>
                </a:ext>
              </a:extLst>
            </p:cNvPr>
            <p:cNvSpPr/>
            <p:nvPr/>
          </p:nvSpPr>
          <p:spPr>
            <a:xfrm>
              <a:off x="6781004" y="-401930"/>
              <a:ext cx="74039" cy="37196"/>
            </a:xfrm>
            <a:custGeom>
              <a:avLst/>
              <a:gdLst>
                <a:gd name="connsiteX0" fmla="*/ 177 w 74039"/>
                <a:gd name="connsiteY0" fmla="*/ 34617 h 37196"/>
                <a:gd name="connsiteX1" fmla="*/ 28564 w 74039"/>
                <a:gd name="connsiteY1" fmla="*/ 36094 h 37196"/>
                <a:gd name="connsiteX2" fmla="*/ 71865 w 74039"/>
                <a:gd name="connsiteY2" fmla="*/ 33788 h 37196"/>
                <a:gd name="connsiteX3" fmla="*/ 57959 w 74039"/>
                <a:gd name="connsiteY3" fmla="*/ 683 h 37196"/>
                <a:gd name="connsiteX4" fmla="*/ 36777 w 74039"/>
                <a:gd name="connsiteY4" fmla="*/ 2052 h 37196"/>
                <a:gd name="connsiteX5" fmla="*/ 3564 w 74039"/>
                <a:gd name="connsiteY5" fmla="*/ 12390 h 37196"/>
                <a:gd name="connsiteX6" fmla="*/ 3059 w 74039"/>
                <a:gd name="connsiteY6" fmla="*/ 26115 h 37196"/>
                <a:gd name="connsiteX7" fmla="*/ 141 w 74039"/>
                <a:gd name="connsiteY7" fmla="*/ 34617 h 3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039" h="37196">
                  <a:moveTo>
                    <a:pt x="177" y="34617"/>
                  </a:moveTo>
                  <a:cubicBezTo>
                    <a:pt x="1798" y="38760"/>
                    <a:pt x="14479" y="36851"/>
                    <a:pt x="28564" y="36094"/>
                  </a:cubicBezTo>
                  <a:cubicBezTo>
                    <a:pt x="59725" y="34365"/>
                    <a:pt x="67434" y="39732"/>
                    <a:pt x="71865" y="33788"/>
                  </a:cubicBezTo>
                  <a:cubicBezTo>
                    <a:pt x="77917" y="25647"/>
                    <a:pt x="70712" y="5798"/>
                    <a:pt x="57959" y="683"/>
                  </a:cubicBezTo>
                  <a:cubicBezTo>
                    <a:pt x="55654" y="-254"/>
                    <a:pt x="53456" y="-578"/>
                    <a:pt x="36777" y="2052"/>
                  </a:cubicBezTo>
                  <a:cubicBezTo>
                    <a:pt x="8499" y="6554"/>
                    <a:pt x="4788" y="9148"/>
                    <a:pt x="3564" y="12390"/>
                  </a:cubicBezTo>
                  <a:cubicBezTo>
                    <a:pt x="2123" y="16245"/>
                    <a:pt x="5040" y="18694"/>
                    <a:pt x="3059" y="26115"/>
                  </a:cubicBezTo>
                  <a:cubicBezTo>
                    <a:pt x="1618" y="31483"/>
                    <a:pt x="-579" y="32744"/>
                    <a:pt x="141" y="34617"/>
                  </a:cubicBezTo>
                  <a:close/>
                </a:path>
              </a:pathLst>
            </a:custGeom>
            <a:grpFill/>
            <a:ln w="9755" cap="flat">
              <a:solidFill>
                <a:srgbClr val="FFFFFF"/>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7DDEE8C-5395-0F86-9023-04C12D153156}"/>
                </a:ext>
              </a:extLst>
            </p:cNvPr>
            <p:cNvSpPr/>
            <p:nvPr/>
          </p:nvSpPr>
          <p:spPr>
            <a:xfrm>
              <a:off x="6901151" y="-393975"/>
              <a:ext cx="39359" cy="42992"/>
            </a:xfrm>
            <a:custGeom>
              <a:avLst/>
              <a:gdLst>
                <a:gd name="connsiteX0" fmla="*/ 22468 w 39359"/>
                <a:gd name="connsiteY0" fmla="*/ 4688 h 42992"/>
                <a:gd name="connsiteX1" fmla="*/ 2259 w 39359"/>
                <a:gd name="connsiteY1" fmla="*/ 1806 h 42992"/>
                <a:gd name="connsiteX2" fmla="*/ 3195 w 39359"/>
                <a:gd name="connsiteY2" fmla="*/ 21187 h 42992"/>
                <a:gd name="connsiteX3" fmla="*/ 23369 w 39359"/>
                <a:gd name="connsiteY3" fmla="*/ 42981 h 42992"/>
                <a:gd name="connsiteX4" fmla="*/ 39255 w 39359"/>
                <a:gd name="connsiteY4" fmla="*/ 26951 h 42992"/>
                <a:gd name="connsiteX5" fmla="*/ 22468 w 39359"/>
                <a:gd name="connsiteY5" fmla="*/ 4688 h 4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59" h="42992">
                  <a:moveTo>
                    <a:pt x="22468" y="4688"/>
                  </a:moveTo>
                  <a:cubicBezTo>
                    <a:pt x="20811" y="3787"/>
                    <a:pt x="7770" y="-3237"/>
                    <a:pt x="2259" y="1806"/>
                  </a:cubicBezTo>
                  <a:cubicBezTo>
                    <a:pt x="-2497" y="6129"/>
                    <a:pt x="1466" y="16612"/>
                    <a:pt x="3195" y="21187"/>
                  </a:cubicBezTo>
                  <a:cubicBezTo>
                    <a:pt x="5104" y="26230"/>
                    <a:pt x="11589" y="43486"/>
                    <a:pt x="23369" y="42981"/>
                  </a:cubicBezTo>
                  <a:cubicBezTo>
                    <a:pt x="31042" y="42657"/>
                    <a:pt x="38319" y="34912"/>
                    <a:pt x="39255" y="26951"/>
                  </a:cubicBezTo>
                  <a:cubicBezTo>
                    <a:pt x="40732" y="14523"/>
                    <a:pt x="26179" y="6705"/>
                    <a:pt x="22468" y="4688"/>
                  </a:cubicBezTo>
                  <a:close/>
                </a:path>
              </a:pathLst>
            </a:custGeom>
            <a:grpFill/>
            <a:ln w="9755" cap="flat">
              <a:solidFill>
                <a:srgbClr val="FFFFFF"/>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64D59CD-4A56-7603-F79C-8F92F48CC73D}"/>
                </a:ext>
              </a:extLst>
            </p:cNvPr>
            <p:cNvSpPr/>
            <p:nvPr/>
          </p:nvSpPr>
          <p:spPr>
            <a:xfrm>
              <a:off x="6549300" y="-576512"/>
              <a:ext cx="161400" cy="182993"/>
            </a:xfrm>
            <a:custGeom>
              <a:avLst/>
              <a:gdLst>
                <a:gd name="connsiteX0" fmla="*/ 11812 w 161400"/>
                <a:gd name="connsiteY0" fmla="*/ 35817 h 182993"/>
                <a:gd name="connsiteX1" fmla="*/ 21430 w 161400"/>
                <a:gd name="connsiteY1" fmla="*/ 40103 h 182993"/>
                <a:gd name="connsiteX2" fmla="*/ 12748 w 161400"/>
                <a:gd name="connsiteY2" fmla="*/ 58512 h 182993"/>
                <a:gd name="connsiteX3" fmla="*/ 22367 w 161400"/>
                <a:gd name="connsiteY3" fmla="*/ 64203 h 182993"/>
                <a:gd name="connsiteX4" fmla="*/ 39226 w 161400"/>
                <a:gd name="connsiteY4" fmla="*/ 46264 h 182993"/>
                <a:gd name="connsiteX5" fmla="*/ 42072 w 161400"/>
                <a:gd name="connsiteY5" fmla="*/ 65176 h 182993"/>
                <a:gd name="connsiteX6" fmla="*/ 52627 w 161400"/>
                <a:gd name="connsiteY6" fmla="*/ 74182 h 182993"/>
                <a:gd name="connsiteX7" fmla="*/ 46359 w 161400"/>
                <a:gd name="connsiteY7" fmla="*/ 80306 h 182993"/>
                <a:gd name="connsiteX8" fmla="*/ 50177 w 161400"/>
                <a:gd name="connsiteY8" fmla="*/ 94968 h 182993"/>
                <a:gd name="connsiteX9" fmla="*/ 27086 w 161400"/>
                <a:gd name="connsiteY9" fmla="*/ 95868 h 182993"/>
                <a:gd name="connsiteX10" fmla="*/ 15522 w 161400"/>
                <a:gd name="connsiteY10" fmla="*/ 101056 h 182993"/>
                <a:gd name="connsiteX11" fmla="*/ 23195 w 161400"/>
                <a:gd name="connsiteY11" fmla="*/ 120941 h 182993"/>
                <a:gd name="connsiteX12" fmla="*/ 39550 w 161400"/>
                <a:gd name="connsiteY12" fmla="*/ 126633 h 182993"/>
                <a:gd name="connsiteX13" fmla="*/ 50141 w 161400"/>
                <a:gd name="connsiteY13" fmla="*/ 119104 h 182993"/>
                <a:gd name="connsiteX14" fmla="*/ 68909 w 161400"/>
                <a:gd name="connsiteY14" fmla="*/ 121481 h 182993"/>
                <a:gd name="connsiteX15" fmla="*/ 67468 w 161400"/>
                <a:gd name="connsiteY15" fmla="*/ 129515 h 182993"/>
                <a:gd name="connsiteX16" fmla="*/ 91532 w 161400"/>
                <a:gd name="connsiteY16" fmla="*/ 131928 h 182993"/>
                <a:gd name="connsiteX17" fmla="*/ 110265 w 161400"/>
                <a:gd name="connsiteY17" fmla="*/ 149436 h 182993"/>
                <a:gd name="connsiteX18" fmla="*/ 113111 w 161400"/>
                <a:gd name="connsiteY18" fmla="*/ 169285 h 182993"/>
                <a:gd name="connsiteX19" fmla="*/ 127520 w 161400"/>
                <a:gd name="connsiteY19" fmla="*/ 182542 h 182993"/>
                <a:gd name="connsiteX20" fmla="*/ 157852 w 161400"/>
                <a:gd name="connsiteY20" fmla="*/ 162728 h 182993"/>
                <a:gd name="connsiteX21" fmla="*/ 152160 w 161400"/>
                <a:gd name="connsiteY21" fmla="*/ 122994 h 182993"/>
                <a:gd name="connsiteX22" fmla="*/ 139660 w 161400"/>
                <a:gd name="connsiteY22" fmla="*/ 113988 h 182993"/>
                <a:gd name="connsiteX23" fmla="*/ 144992 w 161400"/>
                <a:gd name="connsiteY23" fmla="*/ 88483 h 182993"/>
                <a:gd name="connsiteX24" fmla="*/ 128673 w 161400"/>
                <a:gd name="connsiteY24" fmla="*/ 66725 h 182993"/>
                <a:gd name="connsiteX25" fmla="*/ 108464 w 161400"/>
                <a:gd name="connsiteY25" fmla="*/ 62907 h 182993"/>
                <a:gd name="connsiteX26" fmla="*/ 105113 w 161400"/>
                <a:gd name="connsiteY26" fmla="*/ 42085 h 182993"/>
                <a:gd name="connsiteX27" fmla="*/ 77195 w 161400"/>
                <a:gd name="connsiteY27" fmla="*/ 50550 h 182993"/>
                <a:gd name="connsiteX28" fmla="*/ 68585 w 161400"/>
                <a:gd name="connsiteY28" fmla="*/ 21695 h 182993"/>
                <a:gd name="connsiteX29" fmla="*/ 43585 w 161400"/>
                <a:gd name="connsiteY29" fmla="*/ 1810 h 182993"/>
                <a:gd name="connsiteX30" fmla="*/ 284 w 161400"/>
                <a:gd name="connsiteY30" fmla="*/ 14491 h 182993"/>
                <a:gd name="connsiteX31" fmla="*/ 11812 w 161400"/>
                <a:gd name="connsiteY31" fmla="*/ 35781 h 182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1400" h="182993">
                  <a:moveTo>
                    <a:pt x="11812" y="35817"/>
                  </a:moveTo>
                  <a:cubicBezTo>
                    <a:pt x="16567" y="38338"/>
                    <a:pt x="20313" y="37474"/>
                    <a:pt x="21430" y="40103"/>
                  </a:cubicBezTo>
                  <a:cubicBezTo>
                    <a:pt x="23591" y="45183"/>
                    <a:pt x="10803" y="51919"/>
                    <a:pt x="12748" y="58512"/>
                  </a:cubicBezTo>
                  <a:cubicBezTo>
                    <a:pt x="13757" y="61898"/>
                    <a:pt x="18440" y="64528"/>
                    <a:pt x="22367" y="64203"/>
                  </a:cubicBezTo>
                  <a:cubicBezTo>
                    <a:pt x="31805" y="63375"/>
                    <a:pt x="36524" y="45399"/>
                    <a:pt x="39226" y="46264"/>
                  </a:cubicBezTo>
                  <a:cubicBezTo>
                    <a:pt x="41351" y="46948"/>
                    <a:pt x="36524" y="57719"/>
                    <a:pt x="42072" y="65176"/>
                  </a:cubicBezTo>
                  <a:cubicBezTo>
                    <a:pt x="45998" y="70436"/>
                    <a:pt x="52843" y="71012"/>
                    <a:pt x="52627" y="74182"/>
                  </a:cubicBezTo>
                  <a:cubicBezTo>
                    <a:pt x="52483" y="76740"/>
                    <a:pt x="47908" y="76740"/>
                    <a:pt x="46359" y="80306"/>
                  </a:cubicBezTo>
                  <a:cubicBezTo>
                    <a:pt x="43981" y="85818"/>
                    <a:pt x="52158" y="91798"/>
                    <a:pt x="50177" y="94968"/>
                  </a:cubicBezTo>
                  <a:cubicBezTo>
                    <a:pt x="48268" y="98030"/>
                    <a:pt x="39910" y="93527"/>
                    <a:pt x="27086" y="95868"/>
                  </a:cubicBezTo>
                  <a:cubicBezTo>
                    <a:pt x="22042" y="96805"/>
                    <a:pt x="17576" y="97597"/>
                    <a:pt x="15522" y="101056"/>
                  </a:cubicBezTo>
                  <a:cubicBezTo>
                    <a:pt x="12172" y="106747"/>
                    <a:pt x="17647" y="116078"/>
                    <a:pt x="23195" y="120941"/>
                  </a:cubicBezTo>
                  <a:cubicBezTo>
                    <a:pt x="24384" y="121986"/>
                    <a:pt x="31949" y="128614"/>
                    <a:pt x="39550" y="126633"/>
                  </a:cubicBezTo>
                  <a:cubicBezTo>
                    <a:pt x="44557" y="125336"/>
                    <a:pt x="44341" y="121661"/>
                    <a:pt x="50141" y="119104"/>
                  </a:cubicBezTo>
                  <a:cubicBezTo>
                    <a:pt x="57454" y="115862"/>
                    <a:pt x="67180" y="117483"/>
                    <a:pt x="68909" y="121481"/>
                  </a:cubicBezTo>
                  <a:cubicBezTo>
                    <a:pt x="70206" y="124471"/>
                    <a:pt x="66208" y="127065"/>
                    <a:pt x="67468" y="129515"/>
                  </a:cubicBezTo>
                  <a:cubicBezTo>
                    <a:pt x="69450" y="133441"/>
                    <a:pt x="80077" y="128182"/>
                    <a:pt x="91532" y="131928"/>
                  </a:cubicBezTo>
                  <a:cubicBezTo>
                    <a:pt x="99782" y="134630"/>
                    <a:pt x="107239" y="141583"/>
                    <a:pt x="110265" y="149436"/>
                  </a:cubicBezTo>
                  <a:cubicBezTo>
                    <a:pt x="113471" y="157793"/>
                    <a:pt x="109364" y="161107"/>
                    <a:pt x="113111" y="169285"/>
                  </a:cubicBezTo>
                  <a:cubicBezTo>
                    <a:pt x="113579" y="170257"/>
                    <a:pt x="118334" y="180272"/>
                    <a:pt x="127520" y="182542"/>
                  </a:cubicBezTo>
                  <a:cubicBezTo>
                    <a:pt x="139480" y="185459"/>
                    <a:pt x="152557" y="173716"/>
                    <a:pt x="157852" y="162728"/>
                  </a:cubicBezTo>
                  <a:cubicBezTo>
                    <a:pt x="164444" y="149039"/>
                    <a:pt x="161455" y="131424"/>
                    <a:pt x="152160" y="122994"/>
                  </a:cubicBezTo>
                  <a:cubicBezTo>
                    <a:pt x="146649" y="118023"/>
                    <a:pt x="141966" y="119032"/>
                    <a:pt x="139660" y="113988"/>
                  </a:cubicBezTo>
                  <a:cubicBezTo>
                    <a:pt x="136094" y="106099"/>
                    <a:pt x="146108" y="100335"/>
                    <a:pt x="144992" y="88483"/>
                  </a:cubicBezTo>
                  <a:cubicBezTo>
                    <a:pt x="144127" y="79261"/>
                    <a:pt x="136886" y="70255"/>
                    <a:pt x="128673" y="66725"/>
                  </a:cubicBezTo>
                  <a:cubicBezTo>
                    <a:pt x="119343" y="62690"/>
                    <a:pt x="113003" y="67518"/>
                    <a:pt x="108464" y="62907"/>
                  </a:cubicBezTo>
                  <a:cubicBezTo>
                    <a:pt x="102592" y="56927"/>
                    <a:pt x="109688" y="45327"/>
                    <a:pt x="105113" y="42085"/>
                  </a:cubicBezTo>
                  <a:cubicBezTo>
                    <a:pt x="99350" y="38014"/>
                    <a:pt x="85408" y="54585"/>
                    <a:pt x="77195" y="50550"/>
                  </a:cubicBezTo>
                  <a:cubicBezTo>
                    <a:pt x="70747" y="47380"/>
                    <a:pt x="76150" y="35637"/>
                    <a:pt x="68585" y="21695"/>
                  </a:cubicBezTo>
                  <a:cubicBezTo>
                    <a:pt x="60660" y="7106"/>
                    <a:pt x="45098" y="2242"/>
                    <a:pt x="43585" y="1810"/>
                  </a:cubicBezTo>
                  <a:cubicBezTo>
                    <a:pt x="26257" y="-3305"/>
                    <a:pt x="2986" y="2891"/>
                    <a:pt x="284" y="14491"/>
                  </a:cubicBezTo>
                  <a:cubicBezTo>
                    <a:pt x="-1337" y="21479"/>
                    <a:pt x="4175" y="31746"/>
                    <a:pt x="11812" y="35781"/>
                  </a:cubicBezTo>
                  <a:close/>
                </a:path>
              </a:pathLst>
            </a:custGeom>
            <a:grpFill/>
            <a:ln w="9755" cap="flat">
              <a:solidFill>
                <a:srgbClr val="FFFFFF"/>
              </a:solid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C4AD3A5-0B21-562E-F7FD-5CDB1A5561FD}"/>
                </a:ext>
              </a:extLst>
            </p:cNvPr>
            <p:cNvSpPr/>
            <p:nvPr/>
          </p:nvSpPr>
          <p:spPr>
            <a:xfrm>
              <a:off x="6619764" y="-401478"/>
              <a:ext cx="33218" cy="25225"/>
            </a:xfrm>
            <a:custGeom>
              <a:avLst/>
              <a:gdLst>
                <a:gd name="connsiteX0" fmla="*/ 29606 w 33218"/>
                <a:gd name="connsiteY0" fmla="*/ 21665 h 25225"/>
                <a:gd name="connsiteX1" fmla="*/ 31083 w 33218"/>
                <a:gd name="connsiteY1" fmla="*/ 5130 h 25225"/>
                <a:gd name="connsiteX2" fmla="*/ 282 w 33218"/>
                <a:gd name="connsiteY2" fmla="*/ 7903 h 25225"/>
                <a:gd name="connsiteX3" fmla="*/ 10837 w 33218"/>
                <a:gd name="connsiteY3" fmla="*/ 23033 h 25225"/>
                <a:gd name="connsiteX4" fmla="*/ 29606 w 33218"/>
                <a:gd name="connsiteY4" fmla="*/ 21629 h 25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18" h="25225">
                  <a:moveTo>
                    <a:pt x="29606" y="21665"/>
                  </a:moveTo>
                  <a:cubicBezTo>
                    <a:pt x="34001" y="17162"/>
                    <a:pt x="34253" y="9489"/>
                    <a:pt x="31083" y="5130"/>
                  </a:cubicBezTo>
                  <a:cubicBezTo>
                    <a:pt x="24563" y="-3840"/>
                    <a:pt x="2912" y="158"/>
                    <a:pt x="282" y="7903"/>
                  </a:cubicBezTo>
                  <a:cubicBezTo>
                    <a:pt x="-1375" y="12875"/>
                    <a:pt x="4533" y="20043"/>
                    <a:pt x="10837" y="23033"/>
                  </a:cubicBezTo>
                  <a:cubicBezTo>
                    <a:pt x="15340" y="25195"/>
                    <a:pt x="24238" y="27176"/>
                    <a:pt x="29606" y="21629"/>
                  </a:cubicBezTo>
                  <a:close/>
                </a:path>
              </a:pathLst>
            </a:custGeom>
            <a:grpFill/>
            <a:ln w="9755"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005EA29-9C04-3C89-3D45-1B528B7AC5D9}"/>
                </a:ext>
              </a:extLst>
            </p:cNvPr>
            <p:cNvSpPr/>
            <p:nvPr/>
          </p:nvSpPr>
          <p:spPr>
            <a:xfrm>
              <a:off x="6536641" y="-390859"/>
              <a:ext cx="40041" cy="72745"/>
            </a:xfrm>
            <a:custGeom>
              <a:avLst/>
              <a:gdLst>
                <a:gd name="connsiteX0" fmla="*/ 19319 w 40041"/>
                <a:gd name="connsiteY0" fmla="*/ 72358 h 72745"/>
                <a:gd name="connsiteX1" fmla="*/ 40033 w 40041"/>
                <a:gd name="connsiteY1" fmla="*/ 57733 h 72745"/>
                <a:gd name="connsiteX2" fmla="*/ 21805 w 40041"/>
                <a:gd name="connsiteY2" fmla="*/ 34533 h 72745"/>
                <a:gd name="connsiteX3" fmla="*/ 18959 w 40041"/>
                <a:gd name="connsiteY3" fmla="*/ 3337 h 72745"/>
                <a:gd name="connsiteX4" fmla="*/ 2136 w 40041"/>
                <a:gd name="connsiteY4" fmla="*/ 2364 h 72745"/>
                <a:gd name="connsiteX5" fmla="*/ 6387 w 40041"/>
                <a:gd name="connsiteY5" fmla="*/ 40657 h 72745"/>
                <a:gd name="connsiteX6" fmla="*/ 19319 w 40041"/>
                <a:gd name="connsiteY6" fmla="*/ 72358 h 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41" h="72745">
                  <a:moveTo>
                    <a:pt x="19319" y="72358"/>
                  </a:moveTo>
                  <a:cubicBezTo>
                    <a:pt x="27281" y="74700"/>
                    <a:pt x="39637" y="65982"/>
                    <a:pt x="40033" y="57733"/>
                  </a:cubicBezTo>
                  <a:cubicBezTo>
                    <a:pt x="40429" y="49051"/>
                    <a:pt x="27173" y="48078"/>
                    <a:pt x="21805" y="34533"/>
                  </a:cubicBezTo>
                  <a:cubicBezTo>
                    <a:pt x="16221" y="20484"/>
                    <a:pt x="25840" y="9821"/>
                    <a:pt x="18959" y="3337"/>
                  </a:cubicBezTo>
                  <a:cubicBezTo>
                    <a:pt x="14708" y="-662"/>
                    <a:pt x="6243" y="-1166"/>
                    <a:pt x="2136" y="2364"/>
                  </a:cubicBezTo>
                  <a:cubicBezTo>
                    <a:pt x="-1034" y="5102"/>
                    <a:pt x="-1466" y="10037"/>
                    <a:pt x="6387" y="40657"/>
                  </a:cubicBezTo>
                  <a:cubicBezTo>
                    <a:pt x="13376" y="67819"/>
                    <a:pt x="15573" y="71242"/>
                    <a:pt x="19319" y="72358"/>
                  </a:cubicBezTo>
                  <a:close/>
                </a:path>
              </a:pathLst>
            </a:custGeom>
            <a:grpFill/>
            <a:ln w="9755"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4B760019-74B9-2B63-DD9A-3B1A97591771}"/>
                </a:ext>
              </a:extLst>
            </p:cNvPr>
            <p:cNvSpPr/>
            <p:nvPr/>
          </p:nvSpPr>
          <p:spPr>
            <a:xfrm>
              <a:off x="6556343" y="-262904"/>
              <a:ext cx="43151" cy="32282"/>
            </a:xfrm>
            <a:custGeom>
              <a:avLst/>
              <a:gdLst>
                <a:gd name="connsiteX0" fmla="*/ 7651 w 43151"/>
                <a:gd name="connsiteY0" fmla="*/ 31401 h 32282"/>
                <a:gd name="connsiteX1" fmla="*/ 25446 w 43151"/>
                <a:gd name="connsiteY1" fmla="*/ 31401 h 32282"/>
                <a:gd name="connsiteX2" fmla="*/ 42269 w 43151"/>
                <a:gd name="connsiteY2" fmla="*/ 29996 h 32282"/>
                <a:gd name="connsiteX3" fmla="*/ 20187 w 43151"/>
                <a:gd name="connsiteY3" fmla="*/ 1105 h 32282"/>
                <a:gd name="connsiteX4" fmla="*/ 4805 w 43151"/>
                <a:gd name="connsiteY4" fmla="*/ 2510 h 32282"/>
                <a:gd name="connsiteX5" fmla="*/ 7651 w 43151"/>
                <a:gd name="connsiteY5" fmla="*/ 31365 h 3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151" h="32282">
                  <a:moveTo>
                    <a:pt x="7651" y="31401"/>
                  </a:moveTo>
                  <a:cubicBezTo>
                    <a:pt x="10460" y="33058"/>
                    <a:pt x="11973" y="31977"/>
                    <a:pt x="25446" y="31401"/>
                  </a:cubicBezTo>
                  <a:cubicBezTo>
                    <a:pt x="39027" y="30825"/>
                    <a:pt x="40973" y="31761"/>
                    <a:pt x="42269" y="29996"/>
                  </a:cubicBezTo>
                  <a:cubicBezTo>
                    <a:pt x="46304" y="24592"/>
                    <a:pt x="36073" y="5428"/>
                    <a:pt x="20187" y="1105"/>
                  </a:cubicBezTo>
                  <a:cubicBezTo>
                    <a:pt x="17917" y="493"/>
                    <a:pt x="9992" y="-1669"/>
                    <a:pt x="4805" y="2510"/>
                  </a:cubicBezTo>
                  <a:cubicBezTo>
                    <a:pt x="-3193" y="8886"/>
                    <a:pt x="-491" y="26610"/>
                    <a:pt x="7651" y="31365"/>
                  </a:cubicBezTo>
                  <a:close/>
                </a:path>
              </a:pathLst>
            </a:custGeom>
            <a:grpFill/>
            <a:ln w="9755"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E3810CE-96A9-CCAC-6233-4AED3C639301}"/>
                </a:ext>
              </a:extLst>
            </p:cNvPr>
            <p:cNvSpPr/>
            <p:nvPr/>
          </p:nvSpPr>
          <p:spPr>
            <a:xfrm>
              <a:off x="6558130" y="-220182"/>
              <a:ext cx="48199" cy="25471"/>
            </a:xfrm>
            <a:custGeom>
              <a:avLst/>
              <a:gdLst>
                <a:gd name="connsiteX0" fmla="*/ 2442 w 48199"/>
                <a:gd name="connsiteY0" fmla="*/ 18435 h 25471"/>
                <a:gd name="connsiteX1" fmla="*/ 26001 w 48199"/>
                <a:gd name="connsiteY1" fmla="*/ 25099 h 25471"/>
                <a:gd name="connsiteX2" fmla="*/ 48156 w 48199"/>
                <a:gd name="connsiteY2" fmla="*/ 9069 h 25471"/>
                <a:gd name="connsiteX3" fmla="*/ 40951 w 48199"/>
                <a:gd name="connsiteY3" fmla="*/ 1972 h 25471"/>
                <a:gd name="connsiteX4" fmla="*/ 12564 w 48199"/>
                <a:gd name="connsiteY4" fmla="*/ 3341 h 25471"/>
                <a:gd name="connsiteX5" fmla="*/ 532 w 48199"/>
                <a:gd name="connsiteY5" fmla="*/ 8997 h 25471"/>
                <a:gd name="connsiteX6" fmla="*/ 2442 w 48199"/>
                <a:gd name="connsiteY6" fmla="*/ 18471 h 25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9" h="25471">
                  <a:moveTo>
                    <a:pt x="2442" y="18435"/>
                  </a:moveTo>
                  <a:cubicBezTo>
                    <a:pt x="8890" y="27585"/>
                    <a:pt x="25029" y="25243"/>
                    <a:pt x="26001" y="25099"/>
                  </a:cubicBezTo>
                  <a:cubicBezTo>
                    <a:pt x="36952" y="23370"/>
                    <a:pt x="49020" y="15625"/>
                    <a:pt x="48156" y="9069"/>
                  </a:cubicBezTo>
                  <a:cubicBezTo>
                    <a:pt x="47688" y="5394"/>
                    <a:pt x="43293" y="3161"/>
                    <a:pt x="40951" y="1972"/>
                  </a:cubicBezTo>
                  <a:cubicBezTo>
                    <a:pt x="34143" y="-1522"/>
                    <a:pt x="26830" y="63"/>
                    <a:pt x="12564" y="3341"/>
                  </a:cubicBezTo>
                  <a:cubicBezTo>
                    <a:pt x="3955" y="5322"/>
                    <a:pt x="1577" y="6655"/>
                    <a:pt x="532" y="8997"/>
                  </a:cubicBezTo>
                  <a:cubicBezTo>
                    <a:pt x="-1269" y="13031"/>
                    <a:pt x="2046" y="17858"/>
                    <a:pt x="2442" y="18471"/>
                  </a:cubicBezTo>
                  <a:close/>
                </a:path>
              </a:pathLst>
            </a:custGeom>
            <a:grpFill/>
            <a:ln w="9755" cap="flat">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6C2CEDF-299C-C74E-9CF4-18F6EF69A6DF}"/>
                </a:ext>
              </a:extLst>
            </p:cNvPr>
            <p:cNvSpPr/>
            <p:nvPr/>
          </p:nvSpPr>
          <p:spPr>
            <a:xfrm>
              <a:off x="6578788" y="-195800"/>
              <a:ext cx="32884" cy="34314"/>
            </a:xfrm>
            <a:custGeom>
              <a:avLst/>
              <a:gdLst>
                <a:gd name="connsiteX0" fmla="*/ 11 w 32884"/>
                <a:gd name="connsiteY0" fmla="*/ 20097 h 34314"/>
                <a:gd name="connsiteX1" fmla="*/ 15862 w 32884"/>
                <a:gd name="connsiteY1" fmla="*/ 34291 h 34314"/>
                <a:gd name="connsiteX2" fmla="*/ 29839 w 32884"/>
                <a:gd name="connsiteY2" fmla="*/ 21070 h 34314"/>
                <a:gd name="connsiteX3" fmla="*/ 30343 w 32884"/>
                <a:gd name="connsiteY3" fmla="*/ 1221 h 34314"/>
                <a:gd name="connsiteX4" fmla="*/ 11 w 32884"/>
                <a:gd name="connsiteY4" fmla="*/ 20097 h 3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4" h="34314">
                  <a:moveTo>
                    <a:pt x="11" y="20097"/>
                  </a:moveTo>
                  <a:cubicBezTo>
                    <a:pt x="336" y="26978"/>
                    <a:pt x="8045" y="34795"/>
                    <a:pt x="15862" y="34291"/>
                  </a:cubicBezTo>
                  <a:cubicBezTo>
                    <a:pt x="24075" y="33786"/>
                    <a:pt x="28362" y="24312"/>
                    <a:pt x="29839" y="21070"/>
                  </a:cubicBezTo>
                  <a:cubicBezTo>
                    <a:pt x="32469" y="15270"/>
                    <a:pt x="34882" y="4499"/>
                    <a:pt x="30343" y="1221"/>
                  </a:cubicBezTo>
                  <a:cubicBezTo>
                    <a:pt x="23499" y="-3786"/>
                    <a:pt x="-601" y="7417"/>
                    <a:pt x="11" y="20097"/>
                  </a:cubicBezTo>
                  <a:close/>
                </a:path>
              </a:pathLst>
            </a:custGeom>
            <a:grpFill/>
            <a:ln w="9755" cap="flat">
              <a:solidFill>
                <a:srgbClr val="FFFFFF"/>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1375778-6F46-2B7F-8CB1-E1D1B431F3AC}"/>
                </a:ext>
              </a:extLst>
            </p:cNvPr>
            <p:cNvSpPr/>
            <p:nvPr/>
          </p:nvSpPr>
          <p:spPr>
            <a:xfrm>
              <a:off x="6532049" y="-123065"/>
              <a:ext cx="40950" cy="40898"/>
            </a:xfrm>
            <a:custGeom>
              <a:avLst/>
              <a:gdLst>
                <a:gd name="connsiteX0" fmla="*/ 28306 w 40950"/>
                <a:gd name="connsiteY0" fmla="*/ 39512 h 40898"/>
                <a:gd name="connsiteX1" fmla="*/ 40842 w 40950"/>
                <a:gd name="connsiteY1" fmla="*/ 23949 h 40898"/>
                <a:gd name="connsiteX2" fmla="*/ 16346 w 40950"/>
                <a:gd name="connsiteY2" fmla="*/ 282 h 40898"/>
                <a:gd name="connsiteX3" fmla="*/ 1865 w 40950"/>
                <a:gd name="connsiteY3" fmla="*/ 29569 h 40898"/>
                <a:gd name="connsiteX4" fmla="*/ 28306 w 40950"/>
                <a:gd name="connsiteY4" fmla="*/ 39548 h 4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0" h="40898">
                  <a:moveTo>
                    <a:pt x="28306" y="39512"/>
                  </a:moveTo>
                  <a:cubicBezTo>
                    <a:pt x="34934" y="36954"/>
                    <a:pt x="40050" y="30758"/>
                    <a:pt x="40842" y="23949"/>
                  </a:cubicBezTo>
                  <a:cubicBezTo>
                    <a:pt x="42283" y="11413"/>
                    <a:pt x="29099" y="-2132"/>
                    <a:pt x="16346" y="282"/>
                  </a:cubicBezTo>
                  <a:cubicBezTo>
                    <a:pt x="4602" y="2515"/>
                    <a:pt x="-3935" y="17753"/>
                    <a:pt x="1865" y="29569"/>
                  </a:cubicBezTo>
                  <a:cubicBezTo>
                    <a:pt x="6404" y="38791"/>
                    <a:pt x="18472" y="43366"/>
                    <a:pt x="28306" y="39548"/>
                  </a:cubicBezTo>
                  <a:close/>
                </a:path>
              </a:pathLst>
            </a:custGeom>
            <a:grpFill/>
            <a:ln w="9755"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3183D1A-32B0-2053-D1E6-8914B2953FEB}"/>
                </a:ext>
              </a:extLst>
            </p:cNvPr>
            <p:cNvSpPr/>
            <p:nvPr/>
          </p:nvSpPr>
          <p:spPr>
            <a:xfrm>
              <a:off x="6608099" y="-261945"/>
              <a:ext cx="155564" cy="186884"/>
            </a:xfrm>
            <a:custGeom>
              <a:avLst/>
              <a:gdLst>
                <a:gd name="connsiteX0" fmla="*/ 16414 w 155564"/>
                <a:gd name="connsiteY0" fmla="*/ 89161 h 186884"/>
                <a:gd name="connsiteX1" fmla="*/ 1464 w 155564"/>
                <a:gd name="connsiteY1" fmla="*/ 119854 h 186884"/>
                <a:gd name="connsiteX2" fmla="*/ 42352 w 155564"/>
                <a:gd name="connsiteY2" fmla="*/ 121330 h 186884"/>
                <a:gd name="connsiteX3" fmla="*/ 64974 w 155564"/>
                <a:gd name="connsiteY3" fmla="*/ 108146 h 186884"/>
                <a:gd name="connsiteX4" fmla="*/ 84680 w 155564"/>
                <a:gd name="connsiteY4" fmla="*/ 110559 h 186884"/>
                <a:gd name="connsiteX5" fmla="*/ 57229 w 155564"/>
                <a:gd name="connsiteY5" fmla="*/ 138874 h 186884"/>
                <a:gd name="connsiteX6" fmla="*/ 58166 w 155564"/>
                <a:gd name="connsiteY6" fmla="*/ 155877 h 186884"/>
                <a:gd name="connsiteX7" fmla="*/ 57157 w 155564"/>
                <a:gd name="connsiteY7" fmla="*/ 179509 h 186884"/>
                <a:gd name="connsiteX8" fmla="*/ 79276 w 155564"/>
                <a:gd name="connsiteY8" fmla="*/ 186642 h 186884"/>
                <a:gd name="connsiteX9" fmla="*/ 99017 w 155564"/>
                <a:gd name="connsiteY9" fmla="*/ 178176 h 186884"/>
                <a:gd name="connsiteX10" fmla="*/ 126899 w 155564"/>
                <a:gd name="connsiteY10" fmla="*/ 181995 h 186884"/>
                <a:gd name="connsiteX11" fmla="*/ 140408 w 155564"/>
                <a:gd name="connsiteY11" fmla="*/ 154616 h 186884"/>
                <a:gd name="connsiteX12" fmla="*/ 137562 w 155564"/>
                <a:gd name="connsiteY12" fmla="*/ 135704 h 186884"/>
                <a:gd name="connsiteX13" fmla="*/ 152008 w 155564"/>
                <a:gd name="connsiteY13" fmla="*/ 131957 h 186884"/>
                <a:gd name="connsiteX14" fmla="*/ 151576 w 155564"/>
                <a:gd name="connsiteY14" fmla="*/ 110667 h 186884"/>
                <a:gd name="connsiteX15" fmla="*/ 139580 w 155564"/>
                <a:gd name="connsiteY15" fmla="*/ 102598 h 186884"/>
                <a:gd name="connsiteX16" fmla="*/ 143939 w 155564"/>
                <a:gd name="connsiteY16" fmla="*/ 93160 h 186884"/>
                <a:gd name="connsiteX17" fmla="*/ 144479 w 155564"/>
                <a:gd name="connsiteY17" fmla="*/ 50616 h 186884"/>
                <a:gd name="connsiteX18" fmla="*/ 140624 w 155564"/>
                <a:gd name="connsiteY18" fmla="*/ 44456 h 186884"/>
                <a:gd name="connsiteX19" fmla="*/ 135365 w 155564"/>
                <a:gd name="connsiteY19" fmla="*/ 27885 h 186884"/>
                <a:gd name="connsiteX20" fmla="*/ 115660 w 155564"/>
                <a:gd name="connsiteY20" fmla="*/ 10377 h 186884"/>
                <a:gd name="connsiteX21" fmla="*/ 101214 w 155564"/>
                <a:gd name="connsiteY21" fmla="*/ 12250 h 186884"/>
                <a:gd name="connsiteX22" fmla="*/ 83419 w 155564"/>
                <a:gd name="connsiteY22" fmla="*/ 1335 h 186884"/>
                <a:gd name="connsiteX23" fmla="*/ 50673 w 155564"/>
                <a:gd name="connsiteY23" fmla="*/ 14520 h 186884"/>
                <a:gd name="connsiteX24" fmla="*/ 69405 w 155564"/>
                <a:gd name="connsiteY24" fmla="*/ 38188 h 186884"/>
                <a:gd name="connsiteX25" fmla="*/ 63137 w 155564"/>
                <a:gd name="connsiteY25" fmla="*/ 45284 h 186884"/>
                <a:gd name="connsiteX26" fmla="*/ 73692 w 155564"/>
                <a:gd name="connsiteY26" fmla="*/ 70825 h 186884"/>
                <a:gd name="connsiteX27" fmla="*/ 53519 w 155564"/>
                <a:gd name="connsiteY27" fmla="*/ 57568 h 186884"/>
                <a:gd name="connsiteX28" fmla="*/ 32877 w 155564"/>
                <a:gd name="connsiteY28" fmla="*/ 26804 h 186884"/>
                <a:gd name="connsiteX29" fmla="*/ 18900 w 155564"/>
                <a:gd name="connsiteY29" fmla="*/ 36242 h 186884"/>
                <a:gd name="connsiteX30" fmla="*/ 28014 w 155564"/>
                <a:gd name="connsiteY30" fmla="*/ 51841 h 186884"/>
                <a:gd name="connsiteX31" fmla="*/ 24159 w 155564"/>
                <a:gd name="connsiteY31" fmla="*/ 62251 h 186884"/>
                <a:gd name="connsiteX32" fmla="*/ 27474 w 155564"/>
                <a:gd name="connsiteY32" fmla="*/ 85415 h 186884"/>
                <a:gd name="connsiteX33" fmla="*/ 16414 w 155564"/>
                <a:gd name="connsiteY33" fmla="*/ 89161 h 18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5564" h="186884">
                  <a:moveTo>
                    <a:pt x="16414" y="89161"/>
                  </a:moveTo>
                  <a:cubicBezTo>
                    <a:pt x="4851" y="93844"/>
                    <a:pt x="-3507" y="111568"/>
                    <a:pt x="1464" y="119854"/>
                  </a:cubicBezTo>
                  <a:cubicBezTo>
                    <a:pt x="6760" y="128715"/>
                    <a:pt x="28230" y="128571"/>
                    <a:pt x="42352" y="121330"/>
                  </a:cubicBezTo>
                  <a:cubicBezTo>
                    <a:pt x="51646" y="116575"/>
                    <a:pt x="54131" y="110631"/>
                    <a:pt x="64974" y="108146"/>
                  </a:cubicBezTo>
                  <a:cubicBezTo>
                    <a:pt x="73476" y="106200"/>
                    <a:pt x="83707" y="107173"/>
                    <a:pt x="84680" y="110559"/>
                  </a:cubicBezTo>
                  <a:cubicBezTo>
                    <a:pt x="86300" y="116107"/>
                    <a:pt x="60868" y="121511"/>
                    <a:pt x="57229" y="138874"/>
                  </a:cubicBezTo>
                  <a:cubicBezTo>
                    <a:pt x="56112" y="144206"/>
                    <a:pt x="58418" y="144025"/>
                    <a:pt x="58166" y="155877"/>
                  </a:cubicBezTo>
                  <a:cubicBezTo>
                    <a:pt x="57842" y="170827"/>
                    <a:pt x="54095" y="174466"/>
                    <a:pt x="57157" y="179509"/>
                  </a:cubicBezTo>
                  <a:cubicBezTo>
                    <a:pt x="61156" y="186101"/>
                    <a:pt x="72107" y="187542"/>
                    <a:pt x="79276" y="186642"/>
                  </a:cubicBezTo>
                  <a:cubicBezTo>
                    <a:pt x="89074" y="185381"/>
                    <a:pt x="89543" y="179941"/>
                    <a:pt x="99017" y="178176"/>
                  </a:cubicBezTo>
                  <a:cubicBezTo>
                    <a:pt x="112526" y="175654"/>
                    <a:pt x="117785" y="185561"/>
                    <a:pt x="126899" y="181995"/>
                  </a:cubicBezTo>
                  <a:cubicBezTo>
                    <a:pt x="135833" y="178536"/>
                    <a:pt x="141021" y="164991"/>
                    <a:pt x="140408" y="154616"/>
                  </a:cubicBezTo>
                  <a:cubicBezTo>
                    <a:pt x="139832" y="145070"/>
                    <a:pt x="134464" y="139486"/>
                    <a:pt x="137562" y="135704"/>
                  </a:cubicBezTo>
                  <a:cubicBezTo>
                    <a:pt x="140660" y="131885"/>
                    <a:pt x="147361" y="136064"/>
                    <a:pt x="152008" y="131957"/>
                  </a:cubicBezTo>
                  <a:cubicBezTo>
                    <a:pt x="156907" y="127599"/>
                    <a:pt x="156727" y="116431"/>
                    <a:pt x="151576" y="110667"/>
                  </a:cubicBezTo>
                  <a:cubicBezTo>
                    <a:pt x="147145" y="105696"/>
                    <a:pt x="140804" y="106741"/>
                    <a:pt x="139580" y="102598"/>
                  </a:cubicBezTo>
                  <a:cubicBezTo>
                    <a:pt x="138679" y="99572"/>
                    <a:pt x="141417" y="97122"/>
                    <a:pt x="143939" y="93160"/>
                  </a:cubicBezTo>
                  <a:cubicBezTo>
                    <a:pt x="152080" y="80191"/>
                    <a:pt x="150927" y="61279"/>
                    <a:pt x="144479" y="50616"/>
                  </a:cubicBezTo>
                  <a:cubicBezTo>
                    <a:pt x="143218" y="48562"/>
                    <a:pt x="142282" y="47626"/>
                    <a:pt x="140624" y="44456"/>
                  </a:cubicBezTo>
                  <a:cubicBezTo>
                    <a:pt x="136698" y="36927"/>
                    <a:pt x="137346" y="33144"/>
                    <a:pt x="135365" y="27885"/>
                  </a:cubicBezTo>
                  <a:cubicBezTo>
                    <a:pt x="132339" y="19887"/>
                    <a:pt x="124414" y="11602"/>
                    <a:pt x="115660" y="10377"/>
                  </a:cubicBezTo>
                  <a:cubicBezTo>
                    <a:pt x="109212" y="9477"/>
                    <a:pt x="107951" y="13187"/>
                    <a:pt x="101214" y="12250"/>
                  </a:cubicBezTo>
                  <a:cubicBezTo>
                    <a:pt x="92497" y="11026"/>
                    <a:pt x="91020" y="4289"/>
                    <a:pt x="83419" y="1335"/>
                  </a:cubicBezTo>
                  <a:cubicBezTo>
                    <a:pt x="70738" y="-3600"/>
                    <a:pt x="51249" y="6126"/>
                    <a:pt x="50673" y="14520"/>
                  </a:cubicBezTo>
                  <a:cubicBezTo>
                    <a:pt x="50061" y="23526"/>
                    <a:pt x="71315" y="29902"/>
                    <a:pt x="69405" y="38188"/>
                  </a:cubicBezTo>
                  <a:cubicBezTo>
                    <a:pt x="68613" y="41574"/>
                    <a:pt x="64866" y="41286"/>
                    <a:pt x="63137" y="45284"/>
                  </a:cubicBezTo>
                  <a:cubicBezTo>
                    <a:pt x="58958" y="54939"/>
                    <a:pt x="75457" y="68988"/>
                    <a:pt x="73692" y="70825"/>
                  </a:cubicBezTo>
                  <a:cubicBezTo>
                    <a:pt x="72467" y="72122"/>
                    <a:pt x="62381" y="67439"/>
                    <a:pt x="53519" y="57568"/>
                  </a:cubicBezTo>
                  <a:cubicBezTo>
                    <a:pt x="39866" y="42330"/>
                    <a:pt x="41343" y="28389"/>
                    <a:pt x="32877" y="26804"/>
                  </a:cubicBezTo>
                  <a:cubicBezTo>
                    <a:pt x="26897" y="25687"/>
                    <a:pt x="19296" y="31343"/>
                    <a:pt x="18900" y="36242"/>
                  </a:cubicBezTo>
                  <a:cubicBezTo>
                    <a:pt x="18468" y="41826"/>
                    <a:pt x="27582" y="44059"/>
                    <a:pt x="28014" y="51841"/>
                  </a:cubicBezTo>
                  <a:cubicBezTo>
                    <a:pt x="28266" y="56271"/>
                    <a:pt x="25348" y="56524"/>
                    <a:pt x="24159" y="62251"/>
                  </a:cubicBezTo>
                  <a:cubicBezTo>
                    <a:pt x="21854" y="73203"/>
                    <a:pt x="30896" y="80227"/>
                    <a:pt x="27474" y="85415"/>
                  </a:cubicBezTo>
                  <a:cubicBezTo>
                    <a:pt x="25456" y="88477"/>
                    <a:pt x="21674" y="87036"/>
                    <a:pt x="16414" y="89161"/>
                  </a:cubicBezTo>
                  <a:close/>
                </a:path>
              </a:pathLst>
            </a:custGeom>
            <a:grpFill/>
            <a:ln w="9755" cap="flat">
              <a:solidFill>
                <a:srgbClr val="FFFFFF"/>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276CD88-0D29-3D02-1474-8C3269967742}"/>
                </a:ext>
              </a:extLst>
            </p:cNvPr>
            <p:cNvSpPr/>
            <p:nvPr/>
          </p:nvSpPr>
          <p:spPr>
            <a:xfrm>
              <a:off x="6824953" y="-193591"/>
              <a:ext cx="24676" cy="26193"/>
            </a:xfrm>
            <a:custGeom>
              <a:avLst/>
              <a:gdLst>
                <a:gd name="connsiteX0" fmla="*/ 22295 w 24676"/>
                <a:gd name="connsiteY0" fmla="*/ 24013 h 26193"/>
                <a:gd name="connsiteX1" fmla="*/ 18477 w 24676"/>
                <a:gd name="connsiteY1" fmla="*/ 4164 h 26193"/>
                <a:gd name="connsiteX2" fmla="*/ 5004 w 24676"/>
                <a:gd name="connsiteY2" fmla="*/ 850 h 26193"/>
                <a:gd name="connsiteX3" fmla="*/ 2086 w 24676"/>
                <a:gd name="connsiteY3" fmla="*/ 18826 h 26193"/>
                <a:gd name="connsiteX4" fmla="*/ 22295 w 24676"/>
                <a:gd name="connsiteY4" fmla="*/ 24049 h 2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6" h="26193">
                  <a:moveTo>
                    <a:pt x="22295" y="24013"/>
                  </a:moveTo>
                  <a:cubicBezTo>
                    <a:pt x="26906" y="19726"/>
                    <a:pt x="24385" y="9316"/>
                    <a:pt x="18477" y="4164"/>
                  </a:cubicBezTo>
                  <a:cubicBezTo>
                    <a:pt x="15523" y="1570"/>
                    <a:pt x="9615" y="-1528"/>
                    <a:pt x="5004" y="850"/>
                  </a:cubicBezTo>
                  <a:cubicBezTo>
                    <a:pt x="-508" y="3696"/>
                    <a:pt x="-1444" y="12954"/>
                    <a:pt x="2086" y="18826"/>
                  </a:cubicBezTo>
                  <a:cubicBezTo>
                    <a:pt x="6409" y="25923"/>
                    <a:pt x="17648" y="28372"/>
                    <a:pt x="22295" y="24049"/>
                  </a:cubicBezTo>
                  <a:close/>
                </a:path>
              </a:pathLst>
            </a:custGeom>
            <a:grpFill/>
            <a:ln w="9755" cap="flat">
              <a:solidFill>
                <a:srgbClr val="FFFFFF"/>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D880EF0-D9BF-E91E-5769-9F77A047526E}"/>
                </a:ext>
              </a:extLst>
            </p:cNvPr>
            <p:cNvSpPr/>
            <p:nvPr/>
          </p:nvSpPr>
          <p:spPr>
            <a:xfrm>
              <a:off x="6789807" y="-156516"/>
              <a:ext cx="90405" cy="109404"/>
            </a:xfrm>
            <a:custGeom>
              <a:avLst/>
              <a:gdLst>
                <a:gd name="connsiteX0" fmla="*/ 55 w 90405"/>
                <a:gd name="connsiteY0" fmla="*/ 67668 h 109404"/>
                <a:gd name="connsiteX1" fmla="*/ 34638 w 90405"/>
                <a:gd name="connsiteY1" fmla="*/ 99873 h 109404"/>
                <a:gd name="connsiteX2" fmla="*/ 59639 w 90405"/>
                <a:gd name="connsiteY2" fmla="*/ 109383 h 109404"/>
                <a:gd name="connsiteX3" fmla="*/ 89503 w 90405"/>
                <a:gd name="connsiteY3" fmla="*/ 88165 h 109404"/>
                <a:gd name="connsiteX4" fmla="*/ 77074 w 90405"/>
                <a:gd name="connsiteY4" fmla="*/ 42775 h 109404"/>
                <a:gd name="connsiteX5" fmla="*/ 66051 w 90405"/>
                <a:gd name="connsiteY5" fmla="*/ 12983 h 109404"/>
                <a:gd name="connsiteX6" fmla="*/ 38637 w 90405"/>
                <a:gd name="connsiteY6" fmla="*/ 663 h 109404"/>
                <a:gd name="connsiteX7" fmla="*/ 26605 w 90405"/>
                <a:gd name="connsiteY7" fmla="*/ 10101 h 109404"/>
                <a:gd name="connsiteX8" fmla="*/ 5423 w 90405"/>
                <a:gd name="connsiteY8" fmla="*/ 12443 h 109404"/>
                <a:gd name="connsiteX9" fmla="*/ 6324 w 90405"/>
                <a:gd name="connsiteY9" fmla="*/ 48827 h 109404"/>
                <a:gd name="connsiteX10" fmla="*/ 55 w 90405"/>
                <a:gd name="connsiteY10" fmla="*/ 67740 h 1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05" h="109404">
                  <a:moveTo>
                    <a:pt x="55" y="67668"/>
                  </a:moveTo>
                  <a:cubicBezTo>
                    <a:pt x="1100" y="80960"/>
                    <a:pt x="16807" y="89822"/>
                    <a:pt x="34638" y="99873"/>
                  </a:cubicBezTo>
                  <a:cubicBezTo>
                    <a:pt x="46274" y="106429"/>
                    <a:pt x="52218" y="109707"/>
                    <a:pt x="59639" y="109383"/>
                  </a:cubicBezTo>
                  <a:cubicBezTo>
                    <a:pt x="72103" y="108807"/>
                    <a:pt x="85504" y="100053"/>
                    <a:pt x="89503" y="88165"/>
                  </a:cubicBezTo>
                  <a:cubicBezTo>
                    <a:pt x="92925" y="77898"/>
                    <a:pt x="86152" y="74836"/>
                    <a:pt x="77074" y="42775"/>
                  </a:cubicBezTo>
                  <a:cubicBezTo>
                    <a:pt x="72175" y="25484"/>
                    <a:pt x="72427" y="20296"/>
                    <a:pt x="66051" y="12983"/>
                  </a:cubicBezTo>
                  <a:cubicBezTo>
                    <a:pt x="59567" y="5526"/>
                    <a:pt x="47751" y="-2363"/>
                    <a:pt x="38637" y="663"/>
                  </a:cubicBezTo>
                  <a:cubicBezTo>
                    <a:pt x="33017" y="2536"/>
                    <a:pt x="33558" y="6823"/>
                    <a:pt x="26605" y="10101"/>
                  </a:cubicBezTo>
                  <a:cubicBezTo>
                    <a:pt x="16590" y="14784"/>
                    <a:pt x="9890" y="8480"/>
                    <a:pt x="5423" y="12443"/>
                  </a:cubicBezTo>
                  <a:cubicBezTo>
                    <a:pt x="-449" y="17666"/>
                    <a:pt x="10142" y="29518"/>
                    <a:pt x="6324" y="48827"/>
                  </a:cubicBezTo>
                  <a:cubicBezTo>
                    <a:pt x="4054" y="60319"/>
                    <a:pt x="-557" y="60391"/>
                    <a:pt x="55" y="67740"/>
                  </a:cubicBezTo>
                  <a:close/>
                </a:path>
              </a:pathLst>
            </a:custGeom>
            <a:grpFill/>
            <a:ln w="9755"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C5D84D8-9EAC-302A-F8C8-425E83D14A8A}"/>
                </a:ext>
              </a:extLst>
            </p:cNvPr>
            <p:cNvSpPr/>
            <p:nvPr/>
          </p:nvSpPr>
          <p:spPr>
            <a:xfrm>
              <a:off x="6765563" y="-318449"/>
              <a:ext cx="517698" cy="264375"/>
            </a:xfrm>
            <a:custGeom>
              <a:avLst/>
              <a:gdLst>
                <a:gd name="connsiteX0" fmla="*/ 233021 w 517698"/>
                <a:gd name="connsiteY0" fmla="*/ 257843 h 264375"/>
                <a:gd name="connsiteX1" fmla="*/ 257590 w 517698"/>
                <a:gd name="connsiteY1" fmla="*/ 228087 h 264375"/>
                <a:gd name="connsiteX2" fmla="*/ 267640 w 517698"/>
                <a:gd name="connsiteY2" fmla="*/ 261661 h 264375"/>
                <a:gd name="connsiteX3" fmla="*/ 284968 w 517698"/>
                <a:gd name="connsiteY3" fmla="*/ 263571 h 264375"/>
                <a:gd name="connsiteX4" fmla="*/ 370632 w 517698"/>
                <a:gd name="connsiteY4" fmla="*/ 243866 h 264375"/>
                <a:gd name="connsiteX5" fmla="*/ 408673 w 517698"/>
                <a:gd name="connsiteY5" fmla="*/ 229276 h 264375"/>
                <a:gd name="connsiteX6" fmla="*/ 412564 w 517698"/>
                <a:gd name="connsiteY6" fmla="*/ 198080 h 264375"/>
                <a:gd name="connsiteX7" fmla="*/ 424596 w 517698"/>
                <a:gd name="connsiteY7" fmla="*/ 196206 h 264375"/>
                <a:gd name="connsiteX8" fmla="*/ 445238 w 517698"/>
                <a:gd name="connsiteY8" fmla="*/ 221783 h 264375"/>
                <a:gd name="connsiteX9" fmla="*/ 496247 w 517698"/>
                <a:gd name="connsiteY9" fmla="*/ 205320 h 264375"/>
                <a:gd name="connsiteX10" fmla="*/ 507811 w 517698"/>
                <a:gd name="connsiteY10" fmla="*/ 184066 h 264375"/>
                <a:gd name="connsiteX11" fmla="*/ 501111 w 517698"/>
                <a:gd name="connsiteY11" fmla="*/ 167027 h 264375"/>
                <a:gd name="connsiteX12" fmla="*/ 516024 w 517698"/>
                <a:gd name="connsiteY12" fmla="*/ 161371 h 264375"/>
                <a:gd name="connsiteX13" fmla="*/ 514620 w 517698"/>
                <a:gd name="connsiteY13" fmla="*/ 147178 h 264375"/>
                <a:gd name="connsiteX14" fmla="*/ 497328 w 517698"/>
                <a:gd name="connsiteY14" fmla="*/ 141486 h 264375"/>
                <a:gd name="connsiteX15" fmla="*/ 498337 w 517698"/>
                <a:gd name="connsiteY15" fmla="*/ 104598 h 264375"/>
                <a:gd name="connsiteX16" fmla="*/ 388212 w 517698"/>
                <a:gd name="connsiteY16" fmla="*/ 81723 h 264375"/>
                <a:gd name="connsiteX17" fmla="*/ 332807 w 517698"/>
                <a:gd name="connsiteY17" fmla="*/ 125131 h 264375"/>
                <a:gd name="connsiteX18" fmla="*/ 308707 w 517698"/>
                <a:gd name="connsiteY18" fmla="*/ 152041 h 264375"/>
                <a:gd name="connsiteX19" fmla="*/ 264470 w 517698"/>
                <a:gd name="connsiteY19" fmla="*/ 133525 h 264375"/>
                <a:gd name="connsiteX20" fmla="*/ 239434 w 517698"/>
                <a:gd name="connsiteY20" fmla="*/ 147178 h 264375"/>
                <a:gd name="connsiteX21" fmla="*/ 221170 w 517698"/>
                <a:gd name="connsiteY21" fmla="*/ 142891 h 264375"/>
                <a:gd name="connsiteX22" fmla="*/ 225529 w 517698"/>
                <a:gd name="connsiteY22" fmla="*/ 128229 h 264375"/>
                <a:gd name="connsiteX23" fmla="*/ 203446 w 517698"/>
                <a:gd name="connsiteY23" fmla="*/ 107408 h 264375"/>
                <a:gd name="connsiteX24" fmla="*/ 179886 w 517698"/>
                <a:gd name="connsiteY24" fmla="*/ 107372 h 264375"/>
                <a:gd name="connsiteX25" fmla="*/ 181832 w 517698"/>
                <a:gd name="connsiteY25" fmla="*/ 98402 h 264375"/>
                <a:gd name="connsiteX26" fmla="*/ 172249 w 517698"/>
                <a:gd name="connsiteY26" fmla="*/ 84677 h 264375"/>
                <a:gd name="connsiteX27" fmla="*/ 208345 w 517698"/>
                <a:gd name="connsiteY27" fmla="*/ 76715 h 264375"/>
                <a:gd name="connsiteX28" fmla="*/ 209318 w 517698"/>
                <a:gd name="connsiteY28" fmla="*/ 63495 h 264375"/>
                <a:gd name="connsiteX29" fmla="*/ 169403 w 517698"/>
                <a:gd name="connsiteY29" fmla="*/ 59640 h 264375"/>
                <a:gd name="connsiteX30" fmla="*/ 166558 w 517698"/>
                <a:gd name="connsiteY30" fmla="*/ 43105 h 264375"/>
                <a:gd name="connsiteX31" fmla="*/ 134316 w 517698"/>
                <a:gd name="connsiteY31" fmla="*/ 39755 h 264375"/>
                <a:gd name="connsiteX32" fmla="*/ 96275 w 517698"/>
                <a:gd name="connsiteY32" fmla="*/ 53408 h 264375"/>
                <a:gd name="connsiteX33" fmla="*/ 91520 w 517698"/>
                <a:gd name="connsiteY33" fmla="*/ 20770 h 264375"/>
                <a:gd name="connsiteX34" fmla="*/ 60755 w 517698"/>
                <a:gd name="connsiteY34" fmla="*/ 15979 h 264375"/>
                <a:gd name="connsiteX35" fmla="*/ 15546 w 517698"/>
                <a:gd name="connsiteY35" fmla="*/ 777 h 264375"/>
                <a:gd name="connsiteX36" fmla="*/ 1064 w 517698"/>
                <a:gd name="connsiteY36" fmla="*/ 34315 h 264375"/>
                <a:gd name="connsiteX37" fmla="*/ 24119 w 517698"/>
                <a:gd name="connsiteY37" fmla="*/ 54669 h 264375"/>
                <a:gd name="connsiteX38" fmla="*/ 62557 w 517698"/>
                <a:gd name="connsiteY38" fmla="*/ 90188 h 264375"/>
                <a:gd name="connsiteX39" fmla="*/ 93826 w 517698"/>
                <a:gd name="connsiteY39" fmla="*/ 80318 h 264375"/>
                <a:gd name="connsiteX40" fmla="*/ 116412 w 517698"/>
                <a:gd name="connsiteY40" fmla="*/ 94547 h 264375"/>
                <a:gd name="connsiteX41" fmla="*/ 140368 w 517698"/>
                <a:gd name="connsiteY41" fmla="*/ 146601 h 264375"/>
                <a:gd name="connsiteX42" fmla="*/ 144115 w 517698"/>
                <a:gd name="connsiteY42" fmla="*/ 208526 h 264375"/>
                <a:gd name="connsiteX43" fmla="*/ 174375 w 517698"/>
                <a:gd name="connsiteY43" fmla="*/ 245919 h 264375"/>
                <a:gd name="connsiteX44" fmla="*/ 190261 w 517698"/>
                <a:gd name="connsiteY44" fmla="*/ 239327 h 264375"/>
                <a:gd name="connsiteX45" fmla="*/ 200348 w 517698"/>
                <a:gd name="connsiteY45" fmla="*/ 259212 h 264375"/>
                <a:gd name="connsiteX46" fmla="*/ 233057 w 517698"/>
                <a:gd name="connsiteY46" fmla="*/ 257843 h 26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17698" h="264375">
                  <a:moveTo>
                    <a:pt x="233021" y="257843"/>
                  </a:moveTo>
                  <a:cubicBezTo>
                    <a:pt x="250241" y="248008"/>
                    <a:pt x="253195" y="227079"/>
                    <a:pt x="257590" y="228087"/>
                  </a:cubicBezTo>
                  <a:cubicBezTo>
                    <a:pt x="262381" y="229204"/>
                    <a:pt x="255897" y="253268"/>
                    <a:pt x="267640" y="261661"/>
                  </a:cubicBezTo>
                  <a:cubicBezTo>
                    <a:pt x="272900" y="265444"/>
                    <a:pt x="279636" y="264435"/>
                    <a:pt x="284968" y="263571"/>
                  </a:cubicBezTo>
                  <a:cubicBezTo>
                    <a:pt x="323657" y="257339"/>
                    <a:pt x="348406" y="249413"/>
                    <a:pt x="370632" y="243866"/>
                  </a:cubicBezTo>
                  <a:cubicBezTo>
                    <a:pt x="395309" y="237706"/>
                    <a:pt x="404567" y="237562"/>
                    <a:pt x="408673" y="229276"/>
                  </a:cubicBezTo>
                  <a:cubicBezTo>
                    <a:pt x="414077" y="218325"/>
                    <a:pt x="404927" y="204420"/>
                    <a:pt x="412564" y="198080"/>
                  </a:cubicBezTo>
                  <a:cubicBezTo>
                    <a:pt x="417103" y="194297"/>
                    <a:pt x="424164" y="196098"/>
                    <a:pt x="424596" y="196206"/>
                  </a:cubicBezTo>
                  <a:cubicBezTo>
                    <a:pt x="436340" y="199340"/>
                    <a:pt x="434250" y="215047"/>
                    <a:pt x="445238" y="221783"/>
                  </a:cubicBezTo>
                  <a:cubicBezTo>
                    <a:pt x="459359" y="230429"/>
                    <a:pt x="483963" y="217388"/>
                    <a:pt x="496247" y="205320"/>
                  </a:cubicBezTo>
                  <a:cubicBezTo>
                    <a:pt x="501111" y="200565"/>
                    <a:pt x="508820" y="192964"/>
                    <a:pt x="507811" y="184066"/>
                  </a:cubicBezTo>
                  <a:cubicBezTo>
                    <a:pt x="506874" y="175817"/>
                    <a:pt x="499021" y="171026"/>
                    <a:pt x="501111" y="167027"/>
                  </a:cubicBezTo>
                  <a:cubicBezTo>
                    <a:pt x="503236" y="162956"/>
                    <a:pt x="512134" y="166487"/>
                    <a:pt x="516024" y="161371"/>
                  </a:cubicBezTo>
                  <a:cubicBezTo>
                    <a:pt x="518834" y="157697"/>
                    <a:pt x="517934" y="150960"/>
                    <a:pt x="514620" y="147178"/>
                  </a:cubicBezTo>
                  <a:cubicBezTo>
                    <a:pt x="509684" y="141558"/>
                    <a:pt x="502155" y="145557"/>
                    <a:pt x="497328" y="141486"/>
                  </a:cubicBezTo>
                  <a:cubicBezTo>
                    <a:pt x="489403" y="134822"/>
                    <a:pt x="502047" y="118035"/>
                    <a:pt x="498337" y="104598"/>
                  </a:cubicBezTo>
                  <a:cubicBezTo>
                    <a:pt x="491708" y="80642"/>
                    <a:pt x="431729" y="63422"/>
                    <a:pt x="388212" y="81723"/>
                  </a:cubicBezTo>
                  <a:cubicBezTo>
                    <a:pt x="354242" y="96024"/>
                    <a:pt x="332807" y="125131"/>
                    <a:pt x="332807" y="125131"/>
                  </a:cubicBezTo>
                  <a:cubicBezTo>
                    <a:pt x="322324" y="139361"/>
                    <a:pt x="319154" y="150384"/>
                    <a:pt x="308707" y="152041"/>
                  </a:cubicBezTo>
                  <a:cubicBezTo>
                    <a:pt x="292137" y="154707"/>
                    <a:pt x="281726" y="129850"/>
                    <a:pt x="264470" y="133525"/>
                  </a:cubicBezTo>
                  <a:cubicBezTo>
                    <a:pt x="254456" y="135686"/>
                    <a:pt x="253267" y="145052"/>
                    <a:pt x="239434" y="147178"/>
                  </a:cubicBezTo>
                  <a:cubicBezTo>
                    <a:pt x="232625" y="148222"/>
                    <a:pt x="223259" y="147430"/>
                    <a:pt x="221170" y="142891"/>
                  </a:cubicBezTo>
                  <a:cubicBezTo>
                    <a:pt x="219188" y="138604"/>
                    <a:pt x="225709" y="135362"/>
                    <a:pt x="225529" y="128229"/>
                  </a:cubicBezTo>
                  <a:cubicBezTo>
                    <a:pt x="225312" y="119187"/>
                    <a:pt x="214397" y="109677"/>
                    <a:pt x="203446" y="107408"/>
                  </a:cubicBezTo>
                  <a:cubicBezTo>
                    <a:pt x="191882" y="104994"/>
                    <a:pt x="181976" y="110902"/>
                    <a:pt x="179886" y="107372"/>
                  </a:cubicBezTo>
                  <a:cubicBezTo>
                    <a:pt x="178625" y="105246"/>
                    <a:pt x="182120" y="103049"/>
                    <a:pt x="181832" y="98402"/>
                  </a:cubicBezTo>
                  <a:cubicBezTo>
                    <a:pt x="181327" y="90765"/>
                    <a:pt x="171421" y="87703"/>
                    <a:pt x="172249" y="84677"/>
                  </a:cubicBezTo>
                  <a:cubicBezTo>
                    <a:pt x="173582" y="79705"/>
                    <a:pt x="200204" y="87667"/>
                    <a:pt x="208345" y="76715"/>
                  </a:cubicBezTo>
                  <a:cubicBezTo>
                    <a:pt x="211083" y="73041"/>
                    <a:pt x="211984" y="66917"/>
                    <a:pt x="209318" y="63495"/>
                  </a:cubicBezTo>
                  <a:cubicBezTo>
                    <a:pt x="202581" y="54705"/>
                    <a:pt x="177040" y="68970"/>
                    <a:pt x="169403" y="59640"/>
                  </a:cubicBezTo>
                  <a:cubicBezTo>
                    <a:pt x="165369" y="54741"/>
                    <a:pt x="170844" y="48797"/>
                    <a:pt x="166558" y="43105"/>
                  </a:cubicBezTo>
                  <a:cubicBezTo>
                    <a:pt x="159857" y="34207"/>
                    <a:pt x="139143" y="38710"/>
                    <a:pt x="134316" y="39755"/>
                  </a:cubicBezTo>
                  <a:cubicBezTo>
                    <a:pt x="111369" y="44726"/>
                    <a:pt x="102183" y="57226"/>
                    <a:pt x="96275" y="53408"/>
                  </a:cubicBezTo>
                  <a:cubicBezTo>
                    <a:pt x="89323" y="48869"/>
                    <a:pt x="100598" y="30533"/>
                    <a:pt x="91520" y="20770"/>
                  </a:cubicBezTo>
                  <a:cubicBezTo>
                    <a:pt x="85684" y="14502"/>
                    <a:pt x="78119" y="18969"/>
                    <a:pt x="60755" y="15979"/>
                  </a:cubicBezTo>
                  <a:cubicBezTo>
                    <a:pt x="33810" y="11368"/>
                    <a:pt x="27686" y="-3546"/>
                    <a:pt x="15546" y="777"/>
                  </a:cubicBezTo>
                  <a:cubicBezTo>
                    <a:pt x="4234" y="4812"/>
                    <a:pt x="-2790" y="22247"/>
                    <a:pt x="1064" y="34315"/>
                  </a:cubicBezTo>
                  <a:cubicBezTo>
                    <a:pt x="3730" y="42673"/>
                    <a:pt x="9926" y="43141"/>
                    <a:pt x="24119" y="54669"/>
                  </a:cubicBezTo>
                  <a:cubicBezTo>
                    <a:pt x="49120" y="74986"/>
                    <a:pt x="49192" y="89143"/>
                    <a:pt x="62557" y="90188"/>
                  </a:cubicBezTo>
                  <a:cubicBezTo>
                    <a:pt x="75237" y="91197"/>
                    <a:pt x="79488" y="78769"/>
                    <a:pt x="93826" y="80318"/>
                  </a:cubicBezTo>
                  <a:cubicBezTo>
                    <a:pt x="103804" y="81398"/>
                    <a:pt x="110540" y="88315"/>
                    <a:pt x="116412" y="94547"/>
                  </a:cubicBezTo>
                  <a:cubicBezTo>
                    <a:pt x="123401" y="101968"/>
                    <a:pt x="135109" y="117170"/>
                    <a:pt x="140368" y="146601"/>
                  </a:cubicBezTo>
                  <a:cubicBezTo>
                    <a:pt x="146168" y="179059"/>
                    <a:pt x="136009" y="183526"/>
                    <a:pt x="144115" y="208526"/>
                  </a:cubicBezTo>
                  <a:cubicBezTo>
                    <a:pt x="150059" y="226826"/>
                    <a:pt x="162703" y="246712"/>
                    <a:pt x="174375" y="245919"/>
                  </a:cubicBezTo>
                  <a:cubicBezTo>
                    <a:pt x="181435" y="245451"/>
                    <a:pt x="185110" y="237598"/>
                    <a:pt x="190261" y="239327"/>
                  </a:cubicBezTo>
                  <a:cubicBezTo>
                    <a:pt x="196313" y="241380"/>
                    <a:pt x="193035" y="252872"/>
                    <a:pt x="200348" y="259212"/>
                  </a:cubicBezTo>
                  <a:cubicBezTo>
                    <a:pt x="207913" y="265768"/>
                    <a:pt x="223079" y="263535"/>
                    <a:pt x="233057" y="257843"/>
                  </a:cubicBezTo>
                  <a:close/>
                </a:path>
              </a:pathLst>
            </a:custGeom>
            <a:grpFill/>
            <a:ln w="9755"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F3513FC-1E61-1020-1886-075481E7F72F}"/>
                </a:ext>
              </a:extLst>
            </p:cNvPr>
            <p:cNvSpPr/>
            <p:nvPr/>
          </p:nvSpPr>
          <p:spPr>
            <a:xfrm>
              <a:off x="6932909" y="-305250"/>
              <a:ext cx="24108" cy="35871"/>
            </a:xfrm>
            <a:custGeom>
              <a:avLst/>
              <a:gdLst>
                <a:gd name="connsiteX0" fmla="*/ 3066 w 24108"/>
                <a:gd name="connsiteY0" fmla="*/ 583 h 35871"/>
                <a:gd name="connsiteX1" fmla="*/ 4471 w 24108"/>
                <a:gd name="connsiteY1" fmla="*/ 24214 h 35871"/>
                <a:gd name="connsiteX2" fmla="*/ 19853 w 24108"/>
                <a:gd name="connsiteY2" fmla="*/ 35598 h 35871"/>
                <a:gd name="connsiteX3" fmla="*/ 18448 w 24108"/>
                <a:gd name="connsiteY3" fmla="*/ 7715 h 35871"/>
                <a:gd name="connsiteX4" fmla="*/ 3066 w 24108"/>
                <a:gd name="connsiteY4" fmla="*/ 583 h 35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8" h="35871">
                  <a:moveTo>
                    <a:pt x="3066" y="583"/>
                  </a:moveTo>
                  <a:cubicBezTo>
                    <a:pt x="-1797" y="3321"/>
                    <a:pt x="-537" y="15821"/>
                    <a:pt x="4471" y="24214"/>
                  </a:cubicBezTo>
                  <a:cubicBezTo>
                    <a:pt x="8073" y="30230"/>
                    <a:pt x="15530" y="37363"/>
                    <a:pt x="19853" y="35598"/>
                  </a:cubicBezTo>
                  <a:cubicBezTo>
                    <a:pt x="25184" y="33400"/>
                    <a:pt x="26337" y="17226"/>
                    <a:pt x="18448" y="7715"/>
                  </a:cubicBezTo>
                  <a:cubicBezTo>
                    <a:pt x="14485" y="2924"/>
                    <a:pt x="7028" y="-1651"/>
                    <a:pt x="3066" y="583"/>
                  </a:cubicBezTo>
                  <a:close/>
                </a:path>
              </a:pathLst>
            </a:custGeom>
            <a:grpFill/>
            <a:ln w="9755"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EB6E8FD-7645-7EAC-9E35-0E0ADDD7CC36}"/>
                </a:ext>
              </a:extLst>
            </p:cNvPr>
            <p:cNvSpPr/>
            <p:nvPr/>
          </p:nvSpPr>
          <p:spPr>
            <a:xfrm>
              <a:off x="7239936" y="-298035"/>
              <a:ext cx="28194" cy="34965"/>
            </a:xfrm>
            <a:custGeom>
              <a:avLst/>
              <a:gdLst>
                <a:gd name="connsiteX0" fmla="*/ 25513 w 28194"/>
                <a:gd name="connsiteY0" fmla="*/ 27482 h 34965"/>
                <a:gd name="connsiteX1" fmla="*/ 17372 w 28194"/>
                <a:gd name="connsiteY1" fmla="*/ 68 h 34965"/>
                <a:gd name="connsiteX2" fmla="*/ 8 w 28194"/>
                <a:gd name="connsiteY2" fmla="*/ 26510 h 34965"/>
                <a:gd name="connsiteX3" fmla="*/ 1449 w 28194"/>
                <a:gd name="connsiteY3" fmla="*/ 32201 h 34965"/>
                <a:gd name="connsiteX4" fmla="*/ 25513 w 28194"/>
                <a:gd name="connsiteY4" fmla="*/ 27518 h 34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94" h="34965">
                  <a:moveTo>
                    <a:pt x="25513" y="27482"/>
                  </a:moveTo>
                  <a:cubicBezTo>
                    <a:pt x="32430" y="17720"/>
                    <a:pt x="24612" y="1185"/>
                    <a:pt x="17372" y="68"/>
                  </a:cubicBezTo>
                  <a:cubicBezTo>
                    <a:pt x="9735" y="-1157"/>
                    <a:pt x="332" y="14406"/>
                    <a:pt x="8" y="26510"/>
                  </a:cubicBezTo>
                  <a:cubicBezTo>
                    <a:pt x="-64" y="29247"/>
                    <a:pt x="332" y="30940"/>
                    <a:pt x="1449" y="32201"/>
                  </a:cubicBezTo>
                  <a:cubicBezTo>
                    <a:pt x="5664" y="37064"/>
                    <a:pt x="19857" y="35516"/>
                    <a:pt x="25513" y="27518"/>
                  </a:cubicBezTo>
                  <a:close/>
                </a:path>
              </a:pathLst>
            </a:custGeom>
            <a:grpFill/>
            <a:ln w="975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15A36A2-11F7-3927-7AE2-AC6444BA7CCB}"/>
                </a:ext>
              </a:extLst>
            </p:cNvPr>
            <p:cNvSpPr/>
            <p:nvPr/>
          </p:nvSpPr>
          <p:spPr>
            <a:xfrm>
              <a:off x="7289511" y="-46075"/>
              <a:ext cx="169715" cy="110641"/>
            </a:xfrm>
            <a:custGeom>
              <a:avLst/>
              <a:gdLst>
                <a:gd name="connsiteX0" fmla="*/ 3929 w 169715"/>
                <a:gd name="connsiteY0" fmla="*/ 19980 h 110641"/>
                <a:gd name="connsiteX1" fmla="*/ 7711 w 169715"/>
                <a:gd name="connsiteY1" fmla="*/ 54023 h 110641"/>
                <a:gd name="connsiteX2" fmla="*/ 39448 w 169715"/>
                <a:gd name="connsiteY2" fmla="*/ 72503 h 110641"/>
                <a:gd name="connsiteX3" fmla="*/ 46617 w 169715"/>
                <a:gd name="connsiteY3" fmla="*/ 93325 h 110641"/>
                <a:gd name="connsiteX4" fmla="*/ 64881 w 169715"/>
                <a:gd name="connsiteY4" fmla="*/ 110364 h 110641"/>
                <a:gd name="connsiteX5" fmla="*/ 97158 w 169715"/>
                <a:gd name="connsiteY5" fmla="*/ 91992 h 110641"/>
                <a:gd name="connsiteX6" fmla="*/ 158291 w 169715"/>
                <a:gd name="connsiteY6" fmla="*/ 70810 h 110641"/>
                <a:gd name="connsiteX7" fmla="*/ 169386 w 169715"/>
                <a:gd name="connsiteY7" fmla="*/ 59498 h 110641"/>
                <a:gd name="connsiteX8" fmla="*/ 135307 w 169715"/>
                <a:gd name="connsiteY8" fmla="*/ 20196 h 110641"/>
                <a:gd name="connsiteX9" fmla="*/ 82425 w 169715"/>
                <a:gd name="connsiteY9" fmla="*/ 239 h 110641"/>
                <a:gd name="connsiteX10" fmla="*/ 48238 w 169715"/>
                <a:gd name="connsiteY10" fmla="*/ 12955 h 110641"/>
                <a:gd name="connsiteX11" fmla="*/ 3965 w 169715"/>
                <a:gd name="connsiteY11" fmla="*/ 19980 h 11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15" h="110641">
                  <a:moveTo>
                    <a:pt x="3929" y="19980"/>
                  </a:moveTo>
                  <a:cubicBezTo>
                    <a:pt x="-2844" y="28049"/>
                    <a:pt x="-394" y="44728"/>
                    <a:pt x="7711" y="54023"/>
                  </a:cubicBezTo>
                  <a:cubicBezTo>
                    <a:pt x="17654" y="65406"/>
                    <a:pt x="31163" y="60147"/>
                    <a:pt x="39448" y="72503"/>
                  </a:cubicBezTo>
                  <a:cubicBezTo>
                    <a:pt x="44203" y="79635"/>
                    <a:pt x="40781" y="83022"/>
                    <a:pt x="46617" y="93325"/>
                  </a:cubicBezTo>
                  <a:cubicBezTo>
                    <a:pt x="48598" y="96819"/>
                    <a:pt x="55154" y="108346"/>
                    <a:pt x="64881" y="110364"/>
                  </a:cubicBezTo>
                  <a:cubicBezTo>
                    <a:pt x="75292" y="112525"/>
                    <a:pt x="79327" y="101646"/>
                    <a:pt x="97158" y="91992"/>
                  </a:cubicBezTo>
                  <a:cubicBezTo>
                    <a:pt x="120358" y="79419"/>
                    <a:pt x="133506" y="86984"/>
                    <a:pt x="158291" y="70810"/>
                  </a:cubicBezTo>
                  <a:cubicBezTo>
                    <a:pt x="167224" y="64974"/>
                    <a:pt x="168810" y="61876"/>
                    <a:pt x="169386" y="59498"/>
                  </a:cubicBezTo>
                  <a:cubicBezTo>
                    <a:pt x="172880" y="45233"/>
                    <a:pt x="147736" y="28482"/>
                    <a:pt x="135307" y="20196"/>
                  </a:cubicBezTo>
                  <a:cubicBezTo>
                    <a:pt x="118376" y="8921"/>
                    <a:pt x="102382" y="-1742"/>
                    <a:pt x="82425" y="239"/>
                  </a:cubicBezTo>
                  <a:cubicBezTo>
                    <a:pt x="67943" y="1680"/>
                    <a:pt x="68772" y="8056"/>
                    <a:pt x="48238" y="12955"/>
                  </a:cubicBezTo>
                  <a:cubicBezTo>
                    <a:pt x="22625" y="19043"/>
                    <a:pt x="11025" y="11550"/>
                    <a:pt x="3965" y="19980"/>
                  </a:cubicBezTo>
                  <a:close/>
                </a:path>
              </a:pathLst>
            </a:custGeom>
            <a:grpFill/>
            <a:ln w="9755"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5DABFA8-64D3-8BEE-F983-C0A4F5A258E7}"/>
                </a:ext>
              </a:extLst>
            </p:cNvPr>
            <p:cNvSpPr/>
            <p:nvPr/>
          </p:nvSpPr>
          <p:spPr>
            <a:xfrm>
              <a:off x="7031235" y="-18321"/>
              <a:ext cx="1360818" cy="953912"/>
            </a:xfrm>
            <a:custGeom>
              <a:avLst/>
              <a:gdLst>
                <a:gd name="connsiteX0" fmla="*/ 401581 w 1360818"/>
                <a:gd name="connsiteY0" fmla="*/ 65246 h 953912"/>
                <a:gd name="connsiteX1" fmla="*/ 364008 w 1360818"/>
                <a:gd name="connsiteY1" fmla="*/ 90246 h 953912"/>
                <a:gd name="connsiteX2" fmla="*/ 394268 w 1360818"/>
                <a:gd name="connsiteY2" fmla="*/ 118669 h 953912"/>
                <a:gd name="connsiteX3" fmla="*/ 374058 w 1360818"/>
                <a:gd name="connsiteY3" fmla="*/ 122884 h 953912"/>
                <a:gd name="connsiteX4" fmla="*/ 368259 w 1360818"/>
                <a:gd name="connsiteY4" fmla="*/ 147920 h 953912"/>
                <a:gd name="connsiteX5" fmla="*/ 354353 w 1360818"/>
                <a:gd name="connsiteY5" fmla="*/ 124721 h 953912"/>
                <a:gd name="connsiteX6" fmla="*/ 317789 w 1360818"/>
                <a:gd name="connsiteY6" fmla="*/ 130341 h 953912"/>
                <a:gd name="connsiteX7" fmla="*/ 311953 w 1360818"/>
                <a:gd name="connsiteY7" fmla="*/ 169571 h 953912"/>
                <a:gd name="connsiteX8" fmla="*/ 301867 w 1360818"/>
                <a:gd name="connsiteY8" fmla="*/ 156314 h 953912"/>
                <a:gd name="connsiteX9" fmla="*/ 296175 w 1360818"/>
                <a:gd name="connsiteY9" fmla="*/ 98172 h 953912"/>
                <a:gd name="connsiteX10" fmla="*/ 276038 w 1360818"/>
                <a:gd name="connsiteY10" fmla="*/ 56996 h 953912"/>
                <a:gd name="connsiteX11" fmla="*/ 249128 w 1360818"/>
                <a:gd name="connsiteY11" fmla="*/ 38048 h 953912"/>
                <a:gd name="connsiteX12" fmla="*/ 232341 w 1360818"/>
                <a:gd name="connsiteY12" fmla="*/ 2096 h 953912"/>
                <a:gd name="connsiteX13" fmla="*/ 186122 w 1360818"/>
                <a:gd name="connsiteY13" fmla="*/ 17622 h 953912"/>
                <a:gd name="connsiteX14" fmla="*/ 164436 w 1360818"/>
                <a:gd name="connsiteY14" fmla="*/ 44064 h 953912"/>
                <a:gd name="connsiteX15" fmla="*/ 135509 w 1360818"/>
                <a:gd name="connsiteY15" fmla="*/ 72379 h 953912"/>
                <a:gd name="connsiteX16" fmla="*/ 157123 w 1360818"/>
                <a:gd name="connsiteY16" fmla="*/ 92732 h 953912"/>
                <a:gd name="connsiteX17" fmla="*/ 136914 w 1360818"/>
                <a:gd name="connsiteY17" fmla="*/ 96478 h 953912"/>
                <a:gd name="connsiteX18" fmla="*/ 154673 w 1360818"/>
                <a:gd name="connsiteY18" fmla="*/ 112581 h 953912"/>
                <a:gd name="connsiteX19" fmla="*/ 132051 w 1360818"/>
                <a:gd name="connsiteY19" fmla="*/ 116328 h 953912"/>
                <a:gd name="connsiteX20" fmla="*/ 139688 w 1360818"/>
                <a:gd name="connsiteY20" fmla="*/ 161718 h 953912"/>
                <a:gd name="connsiteX21" fmla="*/ 163715 w 1360818"/>
                <a:gd name="connsiteY21" fmla="*/ 167914 h 953912"/>
                <a:gd name="connsiteX22" fmla="*/ 170416 w 1360818"/>
                <a:gd name="connsiteY22" fmla="*/ 195832 h 953912"/>
                <a:gd name="connsiteX23" fmla="*/ 151179 w 1360818"/>
                <a:gd name="connsiteY23" fmla="*/ 197705 h 953912"/>
                <a:gd name="connsiteX24" fmla="*/ 145379 w 1360818"/>
                <a:gd name="connsiteY24" fmla="*/ 223678 h 953912"/>
                <a:gd name="connsiteX25" fmla="*/ 200640 w 1360818"/>
                <a:gd name="connsiteY25" fmla="*/ 264421 h 953912"/>
                <a:gd name="connsiteX26" fmla="*/ 200640 w 1360818"/>
                <a:gd name="connsiteY26" fmla="*/ 281425 h 953912"/>
                <a:gd name="connsiteX27" fmla="*/ 204458 w 1360818"/>
                <a:gd name="connsiteY27" fmla="*/ 297491 h 953912"/>
                <a:gd name="connsiteX28" fmla="*/ 201540 w 1360818"/>
                <a:gd name="connsiteY28" fmla="*/ 326310 h 953912"/>
                <a:gd name="connsiteX29" fmla="*/ 189544 w 1360818"/>
                <a:gd name="connsiteY29" fmla="*/ 306893 h 953912"/>
                <a:gd name="connsiteX30" fmla="*/ 147145 w 1360818"/>
                <a:gd name="connsiteY30" fmla="*/ 341332 h 953912"/>
                <a:gd name="connsiteX31" fmla="*/ 142353 w 1360818"/>
                <a:gd name="connsiteY31" fmla="*/ 331390 h 953912"/>
                <a:gd name="connsiteX32" fmla="*/ 181403 w 1360818"/>
                <a:gd name="connsiteY32" fmla="*/ 285135 h 953912"/>
                <a:gd name="connsiteX33" fmla="*/ 145379 w 1360818"/>
                <a:gd name="connsiteY33" fmla="*/ 254803 h 953912"/>
                <a:gd name="connsiteX34" fmla="*/ 117533 w 1360818"/>
                <a:gd name="connsiteY34" fmla="*/ 216942 h 953912"/>
                <a:gd name="connsiteX35" fmla="*/ 107987 w 1360818"/>
                <a:gd name="connsiteY35" fmla="*/ 161141 h 953912"/>
                <a:gd name="connsiteX36" fmla="*/ 94117 w 1360818"/>
                <a:gd name="connsiteY36" fmla="*/ 102494 h 953912"/>
                <a:gd name="connsiteX37" fmla="*/ 121135 w 1360818"/>
                <a:gd name="connsiteY37" fmla="*/ 46766 h 953912"/>
                <a:gd name="connsiteX38" fmla="*/ 116380 w 1360818"/>
                <a:gd name="connsiteY38" fmla="*/ 21693 h 953912"/>
                <a:gd name="connsiteX39" fmla="*/ 42243 w 1360818"/>
                <a:gd name="connsiteY39" fmla="*/ 48026 h 953912"/>
                <a:gd name="connsiteX40" fmla="*/ 1032 w 1360818"/>
                <a:gd name="connsiteY40" fmla="*/ 235638 h 953912"/>
                <a:gd name="connsiteX41" fmla="*/ 14865 w 1360818"/>
                <a:gd name="connsiteY41" fmla="*/ 301850 h 953912"/>
                <a:gd name="connsiteX42" fmla="*/ 36011 w 1360818"/>
                <a:gd name="connsiteY42" fmla="*/ 318421 h 953912"/>
                <a:gd name="connsiteX43" fmla="*/ 94694 w 1360818"/>
                <a:gd name="connsiteY43" fmla="*/ 319466 h 953912"/>
                <a:gd name="connsiteX44" fmla="*/ 118686 w 1360818"/>
                <a:gd name="connsiteY44" fmla="*/ 347384 h 953912"/>
                <a:gd name="connsiteX45" fmla="*/ 80681 w 1360818"/>
                <a:gd name="connsiteY45" fmla="*/ 345907 h 953912"/>
                <a:gd name="connsiteX46" fmla="*/ 43144 w 1360818"/>
                <a:gd name="connsiteY46" fmla="*/ 346304 h 953912"/>
                <a:gd name="connsiteX47" fmla="*/ 47935 w 1360818"/>
                <a:gd name="connsiteY47" fmla="*/ 368062 h 953912"/>
                <a:gd name="connsiteX48" fmla="*/ 107014 w 1360818"/>
                <a:gd name="connsiteY48" fmla="*/ 418747 h 953912"/>
                <a:gd name="connsiteX49" fmla="*/ 150351 w 1360818"/>
                <a:gd name="connsiteY49" fmla="*/ 401816 h 953912"/>
                <a:gd name="connsiteX50" fmla="*/ 195993 w 1360818"/>
                <a:gd name="connsiteY50" fmla="*/ 434022 h 953912"/>
                <a:gd name="connsiteX51" fmla="*/ 213320 w 1360818"/>
                <a:gd name="connsiteY51" fmla="*/ 422710 h 953912"/>
                <a:gd name="connsiteX52" fmla="*/ 266239 w 1360818"/>
                <a:gd name="connsiteY52" fmla="*/ 427069 h 953912"/>
                <a:gd name="connsiteX53" fmla="*/ 291744 w 1360818"/>
                <a:gd name="connsiteY53" fmla="*/ 415289 h 953912"/>
                <a:gd name="connsiteX54" fmla="*/ 318654 w 1360818"/>
                <a:gd name="connsiteY54" fmla="*/ 425268 h 953912"/>
                <a:gd name="connsiteX55" fmla="*/ 337926 w 1360818"/>
                <a:gd name="connsiteY55" fmla="*/ 417270 h 953912"/>
                <a:gd name="connsiteX56" fmla="*/ 344699 w 1360818"/>
                <a:gd name="connsiteY56" fmla="*/ 397890 h 953912"/>
                <a:gd name="connsiteX57" fmla="*/ 375463 w 1360818"/>
                <a:gd name="connsiteY57" fmla="*/ 414028 h 953912"/>
                <a:gd name="connsiteX58" fmla="*/ 389441 w 1360818"/>
                <a:gd name="connsiteY58" fmla="*/ 406031 h 953912"/>
                <a:gd name="connsiteX59" fmla="*/ 351471 w 1360818"/>
                <a:gd name="connsiteY59" fmla="*/ 379481 h 953912"/>
                <a:gd name="connsiteX60" fmla="*/ 414009 w 1360818"/>
                <a:gd name="connsiteY60" fmla="*/ 381931 h 953912"/>
                <a:gd name="connsiteX61" fmla="*/ 453455 w 1360818"/>
                <a:gd name="connsiteY61" fmla="*/ 373501 h 953912"/>
                <a:gd name="connsiteX62" fmla="*/ 443873 w 1360818"/>
                <a:gd name="connsiteY62" fmla="*/ 344646 h 953912"/>
                <a:gd name="connsiteX63" fmla="*/ 409254 w 1360818"/>
                <a:gd name="connsiteY63" fmla="*/ 327571 h 953912"/>
                <a:gd name="connsiteX64" fmla="*/ 424203 w 1360818"/>
                <a:gd name="connsiteY64" fmla="*/ 303471 h 953912"/>
                <a:gd name="connsiteX65" fmla="*/ 460696 w 1360818"/>
                <a:gd name="connsiteY65" fmla="*/ 337586 h 953912"/>
                <a:gd name="connsiteX66" fmla="*/ 479464 w 1360818"/>
                <a:gd name="connsiteY66" fmla="*/ 329120 h 953912"/>
                <a:gd name="connsiteX67" fmla="*/ 495747 w 1360818"/>
                <a:gd name="connsiteY67" fmla="*/ 364604 h 953912"/>
                <a:gd name="connsiteX68" fmla="*/ 534724 w 1360818"/>
                <a:gd name="connsiteY68" fmla="*/ 365612 h 953912"/>
                <a:gd name="connsiteX69" fmla="*/ 525070 w 1360818"/>
                <a:gd name="connsiteY69" fmla="*/ 376960 h 953912"/>
                <a:gd name="connsiteX70" fmla="*/ 565921 w 1360818"/>
                <a:gd name="connsiteY70" fmla="*/ 394503 h 953912"/>
                <a:gd name="connsiteX71" fmla="*/ 594740 w 1360818"/>
                <a:gd name="connsiteY71" fmla="*/ 424331 h 953912"/>
                <a:gd name="connsiteX72" fmla="*/ 565381 w 1360818"/>
                <a:gd name="connsiteY72" fmla="*/ 439425 h 953912"/>
                <a:gd name="connsiteX73" fmla="*/ 577341 w 1360818"/>
                <a:gd name="connsiteY73" fmla="*/ 471126 h 953912"/>
                <a:gd name="connsiteX74" fmla="*/ 594668 w 1360818"/>
                <a:gd name="connsiteY74" fmla="*/ 465470 h 953912"/>
                <a:gd name="connsiteX75" fmla="*/ 636600 w 1360818"/>
                <a:gd name="connsiteY75" fmla="*/ 418279 h 953912"/>
                <a:gd name="connsiteX76" fmla="*/ 664915 w 1360818"/>
                <a:gd name="connsiteY76" fmla="*/ 450953 h 953912"/>
                <a:gd name="connsiteX77" fmla="*/ 683683 w 1360818"/>
                <a:gd name="connsiteY77" fmla="*/ 456644 h 953912"/>
                <a:gd name="connsiteX78" fmla="*/ 695283 w 1360818"/>
                <a:gd name="connsiteY78" fmla="*/ 434922 h 953912"/>
                <a:gd name="connsiteX79" fmla="*/ 708215 w 1360818"/>
                <a:gd name="connsiteY79" fmla="*/ 459526 h 953912"/>
                <a:gd name="connsiteX80" fmla="*/ 736098 w 1360818"/>
                <a:gd name="connsiteY80" fmla="*/ 464318 h 953912"/>
                <a:gd name="connsiteX81" fmla="*/ 753857 w 1360818"/>
                <a:gd name="connsiteY81" fmla="*/ 495550 h 953912"/>
                <a:gd name="connsiteX82" fmla="*/ 774067 w 1360818"/>
                <a:gd name="connsiteY82" fmla="*/ 503151 h 953912"/>
                <a:gd name="connsiteX83" fmla="*/ 813909 w 1360818"/>
                <a:gd name="connsiteY83" fmla="*/ 555674 h 953912"/>
                <a:gd name="connsiteX84" fmla="*/ 805696 w 1360818"/>
                <a:gd name="connsiteY84" fmla="*/ 578837 h 953912"/>
                <a:gd name="connsiteX85" fmla="*/ 796906 w 1360818"/>
                <a:gd name="connsiteY85" fmla="*/ 656360 h 953912"/>
                <a:gd name="connsiteX86" fmla="*/ 766538 w 1360818"/>
                <a:gd name="connsiteY86" fmla="*/ 698868 h 953912"/>
                <a:gd name="connsiteX87" fmla="*/ 796329 w 1360818"/>
                <a:gd name="connsiteY87" fmla="*/ 713566 h 953912"/>
                <a:gd name="connsiteX88" fmla="*/ 835739 w 1360818"/>
                <a:gd name="connsiteY88" fmla="*/ 740584 h 953912"/>
                <a:gd name="connsiteX89" fmla="*/ 823203 w 1360818"/>
                <a:gd name="connsiteY89" fmla="*/ 746708 h 953912"/>
                <a:gd name="connsiteX90" fmla="*/ 804399 w 1360818"/>
                <a:gd name="connsiteY90" fmla="*/ 776932 h 953912"/>
                <a:gd name="connsiteX91" fmla="*/ 782280 w 1360818"/>
                <a:gd name="connsiteY91" fmla="*/ 779274 h 953912"/>
                <a:gd name="connsiteX92" fmla="*/ 776948 w 1360818"/>
                <a:gd name="connsiteY92" fmla="*/ 798186 h 953912"/>
                <a:gd name="connsiteX93" fmla="*/ 761566 w 1360818"/>
                <a:gd name="connsiteY93" fmla="*/ 800059 h 953912"/>
                <a:gd name="connsiteX94" fmla="*/ 750471 w 1360818"/>
                <a:gd name="connsiteY94" fmla="*/ 811875 h 953912"/>
                <a:gd name="connsiteX95" fmla="*/ 681161 w 1360818"/>
                <a:gd name="connsiteY95" fmla="*/ 823583 h 953912"/>
                <a:gd name="connsiteX96" fmla="*/ 682098 w 1360818"/>
                <a:gd name="connsiteY96" fmla="*/ 848656 h 953912"/>
                <a:gd name="connsiteX97" fmla="*/ 668589 w 1360818"/>
                <a:gd name="connsiteY97" fmla="*/ 878411 h 953912"/>
                <a:gd name="connsiteX98" fmla="*/ 698813 w 1360818"/>
                <a:gd name="connsiteY98" fmla="*/ 927620 h 953912"/>
                <a:gd name="connsiteX99" fmla="*/ 753641 w 1360818"/>
                <a:gd name="connsiteY99" fmla="*/ 931474 h 953912"/>
                <a:gd name="connsiteX100" fmla="*/ 788332 w 1360818"/>
                <a:gd name="connsiteY100" fmla="*/ 897035 h 953912"/>
                <a:gd name="connsiteX101" fmla="*/ 794636 w 1360818"/>
                <a:gd name="connsiteY101" fmla="*/ 875781 h 953912"/>
                <a:gd name="connsiteX102" fmla="*/ 838405 w 1360818"/>
                <a:gd name="connsiteY102" fmla="*/ 875853 h 953912"/>
                <a:gd name="connsiteX103" fmla="*/ 849537 w 1360818"/>
                <a:gd name="connsiteY103" fmla="*/ 846098 h 953912"/>
                <a:gd name="connsiteX104" fmla="*/ 868737 w 1360818"/>
                <a:gd name="connsiteY104" fmla="*/ 868829 h 953912"/>
                <a:gd name="connsiteX105" fmla="*/ 877923 w 1360818"/>
                <a:gd name="connsiteY105" fmla="*/ 844260 h 953912"/>
                <a:gd name="connsiteX106" fmla="*/ 893306 w 1360818"/>
                <a:gd name="connsiteY106" fmla="*/ 860832 h 953912"/>
                <a:gd name="connsiteX107" fmla="*/ 901483 w 1360818"/>
                <a:gd name="connsiteY107" fmla="*/ 853266 h 953912"/>
                <a:gd name="connsiteX108" fmla="*/ 953393 w 1360818"/>
                <a:gd name="connsiteY108" fmla="*/ 884067 h 953912"/>
                <a:gd name="connsiteX109" fmla="*/ 978394 w 1360818"/>
                <a:gd name="connsiteY109" fmla="*/ 890731 h 953912"/>
                <a:gd name="connsiteX110" fmla="*/ 1028431 w 1360818"/>
                <a:gd name="connsiteY110" fmla="*/ 892713 h 953912"/>
                <a:gd name="connsiteX111" fmla="*/ 1001953 w 1360818"/>
                <a:gd name="connsiteY111" fmla="*/ 912994 h 953912"/>
                <a:gd name="connsiteX112" fmla="*/ 1053395 w 1360818"/>
                <a:gd name="connsiteY112" fmla="*/ 938139 h 953912"/>
                <a:gd name="connsiteX113" fmla="*/ 1065895 w 1360818"/>
                <a:gd name="connsiteY113" fmla="*/ 936734 h 953912"/>
                <a:gd name="connsiteX114" fmla="*/ 1110133 w 1360818"/>
                <a:gd name="connsiteY114" fmla="*/ 941993 h 953912"/>
                <a:gd name="connsiteX115" fmla="*/ 1145256 w 1360818"/>
                <a:gd name="connsiteY115" fmla="*/ 931654 h 953912"/>
                <a:gd name="connsiteX116" fmla="*/ 1162079 w 1360818"/>
                <a:gd name="connsiteY116" fmla="*/ 940660 h 953912"/>
                <a:gd name="connsiteX117" fmla="*/ 1221699 w 1360818"/>
                <a:gd name="connsiteY117" fmla="*/ 953521 h 953912"/>
                <a:gd name="connsiteX118" fmla="*/ 1266944 w 1360818"/>
                <a:gd name="connsiteY118" fmla="*/ 938463 h 953912"/>
                <a:gd name="connsiteX119" fmla="*/ 1322277 w 1360818"/>
                <a:gd name="connsiteY119" fmla="*/ 932411 h 953912"/>
                <a:gd name="connsiteX120" fmla="*/ 1360786 w 1360818"/>
                <a:gd name="connsiteY120" fmla="*/ 922072 h 953912"/>
                <a:gd name="connsiteX121" fmla="*/ 1348790 w 1360818"/>
                <a:gd name="connsiteY121" fmla="*/ 911193 h 953912"/>
                <a:gd name="connsiteX122" fmla="*/ 1295944 w 1360818"/>
                <a:gd name="connsiteY122" fmla="*/ 873296 h 953912"/>
                <a:gd name="connsiteX123" fmla="*/ 1203110 w 1360818"/>
                <a:gd name="connsiteY123" fmla="*/ 857085 h 953912"/>
                <a:gd name="connsiteX124" fmla="*/ 1131495 w 1360818"/>
                <a:gd name="connsiteY124" fmla="*/ 820089 h 953912"/>
                <a:gd name="connsiteX125" fmla="*/ 1162764 w 1360818"/>
                <a:gd name="connsiteY125" fmla="*/ 814469 h 953912"/>
                <a:gd name="connsiteX126" fmla="*/ 1181028 w 1360818"/>
                <a:gd name="connsiteY126" fmla="*/ 817351 h 953912"/>
                <a:gd name="connsiteX127" fmla="*/ 1194032 w 1360818"/>
                <a:gd name="connsiteY127" fmla="*/ 813100 h 953912"/>
                <a:gd name="connsiteX128" fmla="*/ 1212296 w 1360818"/>
                <a:gd name="connsiteY128" fmla="*/ 820233 h 953912"/>
                <a:gd name="connsiteX129" fmla="*/ 1252211 w 1360818"/>
                <a:gd name="connsiteY129" fmla="*/ 819368 h 953912"/>
                <a:gd name="connsiteX130" fmla="*/ 1275266 w 1360818"/>
                <a:gd name="connsiteY130" fmla="*/ 832661 h 953912"/>
                <a:gd name="connsiteX131" fmla="*/ 1318602 w 1360818"/>
                <a:gd name="connsiteY131" fmla="*/ 818071 h 953912"/>
                <a:gd name="connsiteX132" fmla="*/ 1346016 w 1360818"/>
                <a:gd name="connsiteY132" fmla="*/ 832769 h 953912"/>
                <a:gd name="connsiteX133" fmla="*/ 1352285 w 1360818"/>
                <a:gd name="connsiteY133" fmla="*/ 818107 h 953912"/>
                <a:gd name="connsiteX134" fmla="*/ 1342198 w 1360818"/>
                <a:gd name="connsiteY134" fmla="*/ 805787 h 953912"/>
                <a:gd name="connsiteX135" fmla="*/ 1356175 w 1360818"/>
                <a:gd name="connsiteY135" fmla="*/ 789252 h 953912"/>
                <a:gd name="connsiteX136" fmla="*/ 1327825 w 1360818"/>
                <a:gd name="connsiteY136" fmla="*/ 772645 h 953912"/>
                <a:gd name="connsiteX137" fmla="*/ 1309128 w 1360818"/>
                <a:gd name="connsiteY137" fmla="*/ 739539 h 953912"/>
                <a:gd name="connsiteX138" fmla="*/ 1348070 w 1360818"/>
                <a:gd name="connsiteY138" fmla="*/ 758992 h 953912"/>
                <a:gd name="connsiteX139" fmla="*/ 1333696 w 1360818"/>
                <a:gd name="connsiteY139" fmla="*/ 727291 h 953912"/>
                <a:gd name="connsiteX140" fmla="*/ 1304877 w 1360818"/>
                <a:gd name="connsiteY140" fmla="*/ 694149 h 953912"/>
                <a:gd name="connsiteX141" fmla="*/ 1282254 w 1360818"/>
                <a:gd name="connsiteY141" fmla="*/ 695050 h 953912"/>
                <a:gd name="connsiteX142" fmla="*/ 1248608 w 1360818"/>
                <a:gd name="connsiteY142" fmla="*/ 680821 h 953912"/>
                <a:gd name="connsiteX143" fmla="*/ 1250085 w 1360818"/>
                <a:gd name="connsiteY143" fmla="*/ 663817 h 953912"/>
                <a:gd name="connsiteX144" fmla="*/ 1201525 w 1360818"/>
                <a:gd name="connsiteY144" fmla="*/ 637268 h 953912"/>
                <a:gd name="connsiteX145" fmla="*/ 1186611 w 1360818"/>
                <a:gd name="connsiteY145" fmla="*/ 646238 h 953912"/>
                <a:gd name="connsiteX146" fmla="*/ 1171697 w 1360818"/>
                <a:gd name="connsiteY146" fmla="*/ 641483 h 953912"/>
                <a:gd name="connsiteX147" fmla="*/ 1150515 w 1360818"/>
                <a:gd name="connsiteY147" fmla="*/ 647607 h 953912"/>
                <a:gd name="connsiteX148" fmla="*/ 1085636 w 1360818"/>
                <a:gd name="connsiteY148" fmla="*/ 601640 h 953912"/>
                <a:gd name="connsiteX149" fmla="*/ 1074073 w 1360818"/>
                <a:gd name="connsiteY149" fmla="*/ 614861 h 953912"/>
                <a:gd name="connsiteX150" fmla="*/ 1067841 w 1360818"/>
                <a:gd name="connsiteY150" fmla="*/ 600668 h 953912"/>
                <a:gd name="connsiteX151" fmla="*/ 1044749 w 1360818"/>
                <a:gd name="connsiteY151" fmla="*/ 591662 h 953912"/>
                <a:gd name="connsiteX152" fmla="*/ 1080377 w 1360818"/>
                <a:gd name="connsiteY152" fmla="*/ 569975 h 953912"/>
                <a:gd name="connsiteX153" fmla="*/ 1032321 w 1360818"/>
                <a:gd name="connsiteY153" fmla="*/ 535861 h 953912"/>
                <a:gd name="connsiteX154" fmla="*/ 1062149 w 1360818"/>
                <a:gd name="connsiteY154" fmla="*/ 533555 h 953912"/>
                <a:gd name="connsiteX155" fmla="*/ 1055449 w 1360818"/>
                <a:gd name="connsiteY155" fmla="*/ 509924 h 953912"/>
                <a:gd name="connsiteX156" fmla="*/ 1112186 w 1360818"/>
                <a:gd name="connsiteY156" fmla="*/ 524657 h 953912"/>
                <a:gd name="connsiteX157" fmla="*/ 1135746 w 1360818"/>
                <a:gd name="connsiteY157" fmla="*/ 535104 h 953912"/>
                <a:gd name="connsiteX158" fmla="*/ 1162727 w 1360818"/>
                <a:gd name="connsiteY158" fmla="*/ 512914 h 953912"/>
                <a:gd name="connsiteX159" fmla="*/ 1181892 w 1360818"/>
                <a:gd name="connsiteY159" fmla="*/ 561149 h 953912"/>
                <a:gd name="connsiteX160" fmla="*/ 1206424 w 1360818"/>
                <a:gd name="connsiteY160" fmla="*/ 561654 h 953912"/>
                <a:gd name="connsiteX161" fmla="*/ 1220366 w 1360818"/>
                <a:gd name="connsiteY161" fmla="*/ 577288 h 953912"/>
                <a:gd name="connsiteX162" fmla="*/ 1247780 w 1360818"/>
                <a:gd name="connsiteY162" fmla="*/ 575451 h 953912"/>
                <a:gd name="connsiteX163" fmla="*/ 1284812 w 1360818"/>
                <a:gd name="connsiteY163" fmla="*/ 574082 h 953912"/>
                <a:gd name="connsiteX164" fmla="*/ 1275266 w 1360818"/>
                <a:gd name="connsiteY164" fmla="*/ 537194 h 953912"/>
                <a:gd name="connsiteX165" fmla="*/ 1241151 w 1360818"/>
                <a:gd name="connsiteY165" fmla="*/ 504052 h 953912"/>
                <a:gd name="connsiteX166" fmla="*/ 1256065 w 1360818"/>
                <a:gd name="connsiteY166" fmla="*/ 506429 h 953912"/>
                <a:gd name="connsiteX167" fmla="*/ 1288343 w 1360818"/>
                <a:gd name="connsiteY167" fmla="*/ 476710 h 953912"/>
                <a:gd name="connsiteX168" fmla="*/ 1272024 w 1360818"/>
                <a:gd name="connsiteY168" fmla="*/ 458734 h 953912"/>
                <a:gd name="connsiteX169" fmla="*/ 1278796 w 1360818"/>
                <a:gd name="connsiteY169" fmla="*/ 443604 h 953912"/>
                <a:gd name="connsiteX170" fmla="*/ 1249473 w 1360818"/>
                <a:gd name="connsiteY170" fmla="*/ 425124 h 953912"/>
                <a:gd name="connsiteX171" fmla="*/ 1268782 w 1360818"/>
                <a:gd name="connsiteY171" fmla="*/ 390181 h 953912"/>
                <a:gd name="connsiteX172" fmla="*/ 1259667 w 1360818"/>
                <a:gd name="connsiteY172" fmla="*/ 380238 h 953912"/>
                <a:gd name="connsiteX173" fmla="*/ 1264027 w 1360818"/>
                <a:gd name="connsiteY173" fmla="*/ 369359 h 953912"/>
                <a:gd name="connsiteX174" fmla="*/ 1212584 w 1360818"/>
                <a:gd name="connsiteY174" fmla="*/ 353184 h 953912"/>
                <a:gd name="connsiteX175" fmla="*/ 1172634 w 1360818"/>
                <a:gd name="connsiteY175" fmla="*/ 376275 h 953912"/>
                <a:gd name="connsiteX176" fmla="*/ 1154874 w 1360818"/>
                <a:gd name="connsiteY176" fmla="*/ 352139 h 953912"/>
                <a:gd name="connsiteX177" fmla="*/ 1129333 w 1360818"/>
                <a:gd name="connsiteY177" fmla="*/ 372421 h 953912"/>
                <a:gd name="connsiteX178" fmla="*/ 1088987 w 1360818"/>
                <a:gd name="connsiteY178" fmla="*/ 342557 h 953912"/>
                <a:gd name="connsiteX179" fmla="*/ 1063482 w 1360818"/>
                <a:gd name="connsiteY179" fmla="*/ 341584 h 953912"/>
                <a:gd name="connsiteX180" fmla="*/ 1049072 w 1360818"/>
                <a:gd name="connsiteY180" fmla="*/ 330201 h 953912"/>
                <a:gd name="connsiteX181" fmla="*/ 1025945 w 1360818"/>
                <a:gd name="connsiteY181" fmla="*/ 347636 h 953912"/>
                <a:gd name="connsiteX182" fmla="*/ 977817 w 1360818"/>
                <a:gd name="connsiteY182" fmla="*/ 352284 h 953912"/>
                <a:gd name="connsiteX183" fmla="*/ 951880 w 1360818"/>
                <a:gd name="connsiteY183" fmla="*/ 328616 h 953912"/>
                <a:gd name="connsiteX184" fmla="*/ 913371 w 1360818"/>
                <a:gd name="connsiteY184" fmla="*/ 335641 h 953912"/>
                <a:gd name="connsiteX185" fmla="*/ 868629 w 1360818"/>
                <a:gd name="connsiteY185" fmla="*/ 326094 h 953912"/>
                <a:gd name="connsiteX186" fmla="*/ 891792 w 1360818"/>
                <a:gd name="connsiteY186" fmla="*/ 290683 h 953912"/>
                <a:gd name="connsiteX187" fmla="*/ 861965 w 1360818"/>
                <a:gd name="connsiteY187" fmla="*/ 285892 h 953912"/>
                <a:gd name="connsiteX188" fmla="*/ 880265 w 1360818"/>
                <a:gd name="connsiteY188" fmla="*/ 276958 h 953912"/>
                <a:gd name="connsiteX189" fmla="*/ 918306 w 1360818"/>
                <a:gd name="connsiteY189" fmla="*/ 261431 h 953912"/>
                <a:gd name="connsiteX190" fmla="*/ 887542 w 1360818"/>
                <a:gd name="connsiteY190" fmla="*/ 241042 h 953912"/>
                <a:gd name="connsiteX191" fmla="*/ 846655 w 1360818"/>
                <a:gd name="connsiteY191" fmla="*/ 243816 h 953912"/>
                <a:gd name="connsiteX192" fmla="*/ 841863 w 1360818"/>
                <a:gd name="connsiteY192" fmla="*/ 233873 h 953912"/>
                <a:gd name="connsiteX193" fmla="*/ 866900 w 1360818"/>
                <a:gd name="connsiteY193" fmla="*/ 219248 h 953912"/>
                <a:gd name="connsiteX194" fmla="*/ 865027 w 1360818"/>
                <a:gd name="connsiteY194" fmla="*/ 198930 h 953912"/>
                <a:gd name="connsiteX195" fmla="*/ 819853 w 1360818"/>
                <a:gd name="connsiteY195" fmla="*/ 172381 h 953912"/>
                <a:gd name="connsiteX196" fmla="*/ 819817 w 1360818"/>
                <a:gd name="connsiteY196" fmla="*/ 204046 h 953912"/>
                <a:gd name="connsiteX197" fmla="*/ 805840 w 1360818"/>
                <a:gd name="connsiteY197" fmla="*/ 222454 h 953912"/>
                <a:gd name="connsiteX198" fmla="*/ 797698 w 1360818"/>
                <a:gd name="connsiteY198" fmla="*/ 195508 h 953912"/>
                <a:gd name="connsiteX199" fmla="*/ 770248 w 1360818"/>
                <a:gd name="connsiteY199" fmla="*/ 209161 h 953912"/>
                <a:gd name="connsiteX200" fmla="*/ 769816 w 1360818"/>
                <a:gd name="connsiteY200" fmla="*/ 186466 h 953912"/>
                <a:gd name="connsiteX201" fmla="*/ 792475 w 1360818"/>
                <a:gd name="connsiteY201" fmla="*/ 154369 h 953912"/>
                <a:gd name="connsiteX202" fmla="*/ 744383 w 1360818"/>
                <a:gd name="connsiteY202" fmla="*/ 154297 h 953912"/>
                <a:gd name="connsiteX203" fmla="*/ 728497 w 1360818"/>
                <a:gd name="connsiteY203" fmla="*/ 168922 h 953912"/>
                <a:gd name="connsiteX204" fmla="*/ 719382 w 1360818"/>
                <a:gd name="connsiteY204" fmla="*/ 157575 h 953912"/>
                <a:gd name="connsiteX205" fmla="*/ 702523 w 1360818"/>
                <a:gd name="connsiteY205" fmla="*/ 174578 h 953912"/>
                <a:gd name="connsiteX206" fmla="*/ 672768 w 1360818"/>
                <a:gd name="connsiteY206" fmla="*/ 138122 h 953912"/>
                <a:gd name="connsiteX207" fmla="*/ 660700 w 1360818"/>
                <a:gd name="connsiteY207" fmla="*/ 170255 h 953912"/>
                <a:gd name="connsiteX208" fmla="*/ 647731 w 1360818"/>
                <a:gd name="connsiteY208" fmla="*/ 167409 h 953912"/>
                <a:gd name="connsiteX209" fmla="*/ 655945 w 1360818"/>
                <a:gd name="connsiteY209" fmla="*/ 145687 h 953912"/>
                <a:gd name="connsiteX210" fmla="*/ 646362 w 1360818"/>
                <a:gd name="connsiteY210" fmla="*/ 115427 h 953912"/>
                <a:gd name="connsiteX211" fmla="*/ 607889 w 1360818"/>
                <a:gd name="connsiteY211" fmla="*/ 112041 h 953912"/>
                <a:gd name="connsiteX212" fmla="*/ 580907 w 1360818"/>
                <a:gd name="connsiteY212" fmla="*/ 137510 h 953912"/>
                <a:gd name="connsiteX213" fmla="*/ 586167 w 1360818"/>
                <a:gd name="connsiteY213" fmla="*/ 157359 h 953912"/>
                <a:gd name="connsiteX214" fmla="*/ 575576 w 1360818"/>
                <a:gd name="connsiteY214" fmla="*/ 154513 h 953912"/>
                <a:gd name="connsiteX215" fmla="*/ 553025 w 1360818"/>
                <a:gd name="connsiteY215" fmla="*/ 117588 h 953912"/>
                <a:gd name="connsiteX216" fmla="*/ 529897 w 1360818"/>
                <a:gd name="connsiteY216" fmla="*/ 140247 h 953912"/>
                <a:gd name="connsiteX217" fmla="*/ 522224 w 1360818"/>
                <a:gd name="connsiteY217" fmla="*/ 123208 h 953912"/>
                <a:gd name="connsiteX218" fmla="*/ 531374 w 1360818"/>
                <a:gd name="connsiteY218" fmla="*/ 107610 h 953912"/>
                <a:gd name="connsiteX219" fmla="*/ 522729 w 1360818"/>
                <a:gd name="connsiteY219" fmla="*/ 94353 h 953912"/>
                <a:gd name="connsiteX220" fmla="*/ 485660 w 1360818"/>
                <a:gd name="connsiteY220" fmla="*/ 103287 h 953912"/>
                <a:gd name="connsiteX221" fmla="*/ 482346 w 1360818"/>
                <a:gd name="connsiteY221" fmla="*/ 79187 h 953912"/>
                <a:gd name="connsiteX222" fmla="*/ 463145 w 1360818"/>
                <a:gd name="connsiteY222" fmla="*/ 64021 h 953912"/>
                <a:gd name="connsiteX223" fmla="*/ 434290 w 1360818"/>
                <a:gd name="connsiteY223" fmla="*/ 65390 h 953912"/>
                <a:gd name="connsiteX224" fmla="*/ 401581 w 1360818"/>
                <a:gd name="connsiteY224" fmla="*/ 65354 h 95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Lst>
              <a:rect l="l" t="t" r="r" b="b"/>
              <a:pathLst>
                <a:path w="1360818" h="953912">
                  <a:moveTo>
                    <a:pt x="401581" y="65246"/>
                  </a:moveTo>
                  <a:cubicBezTo>
                    <a:pt x="384829" y="68056"/>
                    <a:pt x="363900" y="79115"/>
                    <a:pt x="364008" y="90246"/>
                  </a:cubicBezTo>
                  <a:cubicBezTo>
                    <a:pt x="364116" y="103971"/>
                    <a:pt x="396177" y="113698"/>
                    <a:pt x="394268" y="118669"/>
                  </a:cubicBezTo>
                  <a:cubicBezTo>
                    <a:pt x="393079" y="121767"/>
                    <a:pt x="381119" y="116760"/>
                    <a:pt x="374058" y="122884"/>
                  </a:cubicBezTo>
                  <a:cubicBezTo>
                    <a:pt x="365665" y="130161"/>
                    <a:pt x="370708" y="147488"/>
                    <a:pt x="368259" y="147920"/>
                  </a:cubicBezTo>
                  <a:cubicBezTo>
                    <a:pt x="365917" y="148353"/>
                    <a:pt x="365125" y="131710"/>
                    <a:pt x="354353" y="124721"/>
                  </a:cubicBezTo>
                  <a:cubicBezTo>
                    <a:pt x="344195" y="118165"/>
                    <a:pt x="326075" y="120686"/>
                    <a:pt x="317789" y="130341"/>
                  </a:cubicBezTo>
                  <a:cubicBezTo>
                    <a:pt x="306189" y="143850"/>
                    <a:pt x="316348" y="168346"/>
                    <a:pt x="311953" y="169571"/>
                  </a:cubicBezTo>
                  <a:cubicBezTo>
                    <a:pt x="309648" y="170219"/>
                    <a:pt x="305253" y="163951"/>
                    <a:pt x="301867" y="156314"/>
                  </a:cubicBezTo>
                  <a:cubicBezTo>
                    <a:pt x="292068" y="134123"/>
                    <a:pt x="301074" y="123208"/>
                    <a:pt x="296175" y="98172"/>
                  </a:cubicBezTo>
                  <a:cubicBezTo>
                    <a:pt x="294554" y="89850"/>
                    <a:pt x="290879" y="71154"/>
                    <a:pt x="276038" y="56996"/>
                  </a:cubicBezTo>
                  <a:cubicBezTo>
                    <a:pt x="264762" y="46261"/>
                    <a:pt x="258314" y="48891"/>
                    <a:pt x="249128" y="38048"/>
                  </a:cubicBezTo>
                  <a:cubicBezTo>
                    <a:pt x="235547" y="21981"/>
                    <a:pt x="242824" y="8148"/>
                    <a:pt x="232341" y="2096"/>
                  </a:cubicBezTo>
                  <a:cubicBezTo>
                    <a:pt x="219732" y="-5181"/>
                    <a:pt x="197326" y="8076"/>
                    <a:pt x="186122" y="17622"/>
                  </a:cubicBezTo>
                  <a:cubicBezTo>
                    <a:pt x="175171" y="26989"/>
                    <a:pt x="178125" y="30123"/>
                    <a:pt x="164436" y="44064"/>
                  </a:cubicBezTo>
                  <a:cubicBezTo>
                    <a:pt x="147145" y="61643"/>
                    <a:pt x="134896" y="64345"/>
                    <a:pt x="135509" y="72379"/>
                  </a:cubicBezTo>
                  <a:cubicBezTo>
                    <a:pt x="136337" y="82933"/>
                    <a:pt x="158456" y="88589"/>
                    <a:pt x="157123" y="92732"/>
                  </a:cubicBezTo>
                  <a:cubicBezTo>
                    <a:pt x="155934" y="96442"/>
                    <a:pt x="138066" y="92804"/>
                    <a:pt x="136914" y="96478"/>
                  </a:cubicBezTo>
                  <a:cubicBezTo>
                    <a:pt x="135653" y="100477"/>
                    <a:pt x="155898" y="108727"/>
                    <a:pt x="154673" y="112581"/>
                  </a:cubicBezTo>
                  <a:cubicBezTo>
                    <a:pt x="153665" y="115787"/>
                    <a:pt x="139615" y="110059"/>
                    <a:pt x="132051" y="116328"/>
                  </a:cubicBezTo>
                  <a:cubicBezTo>
                    <a:pt x="121964" y="124721"/>
                    <a:pt x="125386" y="152964"/>
                    <a:pt x="139688" y="161718"/>
                  </a:cubicBezTo>
                  <a:cubicBezTo>
                    <a:pt x="148477" y="167121"/>
                    <a:pt x="155394" y="161465"/>
                    <a:pt x="163715" y="167914"/>
                  </a:cubicBezTo>
                  <a:cubicBezTo>
                    <a:pt x="173046" y="175118"/>
                    <a:pt x="175747" y="190969"/>
                    <a:pt x="170416" y="195832"/>
                  </a:cubicBezTo>
                  <a:cubicBezTo>
                    <a:pt x="165805" y="200011"/>
                    <a:pt x="157916" y="193491"/>
                    <a:pt x="151179" y="197705"/>
                  </a:cubicBezTo>
                  <a:cubicBezTo>
                    <a:pt x="144623" y="201776"/>
                    <a:pt x="141957" y="214276"/>
                    <a:pt x="145379" y="223678"/>
                  </a:cubicBezTo>
                  <a:cubicBezTo>
                    <a:pt x="153917" y="247166"/>
                    <a:pt x="198154" y="245437"/>
                    <a:pt x="200640" y="264421"/>
                  </a:cubicBezTo>
                  <a:cubicBezTo>
                    <a:pt x="201180" y="268636"/>
                    <a:pt x="199415" y="271734"/>
                    <a:pt x="200640" y="281425"/>
                  </a:cubicBezTo>
                  <a:cubicBezTo>
                    <a:pt x="201576" y="288990"/>
                    <a:pt x="203198" y="291367"/>
                    <a:pt x="204458" y="297491"/>
                  </a:cubicBezTo>
                  <a:cubicBezTo>
                    <a:pt x="207340" y="311360"/>
                    <a:pt x="204566" y="325950"/>
                    <a:pt x="201540" y="326310"/>
                  </a:cubicBezTo>
                  <a:cubicBezTo>
                    <a:pt x="198118" y="326707"/>
                    <a:pt x="197686" y="309055"/>
                    <a:pt x="189544" y="306893"/>
                  </a:cubicBezTo>
                  <a:cubicBezTo>
                    <a:pt x="176252" y="303363"/>
                    <a:pt x="157663" y="345043"/>
                    <a:pt x="147145" y="341332"/>
                  </a:cubicBezTo>
                  <a:cubicBezTo>
                    <a:pt x="143758" y="340144"/>
                    <a:pt x="142497" y="334704"/>
                    <a:pt x="142353" y="331390"/>
                  </a:cubicBezTo>
                  <a:cubicBezTo>
                    <a:pt x="141453" y="310496"/>
                    <a:pt x="182268" y="301886"/>
                    <a:pt x="181403" y="285135"/>
                  </a:cubicBezTo>
                  <a:cubicBezTo>
                    <a:pt x="180899" y="275373"/>
                    <a:pt x="166813" y="275229"/>
                    <a:pt x="145379" y="254803"/>
                  </a:cubicBezTo>
                  <a:cubicBezTo>
                    <a:pt x="140120" y="249796"/>
                    <a:pt x="126251" y="236359"/>
                    <a:pt x="117533" y="216942"/>
                  </a:cubicBezTo>
                  <a:cubicBezTo>
                    <a:pt x="109283" y="198606"/>
                    <a:pt x="114039" y="193563"/>
                    <a:pt x="107987" y="161141"/>
                  </a:cubicBezTo>
                  <a:cubicBezTo>
                    <a:pt x="100134" y="118993"/>
                    <a:pt x="90623" y="119354"/>
                    <a:pt x="94117" y="102494"/>
                  </a:cubicBezTo>
                  <a:cubicBezTo>
                    <a:pt x="99053" y="78935"/>
                    <a:pt x="118433" y="74360"/>
                    <a:pt x="121135" y="46766"/>
                  </a:cubicBezTo>
                  <a:cubicBezTo>
                    <a:pt x="121892" y="39273"/>
                    <a:pt x="123045" y="27349"/>
                    <a:pt x="116380" y="21693"/>
                  </a:cubicBezTo>
                  <a:cubicBezTo>
                    <a:pt x="103592" y="10922"/>
                    <a:pt x="65875" y="26484"/>
                    <a:pt x="42243" y="48026"/>
                  </a:cubicBezTo>
                  <a:cubicBezTo>
                    <a:pt x="17351" y="70721"/>
                    <a:pt x="11551" y="126018"/>
                    <a:pt x="1032" y="235638"/>
                  </a:cubicBezTo>
                  <a:cubicBezTo>
                    <a:pt x="-481" y="251489"/>
                    <a:pt x="-2859" y="280200"/>
                    <a:pt x="14865" y="301850"/>
                  </a:cubicBezTo>
                  <a:cubicBezTo>
                    <a:pt x="18359" y="306101"/>
                    <a:pt x="24808" y="313990"/>
                    <a:pt x="36011" y="318421"/>
                  </a:cubicBezTo>
                  <a:cubicBezTo>
                    <a:pt x="58778" y="327463"/>
                    <a:pt x="73151" y="311108"/>
                    <a:pt x="94694" y="319466"/>
                  </a:cubicBezTo>
                  <a:cubicBezTo>
                    <a:pt x="110869" y="325734"/>
                    <a:pt x="121676" y="342233"/>
                    <a:pt x="118686" y="347384"/>
                  </a:cubicBezTo>
                  <a:cubicBezTo>
                    <a:pt x="117101" y="350158"/>
                    <a:pt x="111661" y="349474"/>
                    <a:pt x="80681" y="345907"/>
                  </a:cubicBezTo>
                  <a:cubicBezTo>
                    <a:pt x="57841" y="343278"/>
                    <a:pt x="46350" y="342053"/>
                    <a:pt x="43144" y="346304"/>
                  </a:cubicBezTo>
                  <a:cubicBezTo>
                    <a:pt x="42351" y="347384"/>
                    <a:pt x="39433" y="351959"/>
                    <a:pt x="47935" y="368062"/>
                  </a:cubicBezTo>
                  <a:cubicBezTo>
                    <a:pt x="52726" y="377104"/>
                    <a:pt x="74989" y="419324"/>
                    <a:pt x="107014" y="418747"/>
                  </a:cubicBezTo>
                  <a:cubicBezTo>
                    <a:pt x="128520" y="418351"/>
                    <a:pt x="132555" y="399078"/>
                    <a:pt x="150351" y="401816"/>
                  </a:cubicBezTo>
                  <a:cubicBezTo>
                    <a:pt x="172145" y="405166"/>
                    <a:pt x="178629" y="436003"/>
                    <a:pt x="195993" y="434022"/>
                  </a:cubicBezTo>
                  <a:cubicBezTo>
                    <a:pt x="203810" y="433157"/>
                    <a:pt x="202801" y="426853"/>
                    <a:pt x="213320" y="422710"/>
                  </a:cubicBezTo>
                  <a:cubicBezTo>
                    <a:pt x="232701" y="415073"/>
                    <a:pt x="244697" y="432941"/>
                    <a:pt x="266239" y="427069"/>
                  </a:cubicBezTo>
                  <a:cubicBezTo>
                    <a:pt x="279892" y="423358"/>
                    <a:pt x="280613" y="414641"/>
                    <a:pt x="291744" y="415289"/>
                  </a:cubicBezTo>
                  <a:cubicBezTo>
                    <a:pt x="303164" y="415938"/>
                    <a:pt x="306045" y="425268"/>
                    <a:pt x="318654" y="425268"/>
                  </a:cubicBezTo>
                  <a:cubicBezTo>
                    <a:pt x="319663" y="425268"/>
                    <a:pt x="331370" y="425124"/>
                    <a:pt x="337926" y="417270"/>
                  </a:cubicBezTo>
                  <a:cubicBezTo>
                    <a:pt x="344627" y="409237"/>
                    <a:pt x="340304" y="399871"/>
                    <a:pt x="344699" y="397890"/>
                  </a:cubicBezTo>
                  <a:cubicBezTo>
                    <a:pt x="351039" y="395044"/>
                    <a:pt x="360225" y="414569"/>
                    <a:pt x="375463" y="414028"/>
                  </a:cubicBezTo>
                  <a:cubicBezTo>
                    <a:pt x="381695" y="413812"/>
                    <a:pt x="388864" y="410246"/>
                    <a:pt x="389441" y="406031"/>
                  </a:cubicBezTo>
                  <a:cubicBezTo>
                    <a:pt x="390881" y="395368"/>
                    <a:pt x="350211" y="383696"/>
                    <a:pt x="351471" y="379481"/>
                  </a:cubicBezTo>
                  <a:cubicBezTo>
                    <a:pt x="352480" y="376203"/>
                    <a:pt x="377517" y="382075"/>
                    <a:pt x="414009" y="381931"/>
                  </a:cubicBezTo>
                  <a:cubicBezTo>
                    <a:pt x="446142" y="381823"/>
                    <a:pt x="451474" y="377176"/>
                    <a:pt x="453455" y="373501"/>
                  </a:cubicBezTo>
                  <a:cubicBezTo>
                    <a:pt x="457778" y="365504"/>
                    <a:pt x="451834" y="352319"/>
                    <a:pt x="443873" y="344646"/>
                  </a:cubicBezTo>
                  <a:cubicBezTo>
                    <a:pt x="430184" y="331426"/>
                    <a:pt x="413108" y="337009"/>
                    <a:pt x="409254" y="327571"/>
                  </a:cubicBezTo>
                  <a:cubicBezTo>
                    <a:pt x="405795" y="319070"/>
                    <a:pt x="415270" y="303868"/>
                    <a:pt x="424203" y="303471"/>
                  </a:cubicBezTo>
                  <a:cubicBezTo>
                    <a:pt x="437965" y="302895"/>
                    <a:pt x="444161" y="337730"/>
                    <a:pt x="460696" y="337586"/>
                  </a:cubicBezTo>
                  <a:cubicBezTo>
                    <a:pt x="469629" y="337478"/>
                    <a:pt x="473124" y="327319"/>
                    <a:pt x="479464" y="329120"/>
                  </a:cubicBezTo>
                  <a:cubicBezTo>
                    <a:pt x="489046" y="331822"/>
                    <a:pt x="482778" y="355490"/>
                    <a:pt x="495747" y="364604"/>
                  </a:cubicBezTo>
                  <a:cubicBezTo>
                    <a:pt x="509004" y="373898"/>
                    <a:pt x="533284" y="361794"/>
                    <a:pt x="534724" y="365612"/>
                  </a:cubicBezTo>
                  <a:cubicBezTo>
                    <a:pt x="535661" y="368134"/>
                    <a:pt x="524674" y="371916"/>
                    <a:pt x="525070" y="376960"/>
                  </a:cubicBezTo>
                  <a:cubicBezTo>
                    <a:pt x="525575" y="383516"/>
                    <a:pt x="544703" y="383192"/>
                    <a:pt x="565921" y="394503"/>
                  </a:cubicBezTo>
                  <a:cubicBezTo>
                    <a:pt x="580042" y="402032"/>
                    <a:pt x="597370" y="415938"/>
                    <a:pt x="594740" y="424331"/>
                  </a:cubicBezTo>
                  <a:cubicBezTo>
                    <a:pt x="592110" y="432761"/>
                    <a:pt x="571937" y="427717"/>
                    <a:pt x="565381" y="439425"/>
                  </a:cubicBezTo>
                  <a:cubicBezTo>
                    <a:pt x="559653" y="449584"/>
                    <a:pt x="566714" y="468172"/>
                    <a:pt x="577341" y="471126"/>
                  </a:cubicBezTo>
                  <a:cubicBezTo>
                    <a:pt x="581664" y="472315"/>
                    <a:pt x="586635" y="470982"/>
                    <a:pt x="594668" y="465470"/>
                  </a:cubicBezTo>
                  <a:cubicBezTo>
                    <a:pt x="623163" y="445945"/>
                    <a:pt x="626117" y="417667"/>
                    <a:pt x="636600" y="418279"/>
                  </a:cubicBezTo>
                  <a:cubicBezTo>
                    <a:pt x="645029" y="418747"/>
                    <a:pt x="644453" y="437120"/>
                    <a:pt x="664915" y="450953"/>
                  </a:cubicBezTo>
                  <a:cubicBezTo>
                    <a:pt x="669310" y="453907"/>
                    <a:pt x="677379" y="459382"/>
                    <a:pt x="683683" y="456644"/>
                  </a:cubicBezTo>
                  <a:cubicBezTo>
                    <a:pt x="692653" y="452790"/>
                    <a:pt x="691572" y="435030"/>
                    <a:pt x="695283" y="434922"/>
                  </a:cubicBezTo>
                  <a:cubicBezTo>
                    <a:pt x="698921" y="434814"/>
                    <a:pt x="697480" y="451925"/>
                    <a:pt x="708215" y="459526"/>
                  </a:cubicBezTo>
                  <a:cubicBezTo>
                    <a:pt x="717761" y="466263"/>
                    <a:pt x="726335" y="458013"/>
                    <a:pt x="736098" y="464318"/>
                  </a:cubicBezTo>
                  <a:cubicBezTo>
                    <a:pt x="747049" y="471378"/>
                    <a:pt x="741573" y="485139"/>
                    <a:pt x="753857" y="495550"/>
                  </a:cubicBezTo>
                  <a:cubicBezTo>
                    <a:pt x="760270" y="500990"/>
                    <a:pt x="763908" y="499044"/>
                    <a:pt x="774067" y="503151"/>
                  </a:cubicBezTo>
                  <a:cubicBezTo>
                    <a:pt x="795717" y="511905"/>
                    <a:pt x="814233" y="534852"/>
                    <a:pt x="813909" y="555674"/>
                  </a:cubicBezTo>
                  <a:cubicBezTo>
                    <a:pt x="813765" y="564211"/>
                    <a:pt x="810559" y="565220"/>
                    <a:pt x="805696" y="578837"/>
                  </a:cubicBezTo>
                  <a:cubicBezTo>
                    <a:pt x="792331" y="616086"/>
                    <a:pt x="808721" y="629703"/>
                    <a:pt x="796906" y="656360"/>
                  </a:cubicBezTo>
                  <a:cubicBezTo>
                    <a:pt x="785702" y="681613"/>
                    <a:pt x="762755" y="687737"/>
                    <a:pt x="766538" y="698868"/>
                  </a:cubicBezTo>
                  <a:cubicBezTo>
                    <a:pt x="768591" y="704885"/>
                    <a:pt x="775868" y="704560"/>
                    <a:pt x="796329" y="713566"/>
                  </a:cubicBezTo>
                  <a:cubicBezTo>
                    <a:pt x="800040" y="715187"/>
                    <a:pt x="837865" y="732010"/>
                    <a:pt x="835739" y="740584"/>
                  </a:cubicBezTo>
                  <a:cubicBezTo>
                    <a:pt x="834983" y="743646"/>
                    <a:pt x="829903" y="742097"/>
                    <a:pt x="823203" y="746708"/>
                  </a:cubicBezTo>
                  <a:cubicBezTo>
                    <a:pt x="810163" y="755678"/>
                    <a:pt x="815206" y="771348"/>
                    <a:pt x="804399" y="776932"/>
                  </a:cubicBezTo>
                  <a:cubicBezTo>
                    <a:pt x="795753" y="781399"/>
                    <a:pt x="787684" y="773942"/>
                    <a:pt x="782280" y="779274"/>
                  </a:cubicBezTo>
                  <a:cubicBezTo>
                    <a:pt x="776985" y="784497"/>
                    <a:pt x="782496" y="793971"/>
                    <a:pt x="776948" y="798186"/>
                  </a:cubicBezTo>
                  <a:cubicBezTo>
                    <a:pt x="772878" y="801284"/>
                    <a:pt x="768411" y="797393"/>
                    <a:pt x="761566" y="800059"/>
                  </a:cubicBezTo>
                  <a:cubicBezTo>
                    <a:pt x="755154" y="802581"/>
                    <a:pt x="753209" y="808273"/>
                    <a:pt x="750471" y="811875"/>
                  </a:cubicBezTo>
                  <a:cubicBezTo>
                    <a:pt x="736710" y="829815"/>
                    <a:pt x="690744" y="809029"/>
                    <a:pt x="681161" y="823583"/>
                  </a:cubicBezTo>
                  <a:cubicBezTo>
                    <a:pt x="677271" y="829491"/>
                    <a:pt x="684367" y="833706"/>
                    <a:pt x="682098" y="848656"/>
                  </a:cubicBezTo>
                  <a:cubicBezTo>
                    <a:pt x="679720" y="864290"/>
                    <a:pt x="670859" y="866811"/>
                    <a:pt x="668589" y="878411"/>
                  </a:cubicBezTo>
                  <a:cubicBezTo>
                    <a:pt x="665059" y="896495"/>
                    <a:pt x="681341" y="917533"/>
                    <a:pt x="698813" y="927620"/>
                  </a:cubicBezTo>
                  <a:cubicBezTo>
                    <a:pt x="700578" y="928628"/>
                    <a:pt x="725759" y="942641"/>
                    <a:pt x="753641" y="931474"/>
                  </a:cubicBezTo>
                  <a:cubicBezTo>
                    <a:pt x="754938" y="930934"/>
                    <a:pt x="780047" y="920523"/>
                    <a:pt x="788332" y="897035"/>
                  </a:cubicBezTo>
                  <a:cubicBezTo>
                    <a:pt x="792367" y="885652"/>
                    <a:pt x="789269" y="880140"/>
                    <a:pt x="794636" y="875781"/>
                  </a:cubicBezTo>
                  <a:cubicBezTo>
                    <a:pt x="805732" y="866703"/>
                    <a:pt x="826121" y="884571"/>
                    <a:pt x="838405" y="875853"/>
                  </a:cubicBezTo>
                  <a:cubicBezTo>
                    <a:pt x="849176" y="868216"/>
                    <a:pt x="844061" y="847034"/>
                    <a:pt x="849537" y="846098"/>
                  </a:cubicBezTo>
                  <a:cubicBezTo>
                    <a:pt x="855481" y="845053"/>
                    <a:pt x="862937" y="869909"/>
                    <a:pt x="868737" y="868829"/>
                  </a:cubicBezTo>
                  <a:cubicBezTo>
                    <a:pt x="874177" y="867820"/>
                    <a:pt x="872844" y="844945"/>
                    <a:pt x="877923" y="844260"/>
                  </a:cubicBezTo>
                  <a:cubicBezTo>
                    <a:pt x="882390" y="843648"/>
                    <a:pt x="886389" y="861084"/>
                    <a:pt x="893306" y="860832"/>
                  </a:cubicBezTo>
                  <a:cubicBezTo>
                    <a:pt x="897160" y="860687"/>
                    <a:pt x="897160" y="855248"/>
                    <a:pt x="901483" y="853266"/>
                  </a:cubicBezTo>
                  <a:cubicBezTo>
                    <a:pt x="911461" y="848763"/>
                    <a:pt x="924106" y="871891"/>
                    <a:pt x="953393" y="884067"/>
                  </a:cubicBezTo>
                  <a:cubicBezTo>
                    <a:pt x="963552" y="888282"/>
                    <a:pt x="972126" y="889686"/>
                    <a:pt x="978394" y="890731"/>
                  </a:cubicBezTo>
                  <a:cubicBezTo>
                    <a:pt x="1006780" y="895378"/>
                    <a:pt x="1027386" y="889218"/>
                    <a:pt x="1028431" y="892713"/>
                  </a:cubicBezTo>
                  <a:cubicBezTo>
                    <a:pt x="1029583" y="896675"/>
                    <a:pt x="1002530" y="901971"/>
                    <a:pt x="1001953" y="912994"/>
                  </a:cubicBezTo>
                  <a:cubicBezTo>
                    <a:pt x="1001341" y="924269"/>
                    <a:pt x="1028611" y="938967"/>
                    <a:pt x="1053395" y="938139"/>
                  </a:cubicBezTo>
                  <a:cubicBezTo>
                    <a:pt x="1059087" y="937958"/>
                    <a:pt x="1058294" y="937166"/>
                    <a:pt x="1065895" y="936734"/>
                  </a:cubicBezTo>
                  <a:cubicBezTo>
                    <a:pt x="1090212" y="935401"/>
                    <a:pt x="1094318" y="943722"/>
                    <a:pt x="1110133" y="941993"/>
                  </a:cubicBezTo>
                  <a:cubicBezTo>
                    <a:pt x="1127568" y="940120"/>
                    <a:pt x="1130990" y="929133"/>
                    <a:pt x="1145256" y="931654"/>
                  </a:cubicBezTo>
                  <a:cubicBezTo>
                    <a:pt x="1152353" y="932915"/>
                    <a:pt x="1155126" y="936265"/>
                    <a:pt x="1162079" y="940660"/>
                  </a:cubicBezTo>
                  <a:cubicBezTo>
                    <a:pt x="1186791" y="956295"/>
                    <a:pt x="1215610" y="953989"/>
                    <a:pt x="1221699" y="953521"/>
                  </a:cubicBezTo>
                  <a:cubicBezTo>
                    <a:pt x="1242052" y="951900"/>
                    <a:pt x="1238378" y="944695"/>
                    <a:pt x="1266944" y="938463"/>
                  </a:cubicBezTo>
                  <a:cubicBezTo>
                    <a:pt x="1283983" y="934752"/>
                    <a:pt x="1287045" y="936950"/>
                    <a:pt x="1322277" y="932411"/>
                  </a:cubicBezTo>
                  <a:cubicBezTo>
                    <a:pt x="1354410" y="928268"/>
                    <a:pt x="1360318" y="925386"/>
                    <a:pt x="1360786" y="922072"/>
                  </a:cubicBezTo>
                  <a:cubicBezTo>
                    <a:pt x="1361363" y="918109"/>
                    <a:pt x="1354086" y="914219"/>
                    <a:pt x="1348790" y="911193"/>
                  </a:cubicBezTo>
                  <a:cubicBezTo>
                    <a:pt x="1316513" y="892785"/>
                    <a:pt x="1316513" y="884391"/>
                    <a:pt x="1295944" y="873296"/>
                  </a:cubicBezTo>
                  <a:cubicBezTo>
                    <a:pt x="1264134" y="856076"/>
                    <a:pt x="1253832" y="870594"/>
                    <a:pt x="1203110" y="857085"/>
                  </a:cubicBezTo>
                  <a:cubicBezTo>
                    <a:pt x="1165249" y="846962"/>
                    <a:pt x="1129514" y="827798"/>
                    <a:pt x="1131495" y="820089"/>
                  </a:cubicBezTo>
                  <a:cubicBezTo>
                    <a:pt x="1132720" y="815261"/>
                    <a:pt x="1149507" y="811551"/>
                    <a:pt x="1162764" y="814469"/>
                  </a:cubicBezTo>
                  <a:cubicBezTo>
                    <a:pt x="1169212" y="815874"/>
                    <a:pt x="1173571" y="818612"/>
                    <a:pt x="1181028" y="817351"/>
                  </a:cubicBezTo>
                  <a:cubicBezTo>
                    <a:pt x="1187332" y="816270"/>
                    <a:pt x="1188629" y="813604"/>
                    <a:pt x="1194032" y="813100"/>
                  </a:cubicBezTo>
                  <a:cubicBezTo>
                    <a:pt x="1201597" y="812452"/>
                    <a:pt x="1204803" y="817207"/>
                    <a:pt x="1212296" y="820233"/>
                  </a:cubicBezTo>
                  <a:cubicBezTo>
                    <a:pt x="1227642" y="826429"/>
                    <a:pt x="1235027" y="814937"/>
                    <a:pt x="1252211" y="819368"/>
                  </a:cubicBezTo>
                  <a:cubicBezTo>
                    <a:pt x="1265828" y="822862"/>
                    <a:pt x="1264098" y="830824"/>
                    <a:pt x="1275266" y="832661"/>
                  </a:cubicBezTo>
                  <a:cubicBezTo>
                    <a:pt x="1293314" y="835579"/>
                    <a:pt x="1301239" y="815370"/>
                    <a:pt x="1318602" y="818071"/>
                  </a:cubicBezTo>
                  <a:cubicBezTo>
                    <a:pt x="1332904" y="820305"/>
                    <a:pt x="1338163" y="835723"/>
                    <a:pt x="1346016" y="832769"/>
                  </a:cubicBezTo>
                  <a:cubicBezTo>
                    <a:pt x="1350736" y="830968"/>
                    <a:pt x="1353689" y="823547"/>
                    <a:pt x="1352285" y="818107"/>
                  </a:cubicBezTo>
                  <a:cubicBezTo>
                    <a:pt x="1350519" y="811299"/>
                    <a:pt x="1342630" y="810831"/>
                    <a:pt x="1342198" y="805787"/>
                  </a:cubicBezTo>
                  <a:cubicBezTo>
                    <a:pt x="1341585" y="798762"/>
                    <a:pt x="1356499" y="795448"/>
                    <a:pt x="1356175" y="789252"/>
                  </a:cubicBezTo>
                  <a:cubicBezTo>
                    <a:pt x="1355851" y="783164"/>
                    <a:pt x="1341334" y="782948"/>
                    <a:pt x="1327825" y="772645"/>
                  </a:cubicBezTo>
                  <a:cubicBezTo>
                    <a:pt x="1312839" y="761226"/>
                    <a:pt x="1305742" y="742529"/>
                    <a:pt x="1309128" y="739539"/>
                  </a:cubicBezTo>
                  <a:cubicBezTo>
                    <a:pt x="1314099" y="735144"/>
                    <a:pt x="1342882" y="763567"/>
                    <a:pt x="1348070" y="758992"/>
                  </a:cubicBezTo>
                  <a:cubicBezTo>
                    <a:pt x="1351096" y="756326"/>
                    <a:pt x="1343855" y="744258"/>
                    <a:pt x="1333696" y="727291"/>
                  </a:cubicBezTo>
                  <a:cubicBezTo>
                    <a:pt x="1316261" y="698220"/>
                    <a:pt x="1308696" y="695194"/>
                    <a:pt x="1304877" y="694149"/>
                  </a:cubicBezTo>
                  <a:cubicBezTo>
                    <a:pt x="1296952" y="691988"/>
                    <a:pt x="1296123" y="695915"/>
                    <a:pt x="1282254" y="695050"/>
                  </a:cubicBezTo>
                  <a:cubicBezTo>
                    <a:pt x="1278328" y="694798"/>
                    <a:pt x="1253688" y="693249"/>
                    <a:pt x="1248608" y="680821"/>
                  </a:cubicBezTo>
                  <a:cubicBezTo>
                    <a:pt x="1246015" y="674408"/>
                    <a:pt x="1251274" y="671743"/>
                    <a:pt x="1250085" y="663817"/>
                  </a:cubicBezTo>
                  <a:cubicBezTo>
                    <a:pt x="1247455" y="646166"/>
                    <a:pt x="1216979" y="629811"/>
                    <a:pt x="1201525" y="637268"/>
                  </a:cubicBezTo>
                  <a:cubicBezTo>
                    <a:pt x="1195509" y="640186"/>
                    <a:pt x="1193636" y="645805"/>
                    <a:pt x="1186611" y="646238"/>
                  </a:cubicBezTo>
                  <a:cubicBezTo>
                    <a:pt x="1180559" y="646598"/>
                    <a:pt x="1178434" y="642635"/>
                    <a:pt x="1171697" y="641483"/>
                  </a:cubicBezTo>
                  <a:cubicBezTo>
                    <a:pt x="1162187" y="639825"/>
                    <a:pt x="1157468" y="646202"/>
                    <a:pt x="1150515" y="647607"/>
                  </a:cubicBezTo>
                  <a:cubicBezTo>
                    <a:pt x="1127064" y="652362"/>
                    <a:pt x="1101163" y="596273"/>
                    <a:pt x="1085636" y="601640"/>
                  </a:cubicBezTo>
                  <a:cubicBezTo>
                    <a:pt x="1079188" y="603874"/>
                    <a:pt x="1077747" y="615581"/>
                    <a:pt x="1074073" y="614861"/>
                  </a:cubicBezTo>
                  <a:cubicBezTo>
                    <a:pt x="1071083" y="614249"/>
                    <a:pt x="1072740" y="606684"/>
                    <a:pt x="1067841" y="600668"/>
                  </a:cubicBezTo>
                  <a:cubicBezTo>
                    <a:pt x="1060492" y="591662"/>
                    <a:pt x="1045434" y="594940"/>
                    <a:pt x="1044749" y="591662"/>
                  </a:cubicBezTo>
                  <a:cubicBezTo>
                    <a:pt x="1043741" y="586618"/>
                    <a:pt x="1079224" y="581143"/>
                    <a:pt x="1080377" y="569975"/>
                  </a:cubicBezTo>
                  <a:cubicBezTo>
                    <a:pt x="1081782" y="556250"/>
                    <a:pt x="1030772" y="540256"/>
                    <a:pt x="1032321" y="535861"/>
                  </a:cubicBezTo>
                  <a:cubicBezTo>
                    <a:pt x="1033402" y="532835"/>
                    <a:pt x="1057358" y="541012"/>
                    <a:pt x="1062149" y="533555"/>
                  </a:cubicBezTo>
                  <a:cubicBezTo>
                    <a:pt x="1066328" y="527035"/>
                    <a:pt x="1051810" y="515003"/>
                    <a:pt x="1055449" y="509924"/>
                  </a:cubicBezTo>
                  <a:cubicBezTo>
                    <a:pt x="1059880" y="503727"/>
                    <a:pt x="1088663" y="511112"/>
                    <a:pt x="1112186" y="524657"/>
                  </a:cubicBezTo>
                  <a:cubicBezTo>
                    <a:pt x="1123930" y="531430"/>
                    <a:pt x="1128145" y="536149"/>
                    <a:pt x="1135746" y="535104"/>
                  </a:cubicBezTo>
                  <a:cubicBezTo>
                    <a:pt x="1150768" y="533015"/>
                    <a:pt x="1155739" y="511545"/>
                    <a:pt x="1162727" y="512914"/>
                  </a:cubicBezTo>
                  <a:cubicBezTo>
                    <a:pt x="1172166" y="514823"/>
                    <a:pt x="1165754" y="554521"/>
                    <a:pt x="1181892" y="561149"/>
                  </a:cubicBezTo>
                  <a:cubicBezTo>
                    <a:pt x="1190034" y="564500"/>
                    <a:pt x="1196950" y="556611"/>
                    <a:pt x="1206424" y="561654"/>
                  </a:cubicBezTo>
                  <a:cubicBezTo>
                    <a:pt x="1214350" y="565869"/>
                    <a:pt x="1212693" y="573073"/>
                    <a:pt x="1220366" y="577288"/>
                  </a:cubicBezTo>
                  <a:cubicBezTo>
                    <a:pt x="1227426" y="581179"/>
                    <a:pt x="1232830" y="577288"/>
                    <a:pt x="1247780" y="575451"/>
                  </a:cubicBezTo>
                  <a:cubicBezTo>
                    <a:pt x="1271447" y="572569"/>
                    <a:pt x="1279841" y="579738"/>
                    <a:pt x="1284812" y="574082"/>
                  </a:cubicBezTo>
                  <a:cubicBezTo>
                    <a:pt x="1291477" y="566553"/>
                    <a:pt x="1282110" y="547388"/>
                    <a:pt x="1275266" y="537194"/>
                  </a:cubicBezTo>
                  <a:cubicBezTo>
                    <a:pt x="1261108" y="516084"/>
                    <a:pt x="1239746" y="506501"/>
                    <a:pt x="1241151" y="504052"/>
                  </a:cubicBezTo>
                  <a:cubicBezTo>
                    <a:pt x="1241944" y="502683"/>
                    <a:pt x="1247780" y="506646"/>
                    <a:pt x="1256065" y="506429"/>
                  </a:cubicBezTo>
                  <a:cubicBezTo>
                    <a:pt x="1273176" y="505961"/>
                    <a:pt x="1291044" y="487805"/>
                    <a:pt x="1288343" y="476710"/>
                  </a:cubicBezTo>
                  <a:cubicBezTo>
                    <a:pt x="1286253" y="468100"/>
                    <a:pt x="1272708" y="467452"/>
                    <a:pt x="1272024" y="458734"/>
                  </a:cubicBezTo>
                  <a:cubicBezTo>
                    <a:pt x="1271483" y="451853"/>
                    <a:pt x="1279625" y="449260"/>
                    <a:pt x="1278796" y="443604"/>
                  </a:cubicBezTo>
                  <a:cubicBezTo>
                    <a:pt x="1277355" y="433877"/>
                    <a:pt x="1252319" y="435174"/>
                    <a:pt x="1249473" y="425124"/>
                  </a:cubicBezTo>
                  <a:cubicBezTo>
                    <a:pt x="1246375" y="414064"/>
                    <a:pt x="1273033" y="400195"/>
                    <a:pt x="1268782" y="390181"/>
                  </a:cubicBezTo>
                  <a:cubicBezTo>
                    <a:pt x="1266908" y="385750"/>
                    <a:pt x="1260496" y="385497"/>
                    <a:pt x="1259667" y="380238"/>
                  </a:cubicBezTo>
                  <a:cubicBezTo>
                    <a:pt x="1258911" y="375339"/>
                    <a:pt x="1264098" y="373213"/>
                    <a:pt x="1264027" y="369359"/>
                  </a:cubicBezTo>
                  <a:cubicBezTo>
                    <a:pt x="1263810" y="360713"/>
                    <a:pt x="1236648" y="346376"/>
                    <a:pt x="1212584" y="353184"/>
                  </a:cubicBezTo>
                  <a:cubicBezTo>
                    <a:pt x="1190718" y="359380"/>
                    <a:pt x="1183441" y="379589"/>
                    <a:pt x="1172634" y="376275"/>
                  </a:cubicBezTo>
                  <a:cubicBezTo>
                    <a:pt x="1162403" y="373141"/>
                    <a:pt x="1163664" y="353436"/>
                    <a:pt x="1154874" y="352139"/>
                  </a:cubicBezTo>
                  <a:cubicBezTo>
                    <a:pt x="1145796" y="350807"/>
                    <a:pt x="1141581" y="371556"/>
                    <a:pt x="1129333" y="372421"/>
                  </a:cubicBezTo>
                  <a:cubicBezTo>
                    <a:pt x="1114924" y="373466"/>
                    <a:pt x="1110673" y="345547"/>
                    <a:pt x="1088987" y="342557"/>
                  </a:cubicBezTo>
                  <a:cubicBezTo>
                    <a:pt x="1078756" y="341152"/>
                    <a:pt x="1072956" y="346412"/>
                    <a:pt x="1063482" y="341584"/>
                  </a:cubicBezTo>
                  <a:cubicBezTo>
                    <a:pt x="1055304" y="337406"/>
                    <a:pt x="1054980" y="331029"/>
                    <a:pt x="1049072" y="330201"/>
                  </a:cubicBezTo>
                  <a:cubicBezTo>
                    <a:pt x="1041219" y="329120"/>
                    <a:pt x="1037833" y="339783"/>
                    <a:pt x="1025945" y="347636"/>
                  </a:cubicBezTo>
                  <a:cubicBezTo>
                    <a:pt x="1012508" y="356498"/>
                    <a:pt x="992119" y="359164"/>
                    <a:pt x="977817" y="352284"/>
                  </a:cubicBezTo>
                  <a:cubicBezTo>
                    <a:pt x="962975" y="345151"/>
                    <a:pt x="965425" y="332939"/>
                    <a:pt x="951880" y="328616"/>
                  </a:cubicBezTo>
                  <a:cubicBezTo>
                    <a:pt x="939956" y="324797"/>
                    <a:pt x="934625" y="333191"/>
                    <a:pt x="913371" y="335641"/>
                  </a:cubicBezTo>
                  <a:cubicBezTo>
                    <a:pt x="896079" y="337622"/>
                    <a:pt x="871619" y="335316"/>
                    <a:pt x="868629" y="326094"/>
                  </a:cubicBezTo>
                  <a:cubicBezTo>
                    <a:pt x="864955" y="314783"/>
                    <a:pt x="895719" y="299040"/>
                    <a:pt x="891792" y="290683"/>
                  </a:cubicBezTo>
                  <a:cubicBezTo>
                    <a:pt x="888370" y="283442"/>
                    <a:pt x="862649" y="289242"/>
                    <a:pt x="861965" y="285892"/>
                  </a:cubicBezTo>
                  <a:cubicBezTo>
                    <a:pt x="861640" y="284162"/>
                    <a:pt x="868269" y="281317"/>
                    <a:pt x="880265" y="276958"/>
                  </a:cubicBezTo>
                  <a:cubicBezTo>
                    <a:pt x="909480" y="266295"/>
                    <a:pt x="917477" y="265826"/>
                    <a:pt x="918306" y="261431"/>
                  </a:cubicBezTo>
                  <a:cubicBezTo>
                    <a:pt x="919495" y="254875"/>
                    <a:pt x="904221" y="242843"/>
                    <a:pt x="887542" y="241042"/>
                  </a:cubicBezTo>
                  <a:cubicBezTo>
                    <a:pt x="868629" y="238989"/>
                    <a:pt x="855985" y="250985"/>
                    <a:pt x="846655" y="243816"/>
                  </a:cubicBezTo>
                  <a:cubicBezTo>
                    <a:pt x="843809" y="241618"/>
                    <a:pt x="840963" y="237440"/>
                    <a:pt x="841863" y="233873"/>
                  </a:cubicBezTo>
                  <a:cubicBezTo>
                    <a:pt x="843773" y="226236"/>
                    <a:pt x="861136" y="228974"/>
                    <a:pt x="866900" y="219248"/>
                  </a:cubicBezTo>
                  <a:cubicBezTo>
                    <a:pt x="871007" y="212331"/>
                    <a:pt x="866864" y="203037"/>
                    <a:pt x="865027" y="198930"/>
                  </a:cubicBezTo>
                  <a:cubicBezTo>
                    <a:pt x="855481" y="177604"/>
                    <a:pt x="826698" y="166076"/>
                    <a:pt x="819853" y="172381"/>
                  </a:cubicBezTo>
                  <a:cubicBezTo>
                    <a:pt x="815026" y="176848"/>
                    <a:pt x="824716" y="187042"/>
                    <a:pt x="819817" y="204046"/>
                  </a:cubicBezTo>
                  <a:cubicBezTo>
                    <a:pt x="816863" y="214312"/>
                    <a:pt x="809622" y="223426"/>
                    <a:pt x="805840" y="222454"/>
                  </a:cubicBezTo>
                  <a:cubicBezTo>
                    <a:pt x="800328" y="221013"/>
                    <a:pt x="805516" y="198786"/>
                    <a:pt x="797698" y="195508"/>
                  </a:cubicBezTo>
                  <a:cubicBezTo>
                    <a:pt x="789665" y="192122"/>
                    <a:pt x="776660" y="212475"/>
                    <a:pt x="770248" y="209161"/>
                  </a:cubicBezTo>
                  <a:cubicBezTo>
                    <a:pt x="765961" y="206963"/>
                    <a:pt x="766826" y="195364"/>
                    <a:pt x="769816" y="186466"/>
                  </a:cubicBezTo>
                  <a:cubicBezTo>
                    <a:pt x="776732" y="165824"/>
                    <a:pt x="794528" y="161033"/>
                    <a:pt x="792475" y="154369"/>
                  </a:cubicBezTo>
                  <a:cubicBezTo>
                    <a:pt x="789989" y="146299"/>
                    <a:pt x="760161" y="141400"/>
                    <a:pt x="744383" y="154297"/>
                  </a:cubicBezTo>
                  <a:cubicBezTo>
                    <a:pt x="736854" y="160421"/>
                    <a:pt x="733360" y="169895"/>
                    <a:pt x="728497" y="168922"/>
                  </a:cubicBezTo>
                  <a:cubicBezTo>
                    <a:pt x="723705" y="167986"/>
                    <a:pt x="723778" y="158223"/>
                    <a:pt x="719382" y="157575"/>
                  </a:cubicBezTo>
                  <a:cubicBezTo>
                    <a:pt x="713475" y="156674"/>
                    <a:pt x="710052" y="173822"/>
                    <a:pt x="702523" y="174578"/>
                  </a:cubicBezTo>
                  <a:cubicBezTo>
                    <a:pt x="690852" y="175731"/>
                    <a:pt x="679864" y="136609"/>
                    <a:pt x="672768" y="138122"/>
                  </a:cubicBezTo>
                  <a:cubicBezTo>
                    <a:pt x="667040" y="139347"/>
                    <a:pt x="672011" y="165140"/>
                    <a:pt x="660700" y="170255"/>
                  </a:cubicBezTo>
                  <a:cubicBezTo>
                    <a:pt x="656197" y="172309"/>
                    <a:pt x="649640" y="170796"/>
                    <a:pt x="647731" y="167409"/>
                  </a:cubicBezTo>
                  <a:cubicBezTo>
                    <a:pt x="644957" y="162546"/>
                    <a:pt x="653603" y="157071"/>
                    <a:pt x="655945" y="145687"/>
                  </a:cubicBezTo>
                  <a:cubicBezTo>
                    <a:pt x="657962" y="135852"/>
                    <a:pt x="655044" y="123028"/>
                    <a:pt x="646362" y="115427"/>
                  </a:cubicBezTo>
                  <a:cubicBezTo>
                    <a:pt x="632709" y="103431"/>
                    <a:pt x="611996" y="110636"/>
                    <a:pt x="607889" y="112041"/>
                  </a:cubicBezTo>
                  <a:cubicBezTo>
                    <a:pt x="597802" y="115535"/>
                    <a:pt x="581736" y="124865"/>
                    <a:pt x="580907" y="137510"/>
                  </a:cubicBezTo>
                  <a:cubicBezTo>
                    <a:pt x="580295" y="147128"/>
                    <a:pt x="588760" y="154909"/>
                    <a:pt x="586167" y="157359"/>
                  </a:cubicBezTo>
                  <a:cubicBezTo>
                    <a:pt x="584437" y="158980"/>
                    <a:pt x="579286" y="156854"/>
                    <a:pt x="575576" y="154513"/>
                  </a:cubicBezTo>
                  <a:cubicBezTo>
                    <a:pt x="558032" y="143309"/>
                    <a:pt x="560878" y="118777"/>
                    <a:pt x="553025" y="117588"/>
                  </a:cubicBezTo>
                  <a:cubicBezTo>
                    <a:pt x="544991" y="116400"/>
                    <a:pt x="538363" y="141544"/>
                    <a:pt x="529897" y="140247"/>
                  </a:cubicBezTo>
                  <a:cubicBezTo>
                    <a:pt x="525070" y="139491"/>
                    <a:pt x="520783" y="130377"/>
                    <a:pt x="522224" y="123208"/>
                  </a:cubicBezTo>
                  <a:cubicBezTo>
                    <a:pt x="523773" y="115607"/>
                    <a:pt x="531050" y="114274"/>
                    <a:pt x="531374" y="107610"/>
                  </a:cubicBezTo>
                  <a:cubicBezTo>
                    <a:pt x="531626" y="102530"/>
                    <a:pt x="527736" y="96659"/>
                    <a:pt x="522729" y="94353"/>
                  </a:cubicBezTo>
                  <a:cubicBezTo>
                    <a:pt x="509688" y="88373"/>
                    <a:pt x="492721" y="108438"/>
                    <a:pt x="485660" y="103287"/>
                  </a:cubicBezTo>
                  <a:cubicBezTo>
                    <a:pt x="480977" y="99865"/>
                    <a:pt x="487966" y="90607"/>
                    <a:pt x="482346" y="79187"/>
                  </a:cubicBezTo>
                  <a:cubicBezTo>
                    <a:pt x="477231" y="68776"/>
                    <a:pt x="465667" y="64813"/>
                    <a:pt x="463145" y="64021"/>
                  </a:cubicBezTo>
                  <a:cubicBezTo>
                    <a:pt x="454283" y="61247"/>
                    <a:pt x="449925" y="64021"/>
                    <a:pt x="434290" y="65390"/>
                  </a:cubicBezTo>
                  <a:cubicBezTo>
                    <a:pt x="414189" y="67155"/>
                    <a:pt x="413721" y="63301"/>
                    <a:pt x="401581" y="65354"/>
                  </a:cubicBezTo>
                  <a:close/>
                </a:path>
              </a:pathLst>
            </a:custGeom>
            <a:grpFill/>
            <a:ln w="9755"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888C6C01-F14D-FDF2-CA58-53D01999FD00}"/>
                </a:ext>
              </a:extLst>
            </p:cNvPr>
            <p:cNvSpPr/>
            <p:nvPr/>
          </p:nvSpPr>
          <p:spPr>
            <a:xfrm>
              <a:off x="7166149" y="410038"/>
              <a:ext cx="38409" cy="20372"/>
            </a:xfrm>
            <a:custGeom>
              <a:avLst/>
              <a:gdLst>
                <a:gd name="connsiteX0" fmla="*/ 19 w 38409"/>
                <a:gd name="connsiteY0" fmla="*/ 11317 h 20372"/>
                <a:gd name="connsiteX1" fmla="*/ 38024 w 38409"/>
                <a:gd name="connsiteY1" fmla="*/ 17045 h 20372"/>
                <a:gd name="connsiteX2" fmla="*/ 24587 w 38409"/>
                <a:gd name="connsiteY2" fmla="*/ 943 h 20372"/>
                <a:gd name="connsiteX3" fmla="*/ 19 w 38409"/>
                <a:gd name="connsiteY3" fmla="*/ 11317 h 20372"/>
              </a:gdLst>
              <a:ahLst/>
              <a:cxnLst>
                <a:cxn ang="0">
                  <a:pos x="connsiteX0" y="connsiteY0"/>
                </a:cxn>
                <a:cxn ang="0">
                  <a:pos x="connsiteX1" y="connsiteY1"/>
                </a:cxn>
                <a:cxn ang="0">
                  <a:pos x="connsiteX2" y="connsiteY2"/>
                </a:cxn>
                <a:cxn ang="0">
                  <a:pos x="connsiteX3" y="connsiteY3"/>
                </a:cxn>
              </a:cxnLst>
              <a:rect l="l" t="t" r="r" b="b"/>
              <a:pathLst>
                <a:path w="38409" h="20372">
                  <a:moveTo>
                    <a:pt x="19" y="11317"/>
                  </a:moveTo>
                  <a:cubicBezTo>
                    <a:pt x="919" y="18630"/>
                    <a:pt x="34277" y="24214"/>
                    <a:pt x="38024" y="17045"/>
                  </a:cubicBezTo>
                  <a:cubicBezTo>
                    <a:pt x="40113" y="13011"/>
                    <a:pt x="33449" y="3788"/>
                    <a:pt x="24587" y="943"/>
                  </a:cubicBezTo>
                  <a:cubicBezTo>
                    <a:pt x="12267" y="-3020"/>
                    <a:pt x="-558" y="6490"/>
                    <a:pt x="19" y="11317"/>
                  </a:cubicBezTo>
                  <a:close/>
                </a:path>
              </a:pathLst>
            </a:custGeom>
            <a:grpFill/>
            <a:ln w="9755"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EE5D636-EE7D-B95F-5784-91E77EB4E482}"/>
                </a:ext>
              </a:extLst>
            </p:cNvPr>
            <p:cNvSpPr/>
            <p:nvPr/>
          </p:nvSpPr>
          <p:spPr>
            <a:xfrm>
              <a:off x="7429662" y="375257"/>
              <a:ext cx="37181" cy="39720"/>
            </a:xfrm>
            <a:custGeom>
              <a:avLst/>
              <a:gdLst>
                <a:gd name="connsiteX0" fmla="*/ 163 w 37181"/>
                <a:gd name="connsiteY0" fmla="*/ 16775 h 39720"/>
                <a:gd name="connsiteX1" fmla="*/ 19832 w 37181"/>
                <a:gd name="connsiteY1" fmla="*/ 39506 h 39720"/>
                <a:gd name="connsiteX2" fmla="*/ 26605 w 37181"/>
                <a:gd name="connsiteY2" fmla="*/ 26754 h 39720"/>
                <a:gd name="connsiteX3" fmla="*/ 36763 w 37181"/>
                <a:gd name="connsiteY3" fmla="*/ 2186 h 39720"/>
                <a:gd name="connsiteX4" fmla="*/ 163 w 37181"/>
                <a:gd name="connsiteY4" fmla="*/ 16775 h 3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81" h="39720">
                  <a:moveTo>
                    <a:pt x="163" y="16775"/>
                  </a:moveTo>
                  <a:cubicBezTo>
                    <a:pt x="-1710" y="27979"/>
                    <a:pt x="13024" y="41596"/>
                    <a:pt x="19832" y="39506"/>
                  </a:cubicBezTo>
                  <a:cubicBezTo>
                    <a:pt x="22426" y="38714"/>
                    <a:pt x="22822" y="35940"/>
                    <a:pt x="26605" y="26754"/>
                  </a:cubicBezTo>
                  <a:cubicBezTo>
                    <a:pt x="34242" y="8022"/>
                    <a:pt x="38601" y="4743"/>
                    <a:pt x="36763" y="2186"/>
                  </a:cubicBezTo>
                  <a:cubicBezTo>
                    <a:pt x="32621" y="-3506"/>
                    <a:pt x="2613" y="2114"/>
                    <a:pt x="163" y="16775"/>
                  </a:cubicBezTo>
                  <a:close/>
                </a:path>
              </a:pathLst>
            </a:custGeom>
            <a:grpFill/>
            <a:ln w="9755"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4545159-7378-56D7-DD6B-4384A219625C}"/>
                </a:ext>
              </a:extLst>
            </p:cNvPr>
            <p:cNvSpPr/>
            <p:nvPr/>
          </p:nvSpPr>
          <p:spPr>
            <a:xfrm>
              <a:off x="7490834" y="367978"/>
              <a:ext cx="32709" cy="37382"/>
            </a:xfrm>
            <a:custGeom>
              <a:avLst/>
              <a:gdLst>
                <a:gd name="connsiteX0" fmla="*/ 18892 w 32709"/>
                <a:gd name="connsiteY0" fmla="*/ 530 h 37382"/>
                <a:gd name="connsiteX1" fmla="*/ 1529 w 32709"/>
                <a:gd name="connsiteY1" fmla="*/ 32159 h 37382"/>
                <a:gd name="connsiteX2" fmla="*/ 9202 w 32709"/>
                <a:gd name="connsiteY2" fmla="*/ 37382 h 37382"/>
                <a:gd name="connsiteX3" fmla="*/ 21738 w 32709"/>
                <a:gd name="connsiteY3" fmla="*/ 24162 h 37382"/>
                <a:gd name="connsiteX4" fmla="*/ 32365 w 32709"/>
                <a:gd name="connsiteY4" fmla="*/ 3376 h 37382"/>
                <a:gd name="connsiteX5" fmla="*/ 18892 w 32709"/>
                <a:gd name="connsiteY5" fmla="*/ 530 h 3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09" h="37382">
                  <a:moveTo>
                    <a:pt x="18892" y="530"/>
                  </a:moveTo>
                  <a:cubicBezTo>
                    <a:pt x="5491" y="3664"/>
                    <a:pt x="-3803" y="22793"/>
                    <a:pt x="1529" y="32159"/>
                  </a:cubicBezTo>
                  <a:cubicBezTo>
                    <a:pt x="2934" y="34644"/>
                    <a:pt x="5924" y="37382"/>
                    <a:pt x="9202" y="37382"/>
                  </a:cubicBezTo>
                  <a:cubicBezTo>
                    <a:pt x="12588" y="37382"/>
                    <a:pt x="14893" y="34500"/>
                    <a:pt x="21738" y="24162"/>
                  </a:cubicBezTo>
                  <a:cubicBezTo>
                    <a:pt x="32941" y="7302"/>
                    <a:pt x="33338" y="5141"/>
                    <a:pt x="32365" y="3376"/>
                  </a:cubicBezTo>
                  <a:cubicBezTo>
                    <a:pt x="30384" y="-155"/>
                    <a:pt x="23503" y="-551"/>
                    <a:pt x="18892" y="530"/>
                  </a:cubicBezTo>
                  <a:close/>
                </a:path>
              </a:pathLst>
            </a:custGeom>
            <a:grpFill/>
            <a:ln w="9755"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B99B22AD-CC4E-C963-2D48-5BC0AEE70ADA}"/>
                </a:ext>
              </a:extLst>
            </p:cNvPr>
            <p:cNvSpPr/>
            <p:nvPr/>
          </p:nvSpPr>
          <p:spPr>
            <a:xfrm>
              <a:off x="7498991" y="407666"/>
              <a:ext cx="32949" cy="64126"/>
            </a:xfrm>
            <a:custGeom>
              <a:avLst/>
              <a:gdLst>
                <a:gd name="connsiteX0" fmla="*/ 24136 w 32949"/>
                <a:gd name="connsiteY0" fmla="*/ 109 h 64126"/>
                <a:gd name="connsiteX1" fmla="*/ 13545 w 32949"/>
                <a:gd name="connsiteY1" fmla="*/ 6701 h 64126"/>
                <a:gd name="connsiteX2" fmla="*/ 13545 w 32949"/>
                <a:gd name="connsiteY2" fmla="*/ 27019 h 64126"/>
                <a:gd name="connsiteX3" fmla="*/ 36 w 32949"/>
                <a:gd name="connsiteY3" fmla="*/ 52523 h 64126"/>
                <a:gd name="connsiteX4" fmla="*/ 3855 w 32949"/>
                <a:gd name="connsiteY4" fmla="*/ 63871 h 64126"/>
                <a:gd name="connsiteX5" fmla="*/ 24100 w 32949"/>
                <a:gd name="connsiteY5" fmla="*/ 46399 h 64126"/>
                <a:gd name="connsiteX6" fmla="*/ 31845 w 32949"/>
                <a:gd name="connsiteY6" fmla="*/ 11420 h 64126"/>
                <a:gd name="connsiteX7" fmla="*/ 24172 w 32949"/>
                <a:gd name="connsiteY7" fmla="*/ 73 h 6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49" h="64126">
                  <a:moveTo>
                    <a:pt x="24136" y="109"/>
                  </a:moveTo>
                  <a:cubicBezTo>
                    <a:pt x="20173" y="-684"/>
                    <a:pt x="15707" y="2991"/>
                    <a:pt x="13545" y="6701"/>
                  </a:cubicBezTo>
                  <a:cubicBezTo>
                    <a:pt x="9546" y="13582"/>
                    <a:pt x="15202" y="17652"/>
                    <a:pt x="13545" y="27019"/>
                  </a:cubicBezTo>
                  <a:cubicBezTo>
                    <a:pt x="11384" y="38942"/>
                    <a:pt x="685" y="40672"/>
                    <a:pt x="36" y="52523"/>
                  </a:cubicBezTo>
                  <a:cubicBezTo>
                    <a:pt x="-180" y="56198"/>
                    <a:pt x="505" y="62538"/>
                    <a:pt x="3855" y="63871"/>
                  </a:cubicBezTo>
                  <a:cubicBezTo>
                    <a:pt x="9294" y="66032"/>
                    <a:pt x="19273" y="53964"/>
                    <a:pt x="24100" y="46399"/>
                  </a:cubicBezTo>
                  <a:cubicBezTo>
                    <a:pt x="27054" y="41716"/>
                    <a:pt x="36060" y="27127"/>
                    <a:pt x="31845" y="11420"/>
                  </a:cubicBezTo>
                  <a:cubicBezTo>
                    <a:pt x="31053" y="8430"/>
                    <a:pt x="29071" y="1045"/>
                    <a:pt x="24172" y="73"/>
                  </a:cubicBezTo>
                  <a:close/>
                </a:path>
              </a:pathLst>
            </a:custGeom>
            <a:grpFill/>
            <a:ln w="9755" cap="flat">
              <a:solidFill>
                <a:srgbClr val="FFFFFF"/>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C269833C-A707-FB7A-879D-2F858147FCD2}"/>
                </a:ext>
              </a:extLst>
            </p:cNvPr>
            <p:cNvSpPr/>
            <p:nvPr/>
          </p:nvSpPr>
          <p:spPr>
            <a:xfrm>
              <a:off x="7556639" y="380158"/>
              <a:ext cx="29476" cy="39506"/>
            </a:xfrm>
            <a:custGeom>
              <a:avLst/>
              <a:gdLst>
                <a:gd name="connsiteX0" fmla="*/ 15552 w 29476"/>
                <a:gd name="connsiteY0" fmla="*/ 39505 h 39506"/>
                <a:gd name="connsiteX1" fmla="*/ 25711 w 29476"/>
                <a:gd name="connsiteY1" fmla="*/ 4057 h 39506"/>
                <a:gd name="connsiteX2" fmla="*/ 3088 w 29476"/>
                <a:gd name="connsiteY2" fmla="*/ 4021 h 39506"/>
                <a:gd name="connsiteX3" fmla="*/ 15552 w 29476"/>
                <a:gd name="connsiteY3" fmla="*/ 39505 h 39506"/>
              </a:gdLst>
              <a:ahLst/>
              <a:cxnLst>
                <a:cxn ang="0">
                  <a:pos x="connsiteX0" y="connsiteY0"/>
                </a:cxn>
                <a:cxn ang="0">
                  <a:pos x="connsiteX1" y="connsiteY1"/>
                </a:cxn>
                <a:cxn ang="0">
                  <a:pos x="connsiteX2" y="connsiteY2"/>
                </a:cxn>
                <a:cxn ang="0">
                  <a:pos x="connsiteX3" y="connsiteY3"/>
                </a:cxn>
              </a:cxnLst>
              <a:rect l="l" t="t" r="r" b="b"/>
              <a:pathLst>
                <a:path w="29476" h="39506">
                  <a:moveTo>
                    <a:pt x="15552" y="39505"/>
                  </a:moveTo>
                  <a:cubicBezTo>
                    <a:pt x="23766" y="39253"/>
                    <a:pt x="35618" y="13712"/>
                    <a:pt x="25711" y="4057"/>
                  </a:cubicBezTo>
                  <a:cubicBezTo>
                    <a:pt x="20163" y="-1346"/>
                    <a:pt x="8203" y="-1346"/>
                    <a:pt x="3088" y="4021"/>
                  </a:cubicBezTo>
                  <a:cubicBezTo>
                    <a:pt x="-6026" y="13604"/>
                    <a:pt x="7123" y="39757"/>
                    <a:pt x="15552" y="39505"/>
                  </a:cubicBezTo>
                  <a:close/>
                </a:path>
              </a:pathLst>
            </a:custGeom>
            <a:grpFill/>
            <a:ln w="9755" cap="flat">
              <a:solidFill>
                <a:srgbClr val="FFFFFF"/>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A018478-E5FA-4794-2645-351402B9787E}"/>
                </a:ext>
              </a:extLst>
            </p:cNvPr>
            <p:cNvSpPr/>
            <p:nvPr/>
          </p:nvSpPr>
          <p:spPr>
            <a:xfrm>
              <a:off x="7523929" y="520544"/>
              <a:ext cx="18859" cy="19264"/>
            </a:xfrm>
            <a:custGeom>
              <a:avLst/>
              <a:gdLst>
                <a:gd name="connsiteX0" fmla="*/ 459 w 18859"/>
                <a:gd name="connsiteY0" fmla="*/ 4487 h 19264"/>
                <a:gd name="connsiteX1" fmla="*/ 12455 w 18859"/>
                <a:gd name="connsiteY1" fmla="*/ 19149 h 19264"/>
                <a:gd name="connsiteX2" fmla="*/ 16813 w 18859"/>
                <a:gd name="connsiteY2" fmla="*/ 2614 h 19264"/>
                <a:gd name="connsiteX3" fmla="*/ 459 w 18859"/>
                <a:gd name="connsiteY3" fmla="*/ 4487 h 19264"/>
              </a:gdLst>
              <a:ahLst/>
              <a:cxnLst>
                <a:cxn ang="0">
                  <a:pos x="connsiteX0" y="connsiteY0"/>
                </a:cxn>
                <a:cxn ang="0">
                  <a:pos x="connsiteX1" y="connsiteY1"/>
                </a:cxn>
                <a:cxn ang="0">
                  <a:pos x="connsiteX2" y="connsiteY2"/>
                </a:cxn>
                <a:cxn ang="0">
                  <a:pos x="connsiteX3" y="connsiteY3"/>
                </a:cxn>
              </a:cxnLst>
              <a:rect l="l" t="t" r="r" b="b"/>
              <a:pathLst>
                <a:path w="18859" h="19264">
                  <a:moveTo>
                    <a:pt x="459" y="4487"/>
                  </a:moveTo>
                  <a:cubicBezTo>
                    <a:pt x="-2135" y="9963"/>
                    <a:pt x="6871" y="20482"/>
                    <a:pt x="12455" y="19149"/>
                  </a:cubicBezTo>
                  <a:cubicBezTo>
                    <a:pt x="17246" y="17996"/>
                    <a:pt x="21533" y="7658"/>
                    <a:pt x="16813" y="2614"/>
                  </a:cubicBezTo>
                  <a:cubicBezTo>
                    <a:pt x="12455" y="-2033"/>
                    <a:pt x="2512" y="93"/>
                    <a:pt x="459" y="4487"/>
                  </a:cubicBezTo>
                  <a:close/>
                </a:path>
              </a:pathLst>
            </a:custGeom>
            <a:grpFill/>
            <a:ln w="9755" cap="flat">
              <a:solidFill>
                <a:srgbClr val="FFFFFF"/>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9FB25BF-3E2F-247C-BA52-944DC3D2B2C1}"/>
                </a:ext>
              </a:extLst>
            </p:cNvPr>
            <p:cNvSpPr/>
            <p:nvPr/>
          </p:nvSpPr>
          <p:spPr>
            <a:xfrm>
              <a:off x="7658657" y="436278"/>
              <a:ext cx="37196" cy="30333"/>
            </a:xfrm>
            <a:custGeom>
              <a:avLst/>
              <a:gdLst>
                <a:gd name="connsiteX0" fmla="*/ 18328 w 37196"/>
                <a:gd name="connsiteY0" fmla="*/ 23767 h 30333"/>
                <a:gd name="connsiteX1" fmla="*/ 36124 w 37196"/>
                <a:gd name="connsiteY1" fmla="*/ 29927 h 30333"/>
                <a:gd name="connsiteX2" fmla="*/ 26542 w 37196"/>
                <a:gd name="connsiteY2" fmla="*/ 7232 h 30333"/>
                <a:gd name="connsiteX3" fmla="*/ 5396 w 37196"/>
                <a:gd name="connsiteY3" fmla="*/ 1540 h 30333"/>
                <a:gd name="connsiteX4" fmla="*/ 1505 w 37196"/>
                <a:gd name="connsiteY4" fmla="*/ 18075 h 30333"/>
                <a:gd name="connsiteX5" fmla="*/ 18328 w 37196"/>
                <a:gd name="connsiteY5" fmla="*/ 23767 h 3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96" h="30333">
                  <a:moveTo>
                    <a:pt x="18328" y="23767"/>
                  </a:moveTo>
                  <a:cubicBezTo>
                    <a:pt x="30576" y="27549"/>
                    <a:pt x="34034" y="31656"/>
                    <a:pt x="36124" y="29927"/>
                  </a:cubicBezTo>
                  <a:cubicBezTo>
                    <a:pt x="39258" y="27369"/>
                    <a:pt x="35367" y="14653"/>
                    <a:pt x="26542" y="7232"/>
                  </a:cubicBezTo>
                  <a:cubicBezTo>
                    <a:pt x="24704" y="5683"/>
                    <a:pt x="13213" y="-3611"/>
                    <a:pt x="5396" y="1540"/>
                  </a:cubicBezTo>
                  <a:cubicBezTo>
                    <a:pt x="208" y="4962"/>
                    <a:pt x="-1557" y="13500"/>
                    <a:pt x="1505" y="18075"/>
                  </a:cubicBezTo>
                  <a:cubicBezTo>
                    <a:pt x="3882" y="21605"/>
                    <a:pt x="7665" y="20489"/>
                    <a:pt x="18328" y="23767"/>
                  </a:cubicBezTo>
                  <a:close/>
                </a:path>
              </a:pathLst>
            </a:custGeom>
            <a:grpFill/>
            <a:ln w="9755" cap="flat">
              <a:solidFill>
                <a:srgbClr val="FFFFFF"/>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8C19D68E-870D-B139-BB6A-F222A5B9BB83}"/>
                </a:ext>
              </a:extLst>
            </p:cNvPr>
            <p:cNvSpPr/>
            <p:nvPr/>
          </p:nvSpPr>
          <p:spPr>
            <a:xfrm>
              <a:off x="7619590" y="476030"/>
              <a:ext cx="104083" cy="125210"/>
            </a:xfrm>
            <a:custGeom>
              <a:avLst/>
              <a:gdLst>
                <a:gd name="connsiteX0" fmla="*/ 9 w 104083"/>
                <a:gd name="connsiteY0" fmla="*/ 87908 h 125210"/>
                <a:gd name="connsiteX1" fmla="*/ 27855 w 104083"/>
                <a:gd name="connsiteY1" fmla="*/ 123391 h 125210"/>
                <a:gd name="connsiteX2" fmla="*/ 80306 w 104083"/>
                <a:gd name="connsiteY2" fmla="*/ 108333 h 125210"/>
                <a:gd name="connsiteX3" fmla="*/ 103433 w 104083"/>
                <a:gd name="connsiteY3" fmla="*/ 86143 h 125210"/>
                <a:gd name="connsiteX4" fmla="*/ 78505 w 104083"/>
                <a:gd name="connsiteY4" fmla="*/ 29837 h 125210"/>
                <a:gd name="connsiteX5" fmla="*/ 64600 w 104083"/>
                <a:gd name="connsiteY5" fmla="*/ 3324 h 125210"/>
                <a:gd name="connsiteX6" fmla="*/ 8294 w 104083"/>
                <a:gd name="connsiteY6" fmla="*/ 24974 h 125210"/>
                <a:gd name="connsiteX7" fmla="*/ 6782 w 104083"/>
                <a:gd name="connsiteY7" fmla="*/ 69391 h 125210"/>
                <a:gd name="connsiteX8" fmla="*/ 9 w 104083"/>
                <a:gd name="connsiteY8" fmla="*/ 87800 h 12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83" h="125210">
                  <a:moveTo>
                    <a:pt x="9" y="87908"/>
                  </a:moveTo>
                  <a:cubicBezTo>
                    <a:pt x="-387" y="102317"/>
                    <a:pt x="12293" y="118240"/>
                    <a:pt x="27855" y="123391"/>
                  </a:cubicBezTo>
                  <a:cubicBezTo>
                    <a:pt x="47020" y="129767"/>
                    <a:pt x="65176" y="118096"/>
                    <a:pt x="80306" y="108333"/>
                  </a:cubicBezTo>
                  <a:cubicBezTo>
                    <a:pt x="93815" y="99652"/>
                    <a:pt x="101056" y="95004"/>
                    <a:pt x="103433" y="86143"/>
                  </a:cubicBezTo>
                  <a:cubicBezTo>
                    <a:pt x="107144" y="72382"/>
                    <a:pt x="94464" y="65609"/>
                    <a:pt x="78505" y="29837"/>
                  </a:cubicBezTo>
                  <a:cubicBezTo>
                    <a:pt x="70292" y="11465"/>
                    <a:pt x="70904" y="7034"/>
                    <a:pt x="64600" y="3324"/>
                  </a:cubicBezTo>
                  <a:cubicBezTo>
                    <a:pt x="48497" y="-6150"/>
                    <a:pt x="15715" y="5737"/>
                    <a:pt x="8294" y="24974"/>
                  </a:cubicBezTo>
                  <a:cubicBezTo>
                    <a:pt x="3035" y="38591"/>
                    <a:pt x="13590" y="47669"/>
                    <a:pt x="6782" y="69391"/>
                  </a:cubicBezTo>
                  <a:cubicBezTo>
                    <a:pt x="3539" y="79766"/>
                    <a:pt x="225" y="80595"/>
                    <a:pt x="9" y="87800"/>
                  </a:cubicBezTo>
                  <a:close/>
                </a:path>
              </a:pathLst>
            </a:custGeom>
            <a:grpFill/>
            <a:ln w="9755" cap="flat">
              <a:solidFill>
                <a:srgbClr val="FFFFFF"/>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4C8C1D7-505B-C16C-5895-6DB696F051BE}"/>
                </a:ext>
              </a:extLst>
            </p:cNvPr>
            <p:cNvSpPr/>
            <p:nvPr/>
          </p:nvSpPr>
          <p:spPr>
            <a:xfrm>
              <a:off x="7715841" y="476680"/>
              <a:ext cx="52081" cy="34923"/>
            </a:xfrm>
            <a:custGeom>
              <a:avLst/>
              <a:gdLst>
                <a:gd name="connsiteX0" fmla="*/ 22168 w 52081"/>
                <a:gd name="connsiteY0" fmla="*/ 34518 h 34923"/>
                <a:gd name="connsiteX1" fmla="*/ 52032 w 52081"/>
                <a:gd name="connsiteY1" fmla="*/ 17551 h 34923"/>
                <a:gd name="connsiteX2" fmla="*/ 40036 w 52081"/>
                <a:gd name="connsiteY2" fmla="*/ 512 h 34923"/>
                <a:gd name="connsiteX3" fmla="*/ 24617 w 52081"/>
                <a:gd name="connsiteY3" fmla="*/ 6636 h 34923"/>
                <a:gd name="connsiteX4" fmla="*/ 16944 w 52081"/>
                <a:gd name="connsiteY4" fmla="*/ 476 h 34923"/>
                <a:gd name="connsiteX5" fmla="*/ 589 w 52081"/>
                <a:gd name="connsiteY5" fmla="*/ 8473 h 34923"/>
                <a:gd name="connsiteX6" fmla="*/ 22204 w 52081"/>
                <a:gd name="connsiteY6" fmla="*/ 34518 h 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81" h="34923">
                  <a:moveTo>
                    <a:pt x="22168" y="34518"/>
                  </a:moveTo>
                  <a:cubicBezTo>
                    <a:pt x="35172" y="36896"/>
                    <a:pt x="51023" y="28502"/>
                    <a:pt x="52032" y="17551"/>
                  </a:cubicBezTo>
                  <a:cubicBezTo>
                    <a:pt x="52716" y="9950"/>
                    <a:pt x="46268" y="944"/>
                    <a:pt x="40036" y="512"/>
                  </a:cubicBezTo>
                  <a:cubicBezTo>
                    <a:pt x="33947" y="80"/>
                    <a:pt x="30381" y="8041"/>
                    <a:pt x="24617" y="6636"/>
                  </a:cubicBezTo>
                  <a:cubicBezTo>
                    <a:pt x="20799" y="5699"/>
                    <a:pt x="20943" y="1881"/>
                    <a:pt x="16944" y="476"/>
                  </a:cubicBezTo>
                  <a:cubicBezTo>
                    <a:pt x="11397" y="-1469"/>
                    <a:pt x="2715" y="2817"/>
                    <a:pt x="589" y="8473"/>
                  </a:cubicBezTo>
                  <a:cubicBezTo>
                    <a:pt x="-2725" y="17191"/>
                    <a:pt x="8407" y="31997"/>
                    <a:pt x="22204" y="34518"/>
                  </a:cubicBezTo>
                  <a:close/>
                </a:path>
              </a:pathLst>
            </a:custGeom>
            <a:grpFill/>
            <a:ln w="9755" cap="flat">
              <a:solidFill>
                <a:srgbClr val="FFFFFF"/>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035DACB-E93F-2F69-33F5-0216942107ED}"/>
                </a:ext>
              </a:extLst>
            </p:cNvPr>
            <p:cNvSpPr/>
            <p:nvPr/>
          </p:nvSpPr>
          <p:spPr>
            <a:xfrm>
              <a:off x="8400269" y="798151"/>
              <a:ext cx="25643" cy="26355"/>
            </a:xfrm>
            <a:custGeom>
              <a:avLst/>
              <a:gdLst>
                <a:gd name="connsiteX0" fmla="*/ 19850 w 25643"/>
                <a:gd name="connsiteY0" fmla="*/ 25554 h 26355"/>
                <a:gd name="connsiteX1" fmla="*/ 20535 w 25643"/>
                <a:gd name="connsiteY1" fmla="*/ 985 h 26355"/>
                <a:gd name="connsiteX2" fmla="*/ 1 w 25643"/>
                <a:gd name="connsiteY2" fmla="*/ 12909 h 26355"/>
                <a:gd name="connsiteX3" fmla="*/ 19850 w 25643"/>
                <a:gd name="connsiteY3" fmla="*/ 25554 h 26355"/>
              </a:gdLst>
              <a:ahLst/>
              <a:cxnLst>
                <a:cxn ang="0">
                  <a:pos x="connsiteX0" y="connsiteY0"/>
                </a:cxn>
                <a:cxn ang="0">
                  <a:pos x="connsiteX1" y="connsiteY1"/>
                </a:cxn>
                <a:cxn ang="0">
                  <a:pos x="connsiteX2" y="connsiteY2"/>
                </a:cxn>
                <a:cxn ang="0">
                  <a:pos x="connsiteX3" y="connsiteY3"/>
                </a:cxn>
              </a:cxnLst>
              <a:rect l="l" t="t" r="r" b="b"/>
              <a:pathLst>
                <a:path w="25643" h="26355">
                  <a:moveTo>
                    <a:pt x="19850" y="25554"/>
                  </a:moveTo>
                  <a:cubicBezTo>
                    <a:pt x="27271" y="21915"/>
                    <a:pt x="27632" y="4912"/>
                    <a:pt x="20535" y="985"/>
                  </a:cubicBezTo>
                  <a:cubicBezTo>
                    <a:pt x="13978" y="-2653"/>
                    <a:pt x="145" y="4336"/>
                    <a:pt x="1" y="12909"/>
                  </a:cubicBezTo>
                  <a:cubicBezTo>
                    <a:pt x="-143" y="21375"/>
                    <a:pt x="13114" y="28868"/>
                    <a:pt x="19850" y="25554"/>
                  </a:cubicBezTo>
                  <a:close/>
                </a:path>
              </a:pathLst>
            </a:custGeom>
            <a:grpFill/>
            <a:ln w="9755" cap="flat">
              <a:solidFill>
                <a:srgbClr val="FFFFFF"/>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7EBBC35-8D20-691F-3A9F-927B41218DCE}"/>
                </a:ext>
              </a:extLst>
            </p:cNvPr>
            <p:cNvSpPr/>
            <p:nvPr/>
          </p:nvSpPr>
          <p:spPr>
            <a:xfrm>
              <a:off x="8418257" y="872843"/>
              <a:ext cx="29394" cy="19979"/>
            </a:xfrm>
            <a:custGeom>
              <a:avLst/>
              <a:gdLst>
                <a:gd name="connsiteX0" fmla="*/ 1142 w 29394"/>
                <a:gd name="connsiteY0" fmla="*/ 2520 h 19979"/>
                <a:gd name="connsiteX1" fmla="*/ 6906 w 29394"/>
                <a:gd name="connsiteY1" fmla="*/ 18299 h 19979"/>
                <a:gd name="connsiteX2" fmla="*/ 29385 w 29394"/>
                <a:gd name="connsiteY2" fmla="*/ 8896 h 19979"/>
                <a:gd name="connsiteX3" fmla="*/ 1178 w 29394"/>
                <a:gd name="connsiteY3" fmla="*/ 2556 h 19979"/>
              </a:gdLst>
              <a:ahLst/>
              <a:cxnLst>
                <a:cxn ang="0">
                  <a:pos x="connsiteX0" y="connsiteY0"/>
                </a:cxn>
                <a:cxn ang="0">
                  <a:pos x="connsiteX1" y="connsiteY1"/>
                </a:cxn>
                <a:cxn ang="0">
                  <a:pos x="connsiteX2" y="connsiteY2"/>
                </a:cxn>
                <a:cxn ang="0">
                  <a:pos x="connsiteX3" y="connsiteY3"/>
                </a:cxn>
              </a:cxnLst>
              <a:rect l="l" t="t" r="r" b="b"/>
              <a:pathLst>
                <a:path w="29394" h="19979">
                  <a:moveTo>
                    <a:pt x="1142" y="2520"/>
                  </a:moveTo>
                  <a:cubicBezTo>
                    <a:pt x="-1740" y="6159"/>
                    <a:pt x="1070" y="14804"/>
                    <a:pt x="6906" y="18299"/>
                  </a:cubicBezTo>
                  <a:cubicBezTo>
                    <a:pt x="16308" y="23955"/>
                    <a:pt x="29817" y="13940"/>
                    <a:pt x="29385" y="8896"/>
                  </a:cubicBezTo>
                  <a:cubicBezTo>
                    <a:pt x="28844" y="2592"/>
                    <a:pt x="6077" y="-3640"/>
                    <a:pt x="1178" y="2556"/>
                  </a:cubicBezTo>
                  <a:close/>
                </a:path>
              </a:pathLst>
            </a:custGeom>
            <a:grpFill/>
            <a:ln w="9755" cap="flat">
              <a:solidFill>
                <a:srgbClr val="FFFFFF"/>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DCADC95-3E8D-C0C7-B60A-99BFF2CC9F18}"/>
                </a:ext>
              </a:extLst>
            </p:cNvPr>
            <p:cNvSpPr/>
            <p:nvPr/>
          </p:nvSpPr>
          <p:spPr>
            <a:xfrm>
              <a:off x="8434745" y="891229"/>
              <a:ext cx="35046" cy="32190"/>
            </a:xfrm>
            <a:custGeom>
              <a:avLst/>
              <a:gdLst>
                <a:gd name="connsiteX0" fmla="*/ 0 w 35046"/>
                <a:gd name="connsiteY0" fmla="*/ 15691 h 32190"/>
                <a:gd name="connsiteX1" fmla="*/ 30764 w 35046"/>
                <a:gd name="connsiteY1" fmla="*/ 30244 h 32190"/>
                <a:gd name="connsiteX2" fmla="*/ 25685 w 35046"/>
                <a:gd name="connsiteY2" fmla="*/ 1245 h 32190"/>
                <a:gd name="connsiteX3" fmla="*/ 0 w 35046"/>
                <a:gd name="connsiteY3" fmla="*/ 15691 h 32190"/>
              </a:gdLst>
              <a:ahLst/>
              <a:cxnLst>
                <a:cxn ang="0">
                  <a:pos x="connsiteX0" y="connsiteY0"/>
                </a:cxn>
                <a:cxn ang="0">
                  <a:pos x="connsiteX1" y="connsiteY1"/>
                </a:cxn>
                <a:cxn ang="0">
                  <a:pos x="connsiteX2" y="connsiteY2"/>
                </a:cxn>
                <a:cxn ang="0">
                  <a:pos x="connsiteX3" y="connsiteY3"/>
                </a:cxn>
              </a:cxnLst>
              <a:rect l="l" t="t" r="r" b="b"/>
              <a:pathLst>
                <a:path w="35046" h="32190">
                  <a:moveTo>
                    <a:pt x="0" y="15691"/>
                  </a:moveTo>
                  <a:cubicBezTo>
                    <a:pt x="0" y="26030"/>
                    <a:pt x="22695" y="36656"/>
                    <a:pt x="30764" y="30244"/>
                  </a:cubicBezTo>
                  <a:cubicBezTo>
                    <a:pt x="37321" y="25021"/>
                    <a:pt x="36888" y="6361"/>
                    <a:pt x="25685" y="1245"/>
                  </a:cubicBezTo>
                  <a:cubicBezTo>
                    <a:pt x="14661" y="-3762"/>
                    <a:pt x="36" y="7405"/>
                    <a:pt x="0" y="15691"/>
                  </a:cubicBezTo>
                  <a:close/>
                </a:path>
              </a:pathLst>
            </a:custGeom>
            <a:grpFill/>
            <a:ln w="9755" cap="flat">
              <a:solidFill>
                <a:srgbClr val="FFFFFF"/>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4AA75E8-EDB7-EEB5-F222-9AB43EE14643}"/>
                </a:ext>
              </a:extLst>
            </p:cNvPr>
            <p:cNvSpPr/>
            <p:nvPr/>
          </p:nvSpPr>
          <p:spPr>
            <a:xfrm>
              <a:off x="8102426" y="933426"/>
              <a:ext cx="56602" cy="23688"/>
            </a:xfrm>
            <a:custGeom>
              <a:avLst/>
              <a:gdLst>
                <a:gd name="connsiteX0" fmla="*/ 46182 w 56602"/>
                <a:gd name="connsiteY0" fmla="*/ 3177 h 23688"/>
                <a:gd name="connsiteX1" fmla="*/ 0 w 56602"/>
                <a:gd name="connsiteY1" fmla="*/ 656 h 23688"/>
                <a:gd name="connsiteX2" fmla="*/ 21614 w 56602"/>
                <a:gd name="connsiteY2" fmla="*/ 12363 h 23688"/>
                <a:gd name="connsiteX3" fmla="*/ 33142 w 56602"/>
                <a:gd name="connsiteY3" fmla="*/ 23243 h 23688"/>
                <a:gd name="connsiteX4" fmla="*/ 56485 w 56602"/>
                <a:gd name="connsiteY4" fmla="*/ 8149 h 23688"/>
                <a:gd name="connsiteX5" fmla="*/ 46146 w 56602"/>
                <a:gd name="connsiteY5" fmla="*/ 3177 h 2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602" h="23688">
                  <a:moveTo>
                    <a:pt x="46182" y="3177"/>
                  </a:moveTo>
                  <a:cubicBezTo>
                    <a:pt x="36240" y="1016"/>
                    <a:pt x="20822" y="-1110"/>
                    <a:pt x="0" y="656"/>
                  </a:cubicBezTo>
                  <a:cubicBezTo>
                    <a:pt x="5980" y="2241"/>
                    <a:pt x="14337" y="5411"/>
                    <a:pt x="21614" y="12363"/>
                  </a:cubicBezTo>
                  <a:cubicBezTo>
                    <a:pt x="27486" y="17947"/>
                    <a:pt x="28351" y="21874"/>
                    <a:pt x="33142" y="23243"/>
                  </a:cubicBezTo>
                  <a:cubicBezTo>
                    <a:pt x="43264" y="26160"/>
                    <a:pt x="58070" y="14020"/>
                    <a:pt x="56485" y="8149"/>
                  </a:cubicBezTo>
                  <a:cubicBezTo>
                    <a:pt x="55837" y="5771"/>
                    <a:pt x="52595" y="4582"/>
                    <a:pt x="46146" y="3177"/>
                  </a:cubicBezTo>
                  <a:close/>
                </a:path>
              </a:pathLst>
            </a:custGeom>
            <a:grpFill/>
            <a:ln w="9755" cap="flat">
              <a:solidFill>
                <a:srgbClr val="FFFFFF"/>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AEBD76B-69F3-0A39-3364-FC4B61A68FD1}"/>
                </a:ext>
              </a:extLst>
            </p:cNvPr>
            <p:cNvSpPr/>
            <p:nvPr/>
          </p:nvSpPr>
          <p:spPr>
            <a:xfrm>
              <a:off x="7311741" y="859244"/>
              <a:ext cx="333401" cy="292914"/>
            </a:xfrm>
            <a:custGeom>
              <a:avLst/>
              <a:gdLst>
                <a:gd name="connsiteX0" fmla="*/ 303030 w 333401"/>
                <a:gd name="connsiteY0" fmla="*/ 196959 h 292914"/>
                <a:gd name="connsiteX1" fmla="*/ 312036 w 333401"/>
                <a:gd name="connsiteY1" fmla="*/ 178082 h 292914"/>
                <a:gd name="connsiteX2" fmla="*/ 333254 w 333401"/>
                <a:gd name="connsiteY2" fmla="*/ 152901 h 292914"/>
                <a:gd name="connsiteX3" fmla="*/ 306309 w 333401"/>
                <a:gd name="connsiteY3" fmla="*/ 147822 h 292914"/>
                <a:gd name="connsiteX4" fmla="*/ 297339 w 333401"/>
                <a:gd name="connsiteY4" fmla="*/ 131431 h 292914"/>
                <a:gd name="connsiteX5" fmla="*/ 254326 w 333401"/>
                <a:gd name="connsiteY5" fmla="*/ 144580 h 292914"/>
                <a:gd name="connsiteX6" fmla="*/ 246653 w 333401"/>
                <a:gd name="connsiteY6" fmla="*/ 123758 h 292914"/>
                <a:gd name="connsiteX7" fmla="*/ 212719 w 333401"/>
                <a:gd name="connsiteY7" fmla="*/ 82115 h 292914"/>
                <a:gd name="connsiteX8" fmla="*/ 178712 w 333401"/>
                <a:gd name="connsiteY8" fmla="*/ 80782 h 292914"/>
                <a:gd name="connsiteX9" fmla="*/ 146039 w 333401"/>
                <a:gd name="connsiteY9" fmla="*/ 54881 h 292914"/>
                <a:gd name="connsiteX10" fmla="*/ 105008 w 333401"/>
                <a:gd name="connsiteY10" fmla="*/ 52287 h 292914"/>
                <a:gd name="connsiteX11" fmla="*/ 76188 w 333401"/>
                <a:gd name="connsiteY11" fmla="*/ 30168 h 292914"/>
                <a:gd name="connsiteX12" fmla="*/ 70353 w 333401"/>
                <a:gd name="connsiteY12" fmla="*/ 59168 h 292914"/>
                <a:gd name="connsiteX13" fmla="*/ 47297 w 333401"/>
                <a:gd name="connsiteY13" fmla="*/ 28872 h 292914"/>
                <a:gd name="connsiteX14" fmla="*/ 49891 w 333401"/>
                <a:gd name="connsiteY14" fmla="*/ 18173 h 292914"/>
                <a:gd name="connsiteX15" fmla="*/ 19127 w 333401"/>
                <a:gd name="connsiteY15" fmla="*/ 1097 h 292914"/>
                <a:gd name="connsiteX16" fmla="*/ 8176 w 333401"/>
                <a:gd name="connsiteY16" fmla="*/ 35752 h 292914"/>
                <a:gd name="connsiteX17" fmla="*/ 21504 w 333401"/>
                <a:gd name="connsiteY17" fmla="*/ 112051 h 292914"/>
                <a:gd name="connsiteX18" fmla="*/ 21432 w 333401"/>
                <a:gd name="connsiteY18" fmla="*/ 165005 h 292914"/>
                <a:gd name="connsiteX19" fmla="*/ 32275 w 333401"/>
                <a:gd name="connsiteY19" fmla="*/ 197787 h 292914"/>
                <a:gd name="connsiteX20" fmla="*/ 142 w 333401"/>
                <a:gd name="connsiteY20" fmla="*/ 235540 h 292914"/>
                <a:gd name="connsiteX21" fmla="*/ 11021 w 333401"/>
                <a:gd name="connsiteY21" fmla="*/ 257623 h 292914"/>
                <a:gd name="connsiteX22" fmla="*/ 66210 w 333401"/>
                <a:gd name="connsiteY22" fmla="*/ 233127 h 292914"/>
                <a:gd name="connsiteX23" fmla="*/ 83501 w 333401"/>
                <a:gd name="connsiteY23" fmla="*/ 258379 h 292914"/>
                <a:gd name="connsiteX24" fmla="*/ 93696 w 333401"/>
                <a:gd name="connsiteY24" fmla="*/ 291809 h 292914"/>
                <a:gd name="connsiteX25" fmla="*/ 137357 w 333401"/>
                <a:gd name="connsiteY25" fmla="*/ 259748 h 292914"/>
                <a:gd name="connsiteX26" fmla="*/ 141247 w 333401"/>
                <a:gd name="connsiteY26" fmla="*/ 239575 h 292914"/>
                <a:gd name="connsiteX27" fmla="*/ 171471 w 333401"/>
                <a:gd name="connsiteY27" fmla="*/ 203083 h 292914"/>
                <a:gd name="connsiteX28" fmla="*/ 163798 w 333401"/>
                <a:gd name="connsiteY28" fmla="*/ 177866 h 292914"/>
                <a:gd name="connsiteX29" fmla="*/ 178568 w 333401"/>
                <a:gd name="connsiteY29" fmla="*/ 158341 h 292914"/>
                <a:gd name="connsiteX30" fmla="*/ 190096 w 333401"/>
                <a:gd name="connsiteY30" fmla="*/ 174732 h 292914"/>
                <a:gd name="connsiteX31" fmla="*/ 220248 w 333401"/>
                <a:gd name="connsiteY31" fmla="*/ 174768 h 292914"/>
                <a:gd name="connsiteX32" fmla="*/ 222157 w 333401"/>
                <a:gd name="connsiteY32" fmla="*/ 188025 h 292914"/>
                <a:gd name="connsiteX33" fmla="*/ 267691 w 333401"/>
                <a:gd name="connsiteY33" fmla="*/ 191879 h 292914"/>
                <a:gd name="connsiteX34" fmla="*/ 302958 w 333401"/>
                <a:gd name="connsiteY34" fmla="*/ 196995 h 292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3401" h="292914">
                  <a:moveTo>
                    <a:pt x="303030" y="196959"/>
                  </a:moveTo>
                  <a:cubicBezTo>
                    <a:pt x="308362" y="193320"/>
                    <a:pt x="306056" y="188745"/>
                    <a:pt x="312036" y="178082"/>
                  </a:cubicBezTo>
                  <a:cubicBezTo>
                    <a:pt x="321042" y="161980"/>
                    <a:pt x="334984" y="156900"/>
                    <a:pt x="333254" y="152901"/>
                  </a:cubicBezTo>
                  <a:cubicBezTo>
                    <a:pt x="331381" y="148615"/>
                    <a:pt x="315927" y="155891"/>
                    <a:pt x="306309" y="147822"/>
                  </a:cubicBezTo>
                  <a:cubicBezTo>
                    <a:pt x="299464" y="142058"/>
                    <a:pt x="302850" y="134601"/>
                    <a:pt x="297339" y="131431"/>
                  </a:cubicBezTo>
                  <a:cubicBezTo>
                    <a:pt x="286423" y="125091"/>
                    <a:pt x="266070" y="150560"/>
                    <a:pt x="254326" y="144580"/>
                  </a:cubicBezTo>
                  <a:cubicBezTo>
                    <a:pt x="249319" y="142022"/>
                    <a:pt x="250976" y="136331"/>
                    <a:pt x="246653" y="123758"/>
                  </a:cubicBezTo>
                  <a:cubicBezTo>
                    <a:pt x="245284" y="119724"/>
                    <a:pt x="234765" y="90220"/>
                    <a:pt x="212719" y="82115"/>
                  </a:cubicBezTo>
                  <a:cubicBezTo>
                    <a:pt x="199318" y="77180"/>
                    <a:pt x="193986" y="84708"/>
                    <a:pt x="178712" y="80782"/>
                  </a:cubicBezTo>
                  <a:cubicBezTo>
                    <a:pt x="160736" y="76207"/>
                    <a:pt x="163258" y="61545"/>
                    <a:pt x="146039" y="54881"/>
                  </a:cubicBezTo>
                  <a:cubicBezTo>
                    <a:pt x="129107" y="48324"/>
                    <a:pt x="121975" y="59132"/>
                    <a:pt x="105008" y="52287"/>
                  </a:cubicBezTo>
                  <a:cubicBezTo>
                    <a:pt x="87248" y="45118"/>
                    <a:pt x="81880" y="28007"/>
                    <a:pt x="76188" y="30168"/>
                  </a:cubicBezTo>
                  <a:cubicBezTo>
                    <a:pt x="69488" y="32726"/>
                    <a:pt x="77053" y="56394"/>
                    <a:pt x="70353" y="59168"/>
                  </a:cubicBezTo>
                  <a:cubicBezTo>
                    <a:pt x="63868" y="61833"/>
                    <a:pt x="45496" y="44182"/>
                    <a:pt x="47297" y="28872"/>
                  </a:cubicBezTo>
                  <a:cubicBezTo>
                    <a:pt x="47910" y="23684"/>
                    <a:pt x="50396" y="22423"/>
                    <a:pt x="49891" y="18173"/>
                  </a:cubicBezTo>
                  <a:cubicBezTo>
                    <a:pt x="48522" y="7221"/>
                    <a:pt x="29826" y="-3514"/>
                    <a:pt x="19127" y="1097"/>
                  </a:cubicBezTo>
                  <a:cubicBezTo>
                    <a:pt x="9292" y="5348"/>
                    <a:pt x="8716" y="21523"/>
                    <a:pt x="8176" y="35752"/>
                  </a:cubicBezTo>
                  <a:cubicBezTo>
                    <a:pt x="6843" y="71163"/>
                    <a:pt x="20063" y="76639"/>
                    <a:pt x="21504" y="112051"/>
                  </a:cubicBezTo>
                  <a:cubicBezTo>
                    <a:pt x="22621" y="138960"/>
                    <a:pt x="15308" y="144112"/>
                    <a:pt x="21432" y="165005"/>
                  </a:cubicBezTo>
                  <a:cubicBezTo>
                    <a:pt x="26764" y="183233"/>
                    <a:pt x="34545" y="187088"/>
                    <a:pt x="32275" y="197787"/>
                  </a:cubicBezTo>
                  <a:cubicBezTo>
                    <a:pt x="28349" y="216303"/>
                    <a:pt x="2268" y="217744"/>
                    <a:pt x="142" y="235540"/>
                  </a:cubicBezTo>
                  <a:cubicBezTo>
                    <a:pt x="-866" y="243934"/>
                    <a:pt x="3565" y="254741"/>
                    <a:pt x="11021" y="257623"/>
                  </a:cubicBezTo>
                  <a:cubicBezTo>
                    <a:pt x="27592" y="264071"/>
                    <a:pt x="47910" y="227038"/>
                    <a:pt x="66210" y="233127"/>
                  </a:cubicBezTo>
                  <a:cubicBezTo>
                    <a:pt x="74279" y="235828"/>
                    <a:pt x="78278" y="245627"/>
                    <a:pt x="83501" y="258379"/>
                  </a:cubicBezTo>
                  <a:cubicBezTo>
                    <a:pt x="91859" y="278841"/>
                    <a:pt x="87212" y="288279"/>
                    <a:pt x="93696" y="291809"/>
                  </a:cubicBezTo>
                  <a:cubicBezTo>
                    <a:pt x="103963" y="297357"/>
                    <a:pt x="129360" y="281290"/>
                    <a:pt x="137357" y="259748"/>
                  </a:cubicBezTo>
                  <a:cubicBezTo>
                    <a:pt x="140959" y="250094"/>
                    <a:pt x="137429" y="249013"/>
                    <a:pt x="141247" y="239575"/>
                  </a:cubicBezTo>
                  <a:cubicBezTo>
                    <a:pt x="149857" y="218249"/>
                    <a:pt x="170247" y="217564"/>
                    <a:pt x="171471" y="203083"/>
                  </a:cubicBezTo>
                  <a:cubicBezTo>
                    <a:pt x="172336" y="192888"/>
                    <a:pt x="162502" y="190186"/>
                    <a:pt x="163798" y="177866"/>
                  </a:cubicBezTo>
                  <a:cubicBezTo>
                    <a:pt x="164879" y="167419"/>
                    <a:pt x="173164" y="157513"/>
                    <a:pt x="178568" y="158341"/>
                  </a:cubicBezTo>
                  <a:cubicBezTo>
                    <a:pt x="183972" y="159170"/>
                    <a:pt x="182062" y="170049"/>
                    <a:pt x="190096" y="174732"/>
                  </a:cubicBezTo>
                  <a:cubicBezTo>
                    <a:pt x="200435" y="180784"/>
                    <a:pt x="214556" y="169040"/>
                    <a:pt x="220248" y="174768"/>
                  </a:cubicBezTo>
                  <a:cubicBezTo>
                    <a:pt x="223670" y="178226"/>
                    <a:pt x="219131" y="183162"/>
                    <a:pt x="222157" y="188025"/>
                  </a:cubicBezTo>
                  <a:cubicBezTo>
                    <a:pt x="227128" y="195986"/>
                    <a:pt x="243015" y="188421"/>
                    <a:pt x="267691" y="191879"/>
                  </a:cubicBezTo>
                  <a:cubicBezTo>
                    <a:pt x="287648" y="194689"/>
                    <a:pt x="295285" y="202182"/>
                    <a:pt x="302958" y="196995"/>
                  </a:cubicBezTo>
                  <a:close/>
                </a:path>
              </a:pathLst>
            </a:custGeom>
            <a:grpFill/>
            <a:ln w="9755" cap="flat">
              <a:solidFill>
                <a:srgbClr val="FFFFFF"/>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19E9133-B801-673F-DB69-B0BDDE91760A}"/>
                </a:ext>
              </a:extLst>
            </p:cNvPr>
            <p:cNvSpPr/>
            <p:nvPr/>
          </p:nvSpPr>
          <p:spPr>
            <a:xfrm>
              <a:off x="7353258" y="841487"/>
              <a:ext cx="30154" cy="35680"/>
            </a:xfrm>
            <a:custGeom>
              <a:avLst/>
              <a:gdLst>
                <a:gd name="connsiteX0" fmla="*/ 28944 w 30154"/>
                <a:gd name="connsiteY0" fmla="*/ 35317 h 35680"/>
                <a:gd name="connsiteX1" fmla="*/ 17452 w 30154"/>
                <a:gd name="connsiteY1" fmla="*/ 7579 h 35680"/>
                <a:gd name="connsiteX2" fmla="*/ 773 w 30154"/>
                <a:gd name="connsiteY2" fmla="*/ 626 h 35680"/>
                <a:gd name="connsiteX3" fmla="*/ 14859 w 30154"/>
                <a:gd name="connsiteY3" fmla="*/ 27140 h 35680"/>
                <a:gd name="connsiteX4" fmla="*/ 28944 w 30154"/>
                <a:gd name="connsiteY4" fmla="*/ 35353 h 3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54" h="35680">
                  <a:moveTo>
                    <a:pt x="28944" y="35317"/>
                  </a:moveTo>
                  <a:cubicBezTo>
                    <a:pt x="32438" y="32976"/>
                    <a:pt x="28295" y="17017"/>
                    <a:pt x="17452" y="7579"/>
                  </a:cubicBezTo>
                  <a:cubicBezTo>
                    <a:pt x="12121" y="2932"/>
                    <a:pt x="3331" y="-1715"/>
                    <a:pt x="773" y="626"/>
                  </a:cubicBezTo>
                  <a:cubicBezTo>
                    <a:pt x="-2469" y="3616"/>
                    <a:pt x="4916" y="17846"/>
                    <a:pt x="14859" y="27140"/>
                  </a:cubicBezTo>
                  <a:cubicBezTo>
                    <a:pt x="16768" y="28905"/>
                    <a:pt x="25882" y="37443"/>
                    <a:pt x="28944" y="35353"/>
                  </a:cubicBezTo>
                  <a:close/>
                </a:path>
              </a:pathLst>
            </a:custGeom>
            <a:grpFill/>
            <a:ln w="9755" cap="flat">
              <a:solidFill>
                <a:srgbClr val="FFFFFF"/>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EE7B1B4-6029-4F66-D634-ABA28D7D4BEB}"/>
                </a:ext>
              </a:extLst>
            </p:cNvPr>
            <p:cNvSpPr/>
            <p:nvPr/>
          </p:nvSpPr>
          <p:spPr>
            <a:xfrm>
              <a:off x="7384958" y="825851"/>
              <a:ext cx="53908" cy="35522"/>
            </a:xfrm>
            <a:custGeom>
              <a:avLst/>
              <a:gdLst>
                <a:gd name="connsiteX0" fmla="*/ 53729 w 53908"/>
                <a:gd name="connsiteY0" fmla="*/ 33409 h 35522"/>
                <a:gd name="connsiteX1" fmla="*/ 42850 w 53908"/>
                <a:gd name="connsiteY1" fmla="*/ 20153 h 35522"/>
                <a:gd name="connsiteX2" fmla="*/ 558 w 53908"/>
                <a:gd name="connsiteY2" fmla="*/ 1168 h 35522"/>
                <a:gd name="connsiteX3" fmla="*/ 12086 w 53908"/>
                <a:gd name="connsiteY3" fmla="*/ 21342 h 35522"/>
                <a:gd name="connsiteX4" fmla="*/ 53765 w 53908"/>
                <a:gd name="connsiteY4" fmla="*/ 33373 h 3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8" h="35522">
                  <a:moveTo>
                    <a:pt x="53729" y="33409"/>
                  </a:moveTo>
                  <a:cubicBezTo>
                    <a:pt x="55062" y="30636"/>
                    <a:pt x="48722" y="25196"/>
                    <a:pt x="42850" y="20153"/>
                  </a:cubicBezTo>
                  <a:cubicBezTo>
                    <a:pt x="27108" y="6680"/>
                    <a:pt x="4268" y="-3551"/>
                    <a:pt x="558" y="1168"/>
                  </a:cubicBezTo>
                  <a:cubicBezTo>
                    <a:pt x="-2144" y="4554"/>
                    <a:pt x="5493" y="15254"/>
                    <a:pt x="12086" y="21342"/>
                  </a:cubicBezTo>
                  <a:cubicBezTo>
                    <a:pt x="27432" y="35535"/>
                    <a:pt x="51496" y="38057"/>
                    <a:pt x="53765" y="33373"/>
                  </a:cubicBezTo>
                  <a:close/>
                </a:path>
              </a:pathLst>
            </a:custGeom>
            <a:grpFill/>
            <a:ln w="9755" cap="flat">
              <a:solidFill>
                <a:srgbClr val="FFFFFF"/>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B616B55-0EB5-FCEF-BDA7-0E051296E6FB}"/>
                </a:ext>
              </a:extLst>
            </p:cNvPr>
            <p:cNvSpPr/>
            <p:nvPr/>
          </p:nvSpPr>
          <p:spPr>
            <a:xfrm>
              <a:off x="7502792" y="1117823"/>
              <a:ext cx="89100" cy="112277"/>
            </a:xfrm>
            <a:custGeom>
              <a:avLst/>
              <a:gdLst>
                <a:gd name="connsiteX0" fmla="*/ 64393 w 89100"/>
                <a:gd name="connsiteY0" fmla="*/ 9527 h 112277"/>
                <a:gd name="connsiteX1" fmla="*/ 43175 w 89100"/>
                <a:gd name="connsiteY1" fmla="*/ 34059 h 112277"/>
                <a:gd name="connsiteX2" fmla="*/ 5314 w 89100"/>
                <a:gd name="connsiteY2" fmla="*/ 38418 h 112277"/>
                <a:gd name="connsiteX3" fmla="*/ 2684 w 89100"/>
                <a:gd name="connsiteY3" fmla="*/ 74982 h 112277"/>
                <a:gd name="connsiteX4" fmla="*/ 21849 w 89100"/>
                <a:gd name="connsiteY4" fmla="*/ 112194 h 112277"/>
                <a:gd name="connsiteX5" fmla="*/ 36618 w 89100"/>
                <a:gd name="connsiteY5" fmla="*/ 107187 h 112277"/>
                <a:gd name="connsiteX6" fmla="*/ 57800 w 89100"/>
                <a:gd name="connsiteY6" fmla="*/ 101531 h 112277"/>
                <a:gd name="connsiteX7" fmla="*/ 80315 w 89100"/>
                <a:gd name="connsiteY7" fmla="*/ 54917 h 112277"/>
                <a:gd name="connsiteX8" fmla="*/ 85539 w 89100"/>
                <a:gd name="connsiteY8" fmla="*/ 701 h 112277"/>
                <a:gd name="connsiteX9" fmla="*/ 64357 w 89100"/>
                <a:gd name="connsiteY9" fmla="*/ 9491 h 11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00" h="112277">
                  <a:moveTo>
                    <a:pt x="64393" y="9527"/>
                  </a:moveTo>
                  <a:cubicBezTo>
                    <a:pt x="50812" y="20082"/>
                    <a:pt x="53009" y="28187"/>
                    <a:pt x="43175" y="34059"/>
                  </a:cubicBezTo>
                  <a:cubicBezTo>
                    <a:pt x="28513" y="42849"/>
                    <a:pt x="14932" y="30096"/>
                    <a:pt x="5314" y="38418"/>
                  </a:cubicBezTo>
                  <a:cubicBezTo>
                    <a:pt x="-2612" y="45262"/>
                    <a:pt x="-54" y="59672"/>
                    <a:pt x="2684" y="74982"/>
                  </a:cubicBezTo>
                  <a:cubicBezTo>
                    <a:pt x="3837" y="81430"/>
                    <a:pt x="8952" y="110285"/>
                    <a:pt x="21849" y="112194"/>
                  </a:cubicBezTo>
                  <a:cubicBezTo>
                    <a:pt x="25271" y="112699"/>
                    <a:pt x="26135" y="110897"/>
                    <a:pt x="36618" y="107187"/>
                  </a:cubicBezTo>
                  <a:cubicBezTo>
                    <a:pt x="48830" y="102864"/>
                    <a:pt x="53009" y="103440"/>
                    <a:pt x="57800" y="101531"/>
                  </a:cubicBezTo>
                  <a:cubicBezTo>
                    <a:pt x="63060" y="99478"/>
                    <a:pt x="70517" y="93894"/>
                    <a:pt x="80315" y="54917"/>
                  </a:cubicBezTo>
                  <a:cubicBezTo>
                    <a:pt x="87592" y="26097"/>
                    <a:pt x="92960" y="4807"/>
                    <a:pt x="85539" y="701"/>
                  </a:cubicBezTo>
                  <a:cubicBezTo>
                    <a:pt x="79739" y="-2505"/>
                    <a:pt x="68643" y="6140"/>
                    <a:pt x="64357" y="9491"/>
                  </a:cubicBezTo>
                  <a:close/>
                </a:path>
              </a:pathLst>
            </a:custGeom>
            <a:grpFill/>
            <a:ln w="9755" cap="flat">
              <a:solidFill>
                <a:srgbClr val="FFFFFF"/>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9B7A4BCA-E42E-F225-2765-AC47C4F7C4E1}"/>
                </a:ext>
              </a:extLst>
            </p:cNvPr>
            <p:cNvSpPr/>
            <p:nvPr/>
          </p:nvSpPr>
          <p:spPr>
            <a:xfrm>
              <a:off x="7688697" y="1145524"/>
              <a:ext cx="54452" cy="87562"/>
            </a:xfrm>
            <a:custGeom>
              <a:avLst/>
              <a:gdLst>
                <a:gd name="connsiteX0" fmla="*/ 47655 w 54452"/>
                <a:gd name="connsiteY0" fmla="*/ 86727 h 87562"/>
                <a:gd name="connsiteX1" fmla="*/ 51581 w 54452"/>
                <a:gd name="connsiteY1" fmla="*/ 33160 h 87562"/>
                <a:gd name="connsiteX2" fmla="*/ 41387 w 54452"/>
                <a:gd name="connsiteY2" fmla="*/ 2251 h 87562"/>
                <a:gd name="connsiteX3" fmla="*/ 4787 w 54452"/>
                <a:gd name="connsiteY3" fmla="*/ 14788 h 87562"/>
                <a:gd name="connsiteX4" fmla="*/ 14333 w 54452"/>
                <a:gd name="connsiteY4" fmla="*/ 67130 h 87562"/>
                <a:gd name="connsiteX5" fmla="*/ 47655 w 54452"/>
                <a:gd name="connsiteY5" fmla="*/ 86727 h 8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 h="87562">
                  <a:moveTo>
                    <a:pt x="47655" y="86727"/>
                  </a:moveTo>
                  <a:cubicBezTo>
                    <a:pt x="57381" y="82116"/>
                    <a:pt x="54716" y="59709"/>
                    <a:pt x="51581" y="33160"/>
                  </a:cubicBezTo>
                  <a:cubicBezTo>
                    <a:pt x="48520" y="7295"/>
                    <a:pt x="43692" y="3620"/>
                    <a:pt x="41387" y="2251"/>
                  </a:cubicBezTo>
                  <a:cubicBezTo>
                    <a:pt x="30976" y="-3837"/>
                    <a:pt x="12856" y="3116"/>
                    <a:pt x="4787" y="14788"/>
                  </a:cubicBezTo>
                  <a:cubicBezTo>
                    <a:pt x="-9623" y="35754"/>
                    <a:pt x="12964" y="65365"/>
                    <a:pt x="14333" y="67130"/>
                  </a:cubicBezTo>
                  <a:cubicBezTo>
                    <a:pt x="22258" y="77217"/>
                    <a:pt x="38397" y="91122"/>
                    <a:pt x="47655" y="86727"/>
                  </a:cubicBezTo>
                  <a:close/>
                </a:path>
              </a:pathLst>
            </a:custGeom>
            <a:grpFill/>
            <a:ln w="9755" cap="flat">
              <a:solidFill>
                <a:srgbClr val="FFFFFF"/>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1759A16-D281-32C7-20DD-5B67317FF1DA}"/>
                </a:ext>
              </a:extLst>
            </p:cNvPr>
            <p:cNvSpPr/>
            <p:nvPr/>
          </p:nvSpPr>
          <p:spPr>
            <a:xfrm>
              <a:off x="7729907" y="1002145"/>
              <a:ext cx="55148" cy="44900"/>
            </a:xfrm>
            <a:custGeom>
              <a:avLst/>
              <a:gdLst>
                <a:gd name="connsiteX0" fmla="*/ 33 w 55148"/>
                <a:gd name="connsiteY0" fmla="*/ 20520 h 44900"/>
                <a:gd name="connsiteX1" fmla="*/ 38471 w 55148"/>
                <a:gd name="connsiteY1" fmla="*/ 44224 h 44900"/>
                <a:gd name="connsiteX2" fmla="*/ 52916 w 55148"/>
                <a:gd name="connsiteY2" fmla="*/ 33849 h 44900"/>
                <a:gd name="connsiteX3" fmla="*/ 44306 w 55148"/>
                <a:gd name="connsiteY3" fmla="*/ 3589 h 44900"/>
                <a:gd name="connsiteX4" fmla="*/ 33 w 55148"/>
                <a:gd name="connsiteY4" fmla="*/ 20520 h 4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48" h="44900">
                  <a:moveTo>
                    <a:pt x="33" y="20520"/>
                  </a:moveTo>
                  <a:cubicBezTo>
                    <a:pt x="-976" y="32912"/>
                    <a:pt x="21215" y="48330"/>
                    <a:pt x="38471" y="44224"/>
                  </a:cubicBezTo>
                  <a:cubicBezTo>
                    <a:pt x="40308" y="43791"/>
                    <a:pt x="48809" y="41522"/>
                    <a:pt x="52916" y="33849"/>
                  </a:cubicBezTo>
                  <a:cubicBezTo>
                    <a:pt x="58392" y="23654"/>
                    <a:pt x="53132" y="9497"/>
                    <a:pt x="44306" y="3589"/>
                  </a:cubicBezTo>
                  <a:cubicBezTo>
                    <a:pt x="28816" y="-6786"/>
                    <a:pt x="1078" y="7335"/>
                    <a:pt x="33" y="20520"/>
                  </a:cubicBezTo>
                  <a:close/>
                </a:path>
              </a:pathLst>
            </a:custGeom>
            <a:grpFill/>
            <a:ln w="9755" cap="flat">
              <a:solidFill>
                <a:srgbClr val="FFFFFF"/>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8EF0259-3EDF-1E86-E6D0-027142D533E1}"/>
                </a:ext>
              </a:extLst>
            </p:cNvPr>
            <p:cNvSpPr/>
            <p:nvPr/>
          </p:nvSpPr>
          <p:spPr>
            <a:xfrm>
              <a:off x="7735732" y="938785"/>
              <a:ext cx="24128" cy="19535"/>
            </a:xfrm>
            <a:custGeom>
              <a:avLst/>
              <a:gdLst>
                <a:gd name="connsiteX0" fmla="*/ 21262 w 24128"/>
                <a:gd name="connsiteY0" fmla="*/ 15867 h 19535"/>
                <a:gd name="connsiteX1" fmla="*/ 21262 w 24128"/>
                <a:gd name="connsiteY1" fmla="*/ 737 h 19535"/>
                <a:gd name="connsiteX2" fmla="*/ 80 w 24128"/>
                <a:gd name="connsiteY2" fmla="*/ 13921 h 19535"/>
                <a:gd name="connsiteX3" fmla="*/ 21262 w 24128"/>
                <a:gd name="connsiteY3" fmla="*/ 15831 h 19535"/>
              </a:gdLst>
              <a:ahLst/>
              <a:cxnLst>
                <a:cxn ang="0">
                  <a:pos x="connsiteX0" y="connsiteY0"/>
                </a:cxn>
                <a:cxn ang="0">
                  <a:pos x="connsiteX1" y="connsiteY1"/>
                </a:cxn>
                <a:cxn ang="0">
                  <a:pos x="connsiteX2" y="connsiteY2"/>
                </a:cxn>
                <a:cxn ang="0">
                  <a:pos x="connsiteX3" y="connsiteY3"/>
                </a:cxn>
              </a:cxnLst>
              <a:rect l="l" t="t" r="r" b="b"/>
              <a:pathLst>
                <a:path w="24128" h="19535">
                  <a:moveTo>
                    <a:pt x="21262" y="15867"/>
                  </a:moveTo>
                  <a:cubicBezTo>
                    <a:pt x="25297" y="11219"/>
                    <a:pt x="24864" y="3006"/>
                    <a:pt x="21262" y="737"/>
                  </a:cubicBezTo>
                  <a:cubicBezTo>
                    <a:pt x="15318" y="-3010"/>
                    <a:pt x="-1289" y="8482"/>
                    <a:pt x="80" y="13921"/>
                  </a:cubicBezTo>
                  <a:cubicBezTo>
                    <a:pt x="1197" y="18316"/>
                    <a:pt x="15030" y="22999"/>
                    <a:pt x="21262" y="15831"/>
                  </a:cubicBezTo>
                  <a:close/>
                </a:path>
              </a:pathLst>
            </a:custGeom>
            <a:grpFill/>
            <a:ln w="9755" cap="flat">
              <a:solidFill>
                <a:srgbClr val="FFFFFF"/>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B4205CC-B4E1-E34A-2A29-917F47497FED}"/>
                </a:ext>
              </a:extLst>
            </p:cNvPr>
            <p:cNvSpPr/>
            <p:nvPr/>
          </p:nvSpPr>
          <p:spPr>
            <a:xfrm>
              <a:off x="7779912" y="971508"/>
              <a:ext cx="40707" cy="22069"/>
            </a:xfrm>
            <a:custGeom>
              <a:avLst/>
              <a:gdLst>
                <a:gd name="connsiteX0" fmla="*/ 15519 w 40707"/>
                <a:gd name="connsiteY0" fmla="*/ 20068 h 22069"/>
                <a:gd name="connsiteX1" fmla="*/ 40555 w 40707"/>
                <a:gd name="connsiteY1" fmla="*/ 17258 h 22069"/>
                <a:gd name="connsiteX2" fmla="*/ 17500 w 40707"/>
                <a:gd name="connsiteY2" fmla="*/ 219 h 22069"/>
                <a:gd name="connsiteX3" fmla="*/ 172 w 40707"/>
                <a:gd name="connsiteY3" fmla="*/ 4902 h 22069"/>
                <a:gd name="connsiteX4" fmla="*/ 15555 w 40707"/>
                <a:gd name="connsiteY4" fmla="*/ 20068 h 22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07" h="22069">
                  <a:moveTo>
                    <a:pt x="15519" y="20068"/>
                  </a:moveTo>
                  <a:cubicBezTo>
                    <a:pt x="25569" y="23707"/>
                    <a:pt x="39006" y="22158"/>
                    <a:pt x="40555" y="17258"/>
                  </a:cubicBezTo>
                  <a:cubicBezTo>
                    <a:pt x="42212" y="11963"/>
                    <a:pt x="30072" y="1696"/>
                    <a:pt x="17500" y="219"/>
                  </a:cubicBezTo>
                  <a:cubicBezTo>
                    <a:pt x="11088" y="-537"/>
                    <a:pt x="1541" y="579"/>
                    <a:pt x="172" y="4902"/>
                  </a:cubicBezTo>
                  <a:cubicBezTo>
                    <a:pt x="-1341" y="9657"/>
                    <a:pt x="7377" y="17078"/>
                    <a:pt x="15555" y="20068"/>
                  </a:cubicBezTo>
                  <a:close/>
                </a:path>
              </a:pathLst>
            </a:custGeom>
            <a:grpFill/>
            <a:ln w="9755" cap="flat">
              <a:solidFill>
                <a:srgbClr val="FFFFFF"/>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54B5864-D0BD-C502-0B70-F1F29AC02AF9}"/>
                </a:ext>
              </a:extLst>
            </p:cNvPr>
            <p:cNvSpPr/>
            <p:nvPr/>
          </p:nvSpPr>
          <p:spPr>
            <a:xfrm>
              <a:off x="8354633" y="1082862"/>
              <a:ext cx="29431" cy="41541"/>
            </a:xfrm>
            <a:custGeom>
              <a:avLst/>
              <a:gdLst>
                <a:gd name="connsiteX0" fmla="*/ 7344 w 29431"/>
                <a:gd name="connsiteY0" fmla="*/ 431 h 41541"/>
                <a:gd name="connsiteX1" fmla="*/ 7273 w 29431"/>
                <a:gd name="connsiteY1" fmla="*/ 41102 h 41541"/>
                <a:gd name="connsiteX2" fmla="*/ 29427 w 29431"/>
                <a:gd name="connsiteY2" fmla="*/ 20352 h 41541"/>
                <a:gd name="connsiteX3" fmla="*/ 7344 w 29431"/>
                <a:gd name="connsiteY3" fmla="*/ 467 h 41541"/>
              </a:gdLst>
              <a:ahLst/>
              <a:cxnLst>
                <a:cxn ang="0">
                  <a:pos x="connsiteX0" y="connsiteY0"/>
                </a:cxn>
                <a:cxn ang="0">
                  <a:pos x="connsiteX1" y="connsiteY1"/>
                </a:cxn>
                <a:cxn ang="0">
                  <a:pos x="connsiteX2" y="connsiteY2"/>
                </a:cxn>
                <a:cxn ang="0">
                  <a:pos x="connsiteX3" y="connsiteY3"/>
                </a:cxn>
              </a:cxnLst>
              <a:rect l="l" t="t" r="r" b="b"/>
              <a:pathLst>
                <a:path w="29431" h="41541">
                  <a:moveTo>
                    <a:pt x="7344" y="431"/>
                  </a:moveTo>
                  <a:cubicBezTo>
                    <a:pt x="-2454" y="4321"/>
                    <a:pt x="-2418" y="37283"/>
                    <a:pt x="7273" y="41102"/>
                  </a:cubicBezTo>
                  <a:cubicBezTo>
                    <a:pt x="13829" y="43659"/>
                    <a:pt x="29751" y="34834"/>
                    <a:pt x="29427" y="20352"/>
                  </a:cubicBezTo>
                  <a:cubicBezTo>
                    <a:pt x="29139" y="6303"/>
                    <a:pt x="13829" y="-2127"/>
                    <a:pt x="7344" y="467"/>
                  </a:cubicBezTo>
                  <a:close/>
                </a:path>
              </a:pathLst>
            </a:custGeom>
            <a:grpFill/>
            <a:ln w="9755" cap="flat">
              <a:solidFill>
                <a:srgbClr val="FFFFFF"/>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168D1369-25A6-F433-562C-2A791A137467}"/>
                </a:ext>
              </a:extLst>
            </p:cNvPr>
            <p:cNvSpPr/>
            <p:nvPr/>
          </p:nvSpPr>
          <p:spPr>
            <a:xfrm>
              <a:off x="6699898" y="492321"/>
              <a:ext cx="178174" cy="150901"/>
            </a:xfrm>
            <a:custGeom>
              <a:avLst/>
              <a:gdLst>
                <a:gd name="connsiteX0" fmla="*/ 159635 w 178174"/>
                <a:gd name="connsiteY0" fmla="*/ 49102 h 150901"/>
                <a:gd name="connsiteX1" fmla="*/ 150521 w 178174"/>
                <a:gd name="connsiteY1" fmla="*/ 26875 h 150901"/>
                <a:gd name="connsiteX2" fmla="*/ 105311 w 178174"/>
                <a:gd name="connsiteY2" fmla="*/ 30586 h 150901"/>
                <a:gd name="connsiteX3" fmla="*/ 60137 w 178174"/>
                <a:gd name="connsiteY3" fmla="*/ 254 h 150901"/>
                <a:gd name="connsiteX4" fmla="*/ 60101 w 178174"/>
                <a:gd name="connsiteY4" fmla="*/ 28604 h 150901"/>
                <a:gd name="connsiteX5" fmla="*/ 39892 w 178174"/>
                <a:gd name="connsiteY5" fmla="*/ 35197 h 150901"/>
                <a:gd name="connsiteX6" fmla="*/ 37911 w 178174"/>
                <a:gd name="connsiteY6" fmla="*/ 71112 h 150901"/>
                <a:gd name="connsiteX7" fmla="*/ 1347 w 178174"/>
                <a:gd name="connsiteY7" fmla="*/ 83361 h 150901"/>
                <a:gd name="connsiteX8" fmla="*/ 15252 w 178174"/>
                <a:gd name="connsiteY8" fmla="*/ 111279 h 150901"/>
                <a:gd name="connsiteX9" fmla="*/ 24870 w 178174"/>
                <a:gd name="connsiteY9" fmla="*/ 103714 h 150901"/>
                <a:gd name="connsiteX10" fmla="*/ 42162 w 178174"/>
                <a:gd name="connsiteY10" fmla="*/ 121690 h 150901"/>
                <a:gd name="connsiteX11" fmla="*/ 49870 w 178174"/>
                <a:gd name="connsiteY11" fmla="*/ 109874 h 150901"/>
                <a:gd name="connsiteX12" fmla="*/ 73898 w 178174"/>
                <a:gd name="connsiteY12" fmla="*/ 130227 h 150901"/>
                <a:gd name="connsiteX13" fmla="*/ 103726 w 178174"/>
                <a:gd name="connsiteY13" fmla="*/ 138297 h 150901"/>
                <a:gd name="connsiteX14" fmla="*/ 132077 w 178174"/>
                <a:gd name="connsiteY14" fmla="*/ 150617 h 150901"/>
                <a:gd name="connsiteX15" fmla="*/ 158554 w 178174"/>
                <a:gd name="connsiteY15" fmla="*/ 131272 h 150901"/>
                <a:gd name="connsiteX16" fmla="*/ 167200 w 178174"/>
                <a:gd name="connsiteY16" fmla="*/ 129399 h 150901"/>
                <a:gd name="connsiteX17" fmla="*/ 177827 w 178174"/>
                <a:gd name="connsiteY17" fmla="*/ 107208 h 150901"/>
                <a:gd name="connsiteX18" fmla="*/ 162949 w 178174"/>
                <a:gd name="connsiteY18" fmla="*/ 90637 h 150901"/>
                <a:gd name="connsiteX19" fmla="*/ 142308 w 178174"/>
                <a:gd name="connsiteY19" fmla="*/ 63656 h 150901"/>
                <a:gd name="connsiteX20" fmla="*/ 159635 w 178174"/>
                <a:gd name="connsiteY20" fmla="*/ 49030 h 15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174" h="150901">
                  <a:moveTo>
                    <a:pt x="159635" y="49102"/>
                  </a:moveTo>
                  <a:cubicBezTo>
                    <a:pt x="162265" y="42041"/>
                    <a:pt x="157798" y="31594"/>
                    <a:pt x="150521" y="26875"/>
                  </a:cubicBezTo>
                  <a:cubicBezTo>
                    <a:pt x="137841" y="18662"/>
                    <a:pt x="125809" y="33864"/>
                    <a:pt x="105311" y="30586"/>
                  </a:cubicBezTo>
                  <a:cubicBezTo>
                    <a:pt x="79482" y="26479"/>
                    <a:pt x="65181" y="-3025"/>
                    <a:pt x="60137" y="254"/>
                  </a:cubicBezTo>
                  <a:cubicBezTo>
                    <a:pt x="56103" y="2883"/>
                    <a:pt x="67450" y="20247"/>
                    <a:pt x="60101" y="28604"/>
                  </a:cubicBezTo>
                  <a:cubicBezTo>
                    <a:pt x="54806" y="34656"/>
                    <a:pt x="45656" y="29325"/>
                    <a:pt x="39892" y="35197"/>
                  </a:cubicBezTo>
                  <a:cubicBezTo>
                    <a:pt x="31534" y="43698"/>
                    <a:pt x="45476" y="60341"/>
                    <a:pt x="37911" y="71112"/>
                  </a:cubicBezTo>
                  <a:cubicBezTo>
                    <a:pt x="29805" y="82640"/>
                    <a:pt x="7291" y="72950"/>
                    <a:pt x="1347" y="83361"/>
                  </a:cubicBezTo>
                  <a:cubicBezTo>
                    <a:pt x="-4021" y="92727"/>
                    <a:pt x="7903" y="111819"/>
                    <a:pt x="15252" y="111279"/>
                  </a:cubicBezTo>
                  <a:cubicBezTo>
                    <a:pt x="19611" y="110955"/>
                    <a:pt x="20403" y="103894"/>
                    <a:pt x="24870" y="103714"/>
                  </a:cubicBezTo>
                  <a:cubicBezTo>
                    <a:pt x="32255" y="103426"/>
                    <a:pt x="36758" y="122446"/>
                    <a:pt x="42162" y="121690"/>
                  </a:cubicBezTo>
                  <a:cubicBezTo>
                    <a:pt x="46016" y="121150"/>
                    <a:pt x="45260" y="111243"/>
                    <a:pt x="49870" y="109874"/>
                  </a:cubicBezTo>
                  <a:cubicBezTo>
                    <a:pt x="55418" y="108253"/>
                    <a:pt x="59561" y="121834"/>
                    <a:pt x="73898" y="130227"/>
                  </a:cubicBezTo>
                  <a:cubicBezTo>
                    <a:pt x="84165" y="136244"/>
                    <a:pt x="86687" y="131993"/>
                    <a:pt x="103726" y="138297"/>
                  </a:cubicBezTo>
                  <a:cubicBezTo>
                    <a:pt x="122675" y="145358"/>
                    <a:pt x="124224" y="152418"/>
                    <a:pt x="132077" y="150617"/>
                  </a:cubicBezTo>
                  <a:cubicBezTo>
                    <a:pt x="142596" y="148239"/>
                    <a:pt x="143821" y="134730"/>
                    <a:pt x="158554" y="131272"/>
                  </a:cubicBezTo>
                  <a:cubicBezTo>
                    <a:pt x="162697" y="130300"/>
                    <a:pt x="163994" y="131056"/>
                    <a:pt x="167200" y="129399"/>
                  </a:cubicBezTo>
                  <a:cubicBezTo>
                    <a:pt x="174657" y="125544"/>
                    <a:pt x="179556" y="115422"/>
                    <a:pt x="177827" y="107208"/>
                  </a:cubicBezTo>
                  <a:cubicBezTo>
                    <a:pt x="176674" y="101769"/>
                    <a:pt x="173324" y="100364"/>
                    <a:pt x="162949" y="90637"/>
                  </a:cubicBezTo>
                  <a:cubicBezTo>
                    <a:pt x="148540" y="77128"/>
                    <a:pt x="140831" y="69888"/>
                    <a:pt x="142308" y="63656"/>
                  </a:cubicBezTo>
                  <a:cubicBezTo>
                    <a:pt x="144037" y="56415"/>
                    <a:pt x="156393" y="57820"/>
                    <a:pt x="159635" y="49030"/>
                  </a:cubicBezTo>
                  <a:close/>
                </a:path>
              </a:pathLst>
            </a:custGeom>
            <a:grpFill/>
            <a:ln w="9755" cap="flat">
              <a:solidFill>
                <a:srgbClr val="FFFFFF"/>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B7A347F-85E5-B716-1C73-B4792FF79BC9}"/>
                </a:ext>
              </a:extLst>
            </p:cNvPr>
            <p:cNvSpPr/>
            <p:nvPr/>
          </p:nvSpPr>
          <p:spPr>
            <a:xfrm>
              <a:off x="6891730" y="575013"/>
              <a:ext cx="33626" cy="33594"/>
            </a:xfrm>
            <a:custGeom>
              <a:avLst/>
              <a:gdLst>
                <a:gd name="connsiteX0" fmla="*/ 17228 w 33626"/>
                <a:gd name="connsiteY0" fmla="*/ 33594 h 33594"/>
                <a:gd name="connsiteX1" fmla="*/ 33619 w 33626"/>
                <a:gd name="connsiteY1" fmla="*/ 16591 h 33594"/>
                <a:gd name="connsiteX2" fmla="*/ 7682 w 33626"/>
                <a:gd name="connsiteY2" fmla="*/ 1425 h 33594"/>
                <a:gd name="connsiteX3" fmla="*/ 3323 w 33626"/>
                <a:gd name="connsiteY3" fmla="*/ 26930 h 33594"/>
                <a:gd name="connsiteX4" fmla="*/ 17264 w 33626"/>
                <a:gd name="connsiteY4" fmla="*/ 33558 h 33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6" h="33594">
                  <a:moveTo>
                    <a:pt x="17228" y="33594"/>
                  </a:moveTo>
                  <a:cubicBezTo>
                    <a:pt x="26378" y="33162"/>
                    <a:pt x="33907" y="24588"/>
                    <a:pt x="33619" y="16591"/>
                  </a:cubicBezTo>
                  <a:cubicBezTo>
                    <a:pt x="33222" y="5207"/>
                    <a:pt x="17048" y="-3546"/>
                    <a:pt x="7682" y="1425"/>
                  </a:cubicBezTo>
                  <a:cubicBezTo>
                    <a:pt x="-64" y="5532"/>
                    <a:pt x="-2729" y="18824"/>
                    <a:pt x="3323" y="26930"/>
                  </a:cubicBezTo>
                  <a:cubicBezTo>
                    <a:pt x="6349" y="30964"/>
                    <a:pt x="11608" y="33846"/>
                    <a:pt x="17264" y="33558"/>
                  </a:cubicBezTo>
                  <a:close/>
                </a:path>
              </a:pathLst>
            </a:custGeom>
            <a:grpFill/>
            <a:ln w="975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B6D9E2C-5C7B-12A8-927A-D6E8936F825A}"/>
                </a:ext>
              </a:extLst>
            </p:cNvPr>
            <p:cNvSpPr/>
            <p:nvPr/>
          </p:nvSpPr>
          <p:spPr>
            <a:xfrm>
              <a:off x="6650422" y="587043"/>
              <a:ext cx="28643" cy="36137"/>
            </a:xfrm>
            <a:custGeom>
              <a:avLst/>
              <a:gdLst>
                <a:gd name="connsiteX0" fmla="*/ 23264 w 28643"/>
                <a:gd name="connsiteY0" fmla="*/ 35362 h 36137"/>
                <a:gd name="connsiteX1" fmla="*/ 27154 w 28643"/>
                <a:gd name="connsiteY1" fmla="*/ 15044 h 36137"/>
                <a:gd name="connsiteX2" fmla="*/ 4567 w 28643"/>
                <a:gd name="connsiteY2" fmla="*/ 815 h 36137"/>
                <a:gd name="connsiteX3" fmla="*/ 5000 w 28643"/>
                <a:gd name="connsiteY3" fmla="*/ 27292 h 36137"/>
                <a:gd name="connsiteX4" fmla="*/ 23264 w 28643"/>
                <a:gd name="connsiteY4" fmla="*/ 35362 h 3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3" h="36137">
                  <a:moveTo>
                    <a:pt x="23264" y="35362"/>
                  </a:moveTo>
                  <a:cubicBezTo>
                    <a:pt x="29316" y="32372"/>
                    <a:pt x="29712" y="21853"/>
                    <a:pt x="27154" y="15044"/>
                  </a:cubicBezTo>
                  <a:cubicBezTo>
                    <a:pt x="23300" y="4885"/>
                    <a:pt x="10727" y="-2535"/>
                    <a:pt x="4567" y="815"/>
                  </a:cubicBezTo>
                  <a:cubicBezTo>
                    <a:pt x="-1593" y="4201"/>
                    <a:pt x="-1593" y="18610"/>
                    <a:pt x="5000" y="27292"/>
                  </a:cubicBezTo>
                  <a:cubicBezTo>
                    <a:pt x="8998" y="32552"/>
                    <a:pt x="17356" y="38244"/>
                    <a:pt x="23264" y="35362"/>
                  </a:cubicBezTo>
                  <a:close/>
                </a:path>
              </a:pathLst>
            </a:custGeom>
            <a:grpFill/>
            <a:ln w="9755" cap="flat">
              <a:solidFill>
                <a:srgbClr val="FFFFFF"/>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458EDE3-172E-6478-12DF-DF827CA08F68}"/>
                </a:ext>
              </a:extLst>
            </p:cNvPr>
            <p:cNvSpPr/>
            <p:nvPr/>
          </p:nvSpPr>
          <p:spPr>
            <a:xfrm>
              <a:off x="6584490" y="611780"/>
              <a:ext cx="29168" cy="24709"/>
            </a:xfrm>
            <a:custGeom>
              <a:avLst/>
              <a:gdLst>
                <a:gd name="connsiteX0" fmla="*/ 217 w 29168"/>
                <a:gd name="connsiteY0" fmla="*/ 9075 h 24709"/>
                <a:gd name="connsiteX1" fmla="*/ 15095 w 29168"/>
                <a:gd name="connsiteY1" fmla="*/ 24709 h 24709"/>
                <a:gd name="connsiteX2" fmla="*/ 29072 w 29168"/>
                <a:gd name="connsiteY2" fmla="*/ 14334 h 24709"/>
                <a:gd name="connsiteX3" fmla="*/ 16104 w 29168"/>
                <a:gd name="connsiteY3" fmla="*/ 141 h 24709"/>
                <a:gd name="connsiteX4" fmla="*/ 217 w 29168"/>
                <a:gd name="connsiteY4" fmla="*/ 9111 h 2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8" h="24709">
                  <a:moveTo>
                    <a:pt x="217" y="9075"/>
                  </a:moveTo>
                  <a:cubicBezTo>
                    <a:pt x="-1440" y="16388"/>
                    <a:pt x="6665" y="24601"/>
                    <a:pt x="15095" y="24709"/>
                  </a:cubicBezTo>
                  <a:cubicBezTo>
                    <a:pt x="21111" y="24781"/>
                    <a:pt x="28171" y="20710"/>
                    <a:pt x="29072" y="14334"/>
                  </a:cubicBezTo>
                  <a:cubicBezTo>
                    <a:pt x="30081" y="7273"/>
                    <a:pt x="23020" y="1077"/>
                    <a:pt x="16104" y="141"/>
                  </a:cubicBezTo>
                  <a:cubicBezTo>
                    <a:pt x="9439" y="-796"/>
                    <a:pt x="1622" y="3023"/>
                    <a:pt x="217" y="9111"/>
                  </a:cubicBezTo>
                  <a:close/>
                </a:path>
              </a:pathLst>
            </a:custGeom>
            <a:grpFill/>
            <a:ln w="975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C12F156-3228-475A-6735-AD7C23E7EF60}"/>
                </a:ext>
              </a:extLst>
            </p:cNvPr>
            <p:cNvSpPr/>
            <p:nvPr/>
          </p:nvSpPr>
          <p:spPr>
            <a:xfrm>
              <a:off x="6470857" y="626343"/>
              <a:ext cx="29866" cy="21397"/>
            </a:xfrm>
            <a:custGeom>
              <a:avLst/>
              <a:gdLst>
                <a:gd name="connsiteX0" fmla="*/ 303 w 29866"/>
                <a:gd name="connsiteY0" fmla="*/ 5679 h 21397"/>
                <a:gd name="connsiteX1" fmla="*/ 11831 w 29866"/>
                <a:gd name="connsiteY1" fmla="*/ 20341 h 21397"/>
                <a:gd name="connsiteX2" fmla="*/ 29627 w 29866"/>
                <a:gd name="connsiteY2" fmla="*/ 16594 h 21397"/>
                <a:gd name="connsiteX3" fmla="*/ 10426 w 29866"/>
                <a:gd name="connsiteY3" fmla="*/ 23 h 21397"/>
                <a:gd name="connsiteX4" fmla="*/ 303 w 29866"/>
                <a:gd name="connsiteY4" fmla="*/ 5679 h 21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6" h="21397">
                  <a:moveTo>
                    <a:pt x="303" y="5679"/>
                  </a:moveTo>
                  <a:cubicBezTo>
                    <a:pt x="-1498" y="10903"/>
                    <a:pt x="5023" y="17999"/>
                    <a:pt x="11831" y="20341"/>
                  </a:cubicBezTo>
                  <a:cubicBezTo>
                    <a:pt x="18748" y="22719"/>
                    <a:pt x="28114" y="20917"/>
                    <a:pt x="29627" y="16594"/>
                  </a:cubicBezTo>
                  <a:cubicBezTo>
                    <a:pt x="31608" y="10939"/>
                    <a:pt x="20981" y="-589"/>
                    <a:pt x="10426" y="23"/>
                  </a:cubicBezTo>
                  <a:cubicBezTo>
                    <a:pt x="6824" y="240"/>
                    <a:pt x="1600" y="1933"/>
                    <a:pt x="303" y="5679"/>
                  </a:cubicBezTo>
                  <a:close/>
                </a:path>
              </a:pathLst>
            </a:custGeom>
            <a:grpFill/>
            <a:ln w="9755" cap="flat">
              <a:solidFill>
                <a:srgbClr val="FFFFFF"/>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4D6F8AD-091A-E0C0-410C-838344C365F7}"/>
                </a:ext>
              </a:extLst>
            </p:cNvPr>
            <p:cNvSpPr/>
            <p:nvPr/>
          </p:nvSpPr>
          <p:spPr>
            <a:xfrm>
              <a:off x="6653286" y="403311"/>
              <a:ext cx="19572" cy="20680"/>
            </a:xfrm>
            <a:custGeom>
              <a:avLst/>
              <a:gdLst>
                <a:gd name="connsiteX0" fmla="*/ 19283 w 19572"/>
                <a:gd name="connsiteY0" fmla="*/ 19593 h 20680"/>
                <a:gd name="connsiteX1" fmla="*/ 1524 w 19572"/>
                <a:gd name="connsiteY1" fmla="*/ 176 h 20680"/>
                <a:gd name="connsiteX2" fmla="*/ 3433 w 19572"/>
                <a:gd name="connsiteY2" fmla="*/ 14370 h 20680"/>
                <a:gd name="connsiteX3" fmla="*/ 19283 w 19572"/>
                <a:gd name="connsiteY3" fmla="*/ 19593 h 20680"/>
              </a:gdLst>
              <a:ahLst/>
              <a:cxnLst>
                <a:cxn ang="0">
                  <a:pos x="connsiteX0" y="connsiteY0"/>
                </a:cxn>
                <a:cxn ang="0">
                  <a:pos x="connsiteX1" y="connsiteY1"/>
                </a:cxn>
                <a:cxn ang="0">
                  <a:pos x="connsiteX2" y="connsiteY2"/>
                </a:cxn>
                <a:cxn ang="0">
                  <a:pos x="connsiteX3" y="connsiteY3"/>
                </a:cxn>
              </a:cxnLst>
              <a:rect l="l" t="t" r="r" b="b"/>
              <a:pathLst>
                <a:path w="19572" h="20680">
                  <a:moveTo>
                    <a:pt x="19283" y="19593"/>
                  </a:moveTo>
                  <a:cubicBezTo>
                    <a:pt x="21913" y="15775"/>
                    <a:pt x="5882" y="-1949"/>
                    <a:pt x="1524" y="176"/>
                  </a:cubicBezTo>
                  <a:cubicBezTo>
                    <a:pt x="-890" y="1365"/>
                    <a:pt x="-566" y="9146"/>
                    <a:pt x="3433" y="14370"/>
                  </a:cubicBezTo>
                  <a:cubicBezTo>
                    <a:pt x="8332" y="20710"/>
                    <a:pt x="17734" y="21899"/>
                    <a:pt x="19283" y="19593"/>
                  </a:cubicBezTo>
                  <a:close/>
                </a:path>
              </a:pathLst>
            </a:custGeom>
            <a:grpFill/>
            <a:ln w="975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02FDE60-4883-9B02-BC40-3613B8D0DDF3}"/>
                </a:ext>
              </a:extLst>
            </p:cNvPr>
            <p:cNvSpPr/>
            <p:nvPr/>
          </p:nvSpPr>
          <p:spPr>
            <a:xfrm>
              <a:off x="6461998" y="55990"/>
              <a:ext cx="72383" cy="88248"/>
            </a:xfrm>
            <a:custGeom>
              <a:avLst/>
              <a:gdLst>
                <a:gd name="connsiteX0" fmla="*/ 28759 w 72383"/>
                <a:gd name="connsiteY0" fmla="*/ 57002 h 88248"/>
                <a:gd name="connsiteX1" fmla="*/ 39782 w 72383"/>
                <a:gd name="connsiteY1" fmla="*/ 86325 h 88248"/>
                <a:gd name="connsiteX2" fmla="*/ 55165 w 72383"/>
                <a:gd name="connsiteY2" fmla="*/ 86830 h 88248"/>
                <a:gd name="connsiteX3" fmla="*/ 69214 w 72383"/>
                <a:gd name="connsiteY3" fmla="*/ 32506 h 88248"/>
                <a:gd name="connsiteX4" fmla="*/ 34163 w 72383"/>
                <a:gd name="connsiteY4" fmla="*/ 1237 h 88248"/>
                <a:gd name="connsiteX5" fmla="*/ 1453 w 72383"/>
                <a:gd name="connsiteY5" fmla="*/ 8262 h 88248"/>
                <a:gd name="connsiteX6" fmla="*/ 2858 w 72383"/>
                <a:gd name="connsiteY6" fmla="*/ 25769 h 88248"/>
                <a:gd name="connsiteX7" fmla="*/ 28795 w 72383"/>
                <a:gd name="connsiteY7" fmla="*/ 57002 h 8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83" h="88248">
                  <a:moveTo>
                    <a:pt x="28759" y="57002"/>
                  </a:moveTo>
                  <a:cubicBezTo>
                    <a:pt x="35964" y="71087"/>
                    <a:pt x="31245" y="81354"/>
                    <a:pt x="39782" y="86325"/>
                  </a:cubicBezTo>
                  <a:cubicBezTo>
                    <a:pt x="46483" y="90252"/>
                    <a:pt x="54768" y="86974"/>
                    <a:pt x="55165" y="86830"/>
                  </a:cubicBezTo>
                  <a:cubicBezTo>
                    <a:pt x="70114" y="80706"/>
                    <a:pt x="76851" y="53364"/>
                    <a:pt x="69214" y="32506"/>
                  </a:cubicBezTo>
                  <a:cubicBezTo>
                    <a:pt x="63594" y="17196"/>
                    <a:pt x="50013" y="4768"/>
                    <a:pt x="34163" y="1237"/>
                  </a:cubicBezTo>
                  <a:cubicBezTo>
                    <a:pt x="23896" y="-1032"/>
                    <a:pt x="6568" y="-960"/>
                    <a:pt x="1453" y="8262"/>
                  </a:cubicBezTo>
                  <a:cubicBezTo>
                    <a:pt x="-1681" y="13918"/>
                    <a:pt x="949" y="20798"/>
                    <a:pt x="2858" y="25769"/>
                  </a:cubicBezTo>
                  <a:cubicBezTo>
                    <a:pt x="9378" y="42737"/>
                    <a:pt x="20870" y="41548"/>
                    <a:pt x="28795" y="57002"/>
                  </a:cubicBezTo>
                  <a:close/>
                </a:path>
              </a:pathLst>
            </a:custGeom>
            <a:grpFill/>
            <a:ln w="9755" cap="flat">
              <a:solidFill>
                <a:srgbClr val="FFFFFF"/>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B35724E-95EC-2496-7696-0C10A37B00E7}"/>
                </a:ext>
              </a:extLst>
            </p:cNvPr>
            <p:cNvSpPr/>
            <p:nvPr/>
          </p:nvSpPr>
          <p:spPr>
            <a:xfrm>
              <a:off x="6587355" y="44871"/>
              <a:ext cx="222787" cy="285552"/>
            </a:xfrm>
            <a:custGeom>
              <a:avLst/>
              <a:gdLst>
                <a:gd name="connsiteX0" fmla="*/ 220772 w 222787"/>
                <a:gd name="connsiteY0" fmla="*/ 160810 h 285552"/>
                <a:gd name="connsiteX1" fmla="*/ 210721 w 222787"/>
                <a:gd name="connsiteY1" fmla="*/ 128172 h 285552"/>
                <a:gd name="connsiteX2" fmla="*/ 196275 w 222787"/>
                <a:gd name="connsiteY2" fmla="*/ 132891 h 285552"/>
                <a:gd name="connsiteX3" fmla="*/ 169402 w 222787"/>
                <a:gd name="connsiteY3" fmla="*/ 90779 h 285552"/>
                <a:gd name="connsiteX4" fmla="*/ 148724 w 222787"/>
                <a:gd name="connsiteY4" fmla="*/ 95463 h 285552"/>
                <a:gd name="connsiteX5" fmla="*/ 152615 w 222787"/>
                <a:gd name="connsiteY5" fmla="*/ 78459 h 285552"/>
                <a:gd name="connsiteX6" fmla="*/ 183919 w 222787"/>
                <a:gd name="connsiteY6" fmla="*/ 47767 h 285552"/>
                <a:gd name="connsiteX7" fmla="*/ 180101 w 222787"/>
                <a:gd name="connsiteY7" fmla="*/ 37825 h 285552"/>
                <a:gd name="connsiteX8" fmla="*/ 194546 w 222787"/>
                <a:gd name="connsiteY8" fmla="*/ 18948 h 285552"/>
                <a:gd name="connsiteX9" fmla="*/ 170050 w 222787"/>
                <a:gd name="connsiteY9" fmla="*/ 1404 h 285552"/>
                <a:gd name="connsiteX10" fmla="*/ 121454 w 222787"/>
                <a:gd name="connsiteY10" fmla="*/ 14085 h 285552"/>
                <a:gd name="connsiteX11" fmla="*/ 97894 w 222787"/>
                <a:gd name="connsiteY11" fmla="*/ 324 h 285552"/>
                <a:gd name="connsiteX12" fmla="*/ 89213 w 222787"/>
                <a:gd name="connsiteY12" fmla="*/ 16859 h 285552"/>
                <a:gd name="connsiteX13" fmla="*/ 69472 w 222787"/>
                <a:gd name="connsiteY13" fmla="*/ 19669 h 285552"/>
                <a:gd name="connsiteX14" fmla="*/ 79558 w 222787"/>
                <a:gd name="connsiteY14" fmla="*/ 38581 h 285552"/>
                <a:gd name="connsiteX15" fmla="*/ 93464 w 222787"/>
                <a:gd name="connsiteY15" fmla="*/ 65563 h 285552"/>
                <a:gd name="connsiteX16" fmla="*/ 74659 w 222787"/>
                <a:gd name="connsiteY16" fmla="*/ 87753 h 285552"/>
                <a:gd name="connsiteX17" fmla="*/ 89537 w 222787"/>
                <a:gd name="connsiteY17" fmla="*/ 106702 h 285552"/>
                <a:gd name="connsiteX18" fmla="*/ 80387 w 222787"/>
                <a:gd name="connsiteY18" fmla="*/ 119923 h 285552"/>
                <a:gd name="connsiteX19" fmla="*/ 52000 w 222787"/>
                <a:gd name="connsiteY19" fmla="*/ 128388 h 285552"/>
                <a:gd name="connsiteX20" fmla="*/ 26063 w 222787"/>
                <a:gd name="connsiteY20" fmla="*/ 100470 h 285552"/>
                <a:gd name="connsiteX21" fmla="*/ 54 w 222787"/>
                <a:gd name="connsiteY21" fmla="*/ 123597 h 285552"/>
                <a:gd name="connsiteX22" fmla="*/ 10609 w 222787"/>
                <a:gd name="connsiteY22" fmla="*/ 146292 h 285552"/>
                <a:gd name="connsiteX23" fmla="*/ 33160 w 222787"/>
                <a:gd name="connsiteY23" fmla="*/ 179902 h 285552"/>
                <a:gd name="connsiteX24" fmla="*/ 54810 w 222787"/>
                <a:gd name="connsiteY24" fmla="*/ 182316 h 285552"/>
                <a:gd name="connsiteX25" fmla="*/ 90329 w 222787"/>
                <a:gd name="connsiteY25" fmla="*/ 222086 h 285552"/>
                <a:gd name="connsiteX26" fmla="*/ 113385 w 222787"/>
                <a:gd name="connsiteY26" fmla="*/ 250473 h 285552"/>
                <a:gd name="connsiteX27" fmla="*/ 137845 w 222787"/>
                <a:gd name="connsiteY27" fmla="*/ 285488 h 285552"/>
                <a:gd name="connsiteX28" fmla="*/ 159999 w 222787"/>
                <a:gd name="connsiteY28" fmla="*/ 262829 h 285552"/>
                <a:gd name="connsiteX29" fmla="*/ 153299 w 222787"/>
                <a:gd name="connsiteY29" fmla="*/ 235883 h 285552"/>
                <a:gd name="connsiteX30" fmla="*/ 189359 w 222787"/>
                <a:gd name="connsiteY30" fmla="*/ 246330 h 285552"/>
                <a:gd name="connsiteX31" fmla="*/ 215872 w 222787"/>
                <a:gd name="connsiteY31" fmla="*/ 204759 h 285552"/>
                <a:gd name="connsiteX32" fmla="*/ 210144 w 222787"/>
                <a:gd name="connsiteY32" fmla="*/ 174031 h 285552"/>
                <a:gd name="connsiteX33" fmla="*/ 220735 w 222787"/>
                <a:gd name="connsiteY33" fmla="*/ 160810 h 285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2787" h="285552">
                  <a:moveTo>
                    <a:pt x="220772" y="160810"/>
                  </a:moveTo>
                  <a:cubicBezTo>
                    <a:pt x="226319" y="148454"/>
                    <a:pt x="219583" y="130298"/>
                    <a:pt x="210721" y="128172"/>
                  </a:cubicBezTo>
                  <a:cubicBezTo>
                    <a:pt x="204705" y="126731"/>
                    <a:pt x="202183" y="133756"/>
                    <a:pt x="196275" y="132891"/>
                  </a:cubicBezTo>
                  <a:cubicBezTo>
                    <a:pt x="183199" y="130910"/>
                    <a:pt x="184532" y="94634"/>
                    <a:pt x="169402" y="90779"/>
                  </a:cubicBezTo>
                  <a:cubicBezTo>
                    <a:pt x="160648" y="88546"/>
                    <a:pt x="152218" y="98669"/>
                    <a:pt x="148724" y="95463"/>
                  </a:cubicBezTo>
                  <a:cubicBezTo>
                    <a:pt x="145914" y="92905"/>
                    <a:pt x="149012" y="84403"/>
                    <a:pt x="152615" y="78459"/>
                  </a:cubicBezTo>
                  <a:cubicBezTo>
                    <a:pt x="163602" y="60231"/>
                    <a:pt x="184171" y="58034"/>
                    <a:pt x="183919" y="47767"/>
                  </a:cubicBezTo>
                  <a:cubicBezTo>
                    <a:pt x="183811" y="43300"/>
                    <a:pt x="179921" y="42796"/>
                    <a:pt x="180101" y="37825"/>
                  </a:cubicBezTo>
                  <a:cubicBezTo>
                    <a:pt x="180389" y="28566"/>
                    <a:pt x="194186" y="26081"/>
                    <a:pt x="194546" y="18948"/>
                  </a:cubicBezTo>
                  <a:cubicBezTo>
                    <a:pt x="194906" y="12104"/>
                    <a:pt x="182875" y="2989"/>
                    <a:pt x="170050" y="1404"/>
                  </a:cubicBezTo>
                  <a:cubicBezTo>
                    <a:pt x="148616" y="-1225"/>
                    <a:pt x="138889" y="18804"/>
                    <a:pt x="121454" y="14085"/>
                  </a:cubicBezTo>
                  <a:cubicBezTo>
                    <a:pt x="109026" y="10735"/>
                    <a:pt x="103802" y="-2198"/>
                    <a:pt x="97894" y="324"/>
                  </a:cubicBezTo>
                  <a:cubicBezTo>
                    <a:pt x="92887" y="2449"/>
                    <a:pt x="95949" y="11995"/>
                    <a:pt x="89213" y="16859"/>
                  </a:cubicBezTo>
                  <a:cubicBezTo>
                    <a:pt x="82008" y="22082"/>
                    <a:pt x="71921" y="15886"/>
                    <a:pt x="69472" y="19669"/>
                  </a:cubicBezTo>
                  <a:cubicBezTo>
                    <a:pt x="67706" y="22406"/>
                    <a:pt x="71885" y="27161"/>
                    <a:pt x="79558" y="38581"/>
                  </a:cubicBezTo>
                  <a:cubicBezTo>
                    <a:pt x="89357" y="53243"/>
                    <a:pt x="94256" y="60664"/>
                    <a:pt x="93464" y="65563"/>
                  </a:cubicBezTo>
                  <a:cubicBezTo>
                    <a:pt x="91626" y="76982"/>
                    <a:pt x="74263" y="78928"/>
                    <a:pt x="74659" y="87753"/>
                  </a:cubicBezTo>
                  <a:cubicBezTo>
                    <a:pt x="75019" y="95679"/>
                    <a:pt x="89213" y="97696"/>
                    <a:pt x="89537" y="106702"/>
                  </a:cubicBezTo>
                  <a:cubicBezTo>
                    <a:pt x="89717" y="112286"/>
                    <a:pt x="84422" y="116645"/>
                    <a:pt x="80387" y="119923"/>
                  </a:cubicBezTo>
                  <a:cubicBezTo>
                    <a:pt x="78766" y="121256"/>
                    <a:pt x="64897" y="132243"/>
                    <a:pt x="52000" y="128388"/>
                  </a:cubicBezTo>
                  <a:cubicBezTo>
                    <a:pt x="36582" y="123777"/>
                    <a:pt x="38455" y="102775"/>
                    <a:pt x="26063" y="100470"/>
                  </a:cubicBezTo>
                  <a:cubicBezTo>
                    <a:pt x="15580" y="98489"/>
                    <a:pt x="1134" y="111097"/>
                    <a:pt x="54" y="123597"/>
                  </a:cubicBezTo>
                  <a:cubicBezTo>
                    <a:pt x="-379" y="128713"/>
                    <a:pt x="1675" y="130658"/>
                    <a:pt x="10609" y="146292"/>
                  </a:cubicBezTo>
                  <a:cubicBezTo>
                    <a:pt x="24550" y="170644"/>
                    <a:pt x="25378" y="176084"/>
                    <a:pt x="33160" y="179902"/>
                  </a:cubicBezTo>
                  <a:cubicBezTo>
                    <a:pt x="41913" y="184189"/>
                    <a:pt x="44399" y="179110"/>
                    <a:pt x="54810" y="182316"/>
                  </a:cubicBezTo>
                  <a:cubicBezTo>
                    <a:pt x="67130" y="186134"/>
                    <a:pt x="69652" y="195140"/>
                    <a:pt x="90329" y="222086"/>
                  </a:cubicBezTo>
                  <a:cubicBezTo>
                    <a:pt x="105567" y="241935"/>
                    <a:pt x="105099" y="238189"/>
                    <a:pt x="113385" y="250473"/>
                  </a:cubicBezTo>
                  <a:cubicBezTo>
                    <a:pt x="128515" y="272952"/>
                    <a:pt x="129487" y="284515"/>
                    <a:pt x="137845" y="285488"/>
                  </a:cubicBezTo>
                  <a:cubicBezTo>
                    <a:pt x="146815" y="286533"/>
                    <a:pt x="158342" y="274681"/>
                    <a:pt x="159999" y="262829"/>
                  </a:cubicBezTo>
                  <a:cubicBezTo>
                    <a:pt x="161909" y="249140"/>
                    <a:pt x="150165" y="239053"/>
                    <a:pt x="153299" y="235883"/>
                  </a:cubicBezTo>
                  <a:cubicBezTo>
                    <a:pt x="157190" y="231885"/>
                    <a:pt x="173112" y="249933"/>
                    <a:pt x="189359" y="246330"/>
                  </a:cubicBezTo>
                  <a:cubicBezTo>
                    <a:pt x="204165" y="243052"/>
                    <a:pt x="217241" y="222230"/>
                    <a:pt x="215872" y="204759"/>
                  </a:cubicBezTo>
                  <a:cubicBezTo>
                    <a:pt x="214864" y="191502"/>
                    <a:pt x="205858" y="184513"/>
                    <a:pt x="210144" y="174031"/>
                  </a:cubicBezTo>
                  <a:cubicBezTo>
                    <a:pt x="212918" y="167258"/>
                    <a:pt x="217565" y="167906"/>
                    <a:pt x="220735" y="160810"/>
                  </a:cubicBezTo>
                  <a:close/>
                </a:path>
              </a:pathLst>
            </a:custGeom>
            <a:grpFill/>
            <a:ln w="9755" cap="flat">
              <a:solidFill>
                <a:srgbClr val="FFFFFF"/>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E580EDE-AA81-B1B1-C2D7-90BF440A3691}"/>
                </a:ext>
              </a:extLst>
            </p:cNvPr>
            <p:cNvSpPr/>
            <p:nvPr/>
          </p:nvSpPr>
          <p:spPr>
            <a:xfrm>
              <a:off x="6629877" y="86238"/>
              <a:ext cx="29519" cy="31191"/>
            </a:xfrm>
            <a:custGeom>
              <a:avLst/>
              <a:gdLst>
                <a:gd name="connsiteX0" fmla="*/ 436 w 29519"/>
                <a:gd name="connsiteY0" fmla="*/ 8057 h 31191"/>
                <a:gd name="connsiteX1" fmla="*/ 23023 w 29519"/>
                <a:gd name="connsiteY1" fmla="*/ 30788 h 31191"/>
                <a:gd name="connsiteX2" fmla="*/ 23059 w 29519"/>
                <a:gd name="connsiteY2" fmla="*/ 1969 h 31191"/>
                <a:gd name="connsiteX3" fmla="*/ 436 w 29519"/>
                <a:gd name="connsiteY3" fmla="*/ 8093 h 31191"/>
              </a:gdLst>
              <a:ahLst/>
              <a:cxnLst>
                <a:cxn ang="0">
                  <a:pos x="connsiteX0" y="connsiteY0"/>
                </a:cxn>
                <a:cxn ang="0">
                  <a:pos x="connsiteX1" y="connsiteY1"/>
                </a:cxn>
                <a:cxn ang="0">
                  <a:pos x="connsiteX2" y="connsiteY2"/>
                </a:cxn>
                <a:cxn ang="0">
                  <a:pos x="connsiteX3" y="connsiteY3"/>
                </a:cxn>
              </a:cxnLst>
              <a:rect l="l" t="t" r="r" b="b"/>
              <a:pathLst>
                <a:path w="29519" h="31191">
                  <a:moveTo>
                    <a:pt x="436" y="8057"/>
                  </a:moveTo>
                  <a:cubicBezTo>
                    <a:pt x="-3058" y="17676"/>
                    <a:pt x="15350" y="33958"/>
                    <a:pt x="23023" y="30788"/>
                  </a:cubicBezTo>
                  <a:cubicBezTo>
                    <a:pt x="29724" y="28014"/>
                    <a:pt x="33434" y="8309"/>
                    <a:pt x="23059" y="1969"/>
                  </a:cubicBezTo>
                  <a:cubicBezTo>
                    <a:pt x="15386" y="-2714"/>
                    <a:pt x="2778" y="1609"/>
                    <a:pt x="436" y="8093"/>
                  </a:cubicBezTo>
                  <a:close/>
                </a:path>
              </a:pathLst>
            </a:custGeom>
            <a:grpFill/>
            <a:ln w="9755" cap="flat">
              <a:solidFill>
                <a:srgbClr val="FFFFFF"/>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79B9A00-183B-5CB7-1CA8-E3DDF011FC2C}"/>
                </a:ext>
              </a:extLst>
            </p:cNvPr>
            <p:cNvSpPr/>
            <p:nvPr/>
          </p:nvSpPr>
          <p:spPr>
            <a:xfrm>
              <a:off x="6705339" y="17610"/>
              <a:ext cx="41749" cy="29936"/>
            </a:xfrm>
            <a:custGeom>
              <a:avLst/>
              <a:gdLst>
                <a:gd name="connsiteX0" fmla="*/ 24184 w 41749"/>
                <a:gd name="connsiteY0" fmla="*/ 7844 h 29936"/>
                <a:gd name="connsiteX1" fmla="*/ 120 w 41749"/>
                <a:gd name="connsiteY1" fmla="*/ 18687 h 29936"/>
                <a:gd name="connsiteX2" fmla="*/ 6821 w 41749"/>
                <a:gd name="connsiteY2" fmla="*/ 28629 h 29936"/>
                <a:gd name="connsiteX3" fmla="*/ 29444 w 41749"/>
                <a:gd name="connsiteY3" fmla="*/ 22505 h 29936"/>
                <a:gd name="connsiteX4" fmla="*/ 41043 w 41749"/>
                <a:gd name="connsiteY4" fmla="*/ 315 h 29936"/>
                <a:gd name="connsiteX5" fmla="*/ 24184 w 41749"/>
                <a:gd name="connsiteY5" fmla="*/ 7844 h 2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749" h="29936">
                  <a:moveTo>
                    <a:pt x="24184" y="7844"/>
                  </a:moveTo>
                  <a:cubicBezTo>
                    <a:pt x="9018" y="14544"/>
                    <a:pt x="1201" y="13968"/>
                    <a:pt x="120" y="18687"/>
                  </a:cubicBezTo>
                  <a:cubicBezTo>
                    <a:pt x="-744" y="22397"/>
                    <a:pt x="3218" y="26792"/>
                    <a:pt x="6821" y="28629"/>
                  </a:cubicBezTo>
                  <a:cubicBezTo>
                    <a:pt x="16043" y="33312"/>
                    <a:pt x="27570" y="24018"/>
                    <a:pt x="29444" y="22505"/>
                  </a:cubicBezTo>
                  <a:cubicBezTo>
                    <a:pt x="38774" y="14976"/>
                    <a:pt x="43673" y="2548"/>
                    <a:pt x="41043" y="315"/>
                  </a:cubicBezTo>
                  <a:cubicBezTo>
                    <a:pt x="39314" y="-1162"/>
                    <a:pt x="35676" y="2764"/>
                    <a:pt x="24184" y="7844"/>
                  </a:cubicBezTo>
                  <a:close/>
                </a:path>
              </a:pathLst>
            </a:custGeom>
            <a:grpFill/>
            <a:ln w="9755" cap="flat">
              <a:solidFill>
                <a:srgbClr val="FFFFFF"/>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69B1DA4-2241-6D62-9315-C2F12DD97135}"/>
                </a:ext>
              </a:extLst>
            </p:cNvPr>
            <p:cNvSpPr/>
            <p:nvPr/>
          </p:nvSpPr>
          <p:spPr>
            <a:xfrm>
              <a:off x="6778658" y="124321"/>
              <a:ext cx="15911" cy="24694"/>
            </a:xfrm>
            <a:custGeom>
              <a:avLst/>
              <a:gdLst>
                <a:gd name="connsiteX0" fmla="*/ 721 w 15911"/>
                <a:gd name="connsiteY0" fmla="*/ 1423 h 24694"/>
                <a:gd name="connsiteX1" fmla="*/ 14158 w 15911"/>
                <a:gd name="connsiteY1" fmla="*/ 24622 h 24694"/>
                <a:gd name="connsiteX2" fmla="*/ 7458 w 15911"/>
                <a:gd name="connsiteY2" fmla="*/ 486 h 24694"/>
                <a:gd name="connsiteX3" fmla="*/ 721 w 15911"/>
                <a:gd name="connsiteY3" fmla="*/ 1423 h 24694"/>
              </a:gdLst>
              <a:ahLst/>
              <a:cxnLst>
                <a:cxn ang="0">
                  <a:pos x="connsiteX0" y="connsiteY0"/>
                </a:cxn>
                <a:cxn ang="0">
                  <a:pos x="connsiteX1" y="connsiteY1"/>
                </a:cxn>
                <a:cxn ang="0">
                  <a:pos x="connsiteX2" y="connsiteY2"/>
                </a:cxn>
                <a:cxn ang="0">
                  <a:pos x="connsiteX3" y="connsiteY3"/>
                </a:cxn>
              </a:cxnLst>
              <a:rect l="l" t="t" r="r" b="b"/>
              <a:pathLst>
                <a:path w="15911" h="24694">
                  <a:moveTo>
                    <a:pt x="721" y="1423"/>
                  </a:moveTo>
                  <a:cubicBezTo>
                    <a:pt x="-3277" y="6574"/>
                    <a:pt x="10484" y="26027"/>
                    <a:pt x="14158" y="24622"/>
                  </a:cubicBezTo>
                  <a:cubicBezTo>
                    <a:pt x="17473" y="23361"/>
                    <a:pt x="16536" y="3584"/>
                    <a:pt x="7458" y="486"/>
                  </a:cubicBezTo>
                  <a:cubicBezTo>
                    <a:pt x="5440" y="-198"/>
                    <a:pt x="2126" y="-379"/>
                    <a:pt x="721" y="1423"/>
                  </a:cubicBezTo>
                  <a:close/>
                </a:path>
              </a:pathLst>
            </a:custGeom>
            <a:grpFill/>
            <a:ln w="9755" cap="flat">
              <a:solidFill>
                <a:srgbClr val="FFFFFF"/>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E9C5CDF9-CFF3-3F15-7054-62DA28E6F424}"/>
                </a:ext>
              </a:extLst>
            </p:cNvPr>
            <p:cNvSpPr/>
            <p:nvPr/>
          </p:nvSpPr>
          <p:spPr>
            <a:xfrm>
              <a:off x="6823265" y="6222"/>
              <a:ext cx="158814" cy="248948"/>
            </a:xfrm>
            <a:custGeom>
              <a:avLst/>
              <a:gdLst>
                <a:gd name="connsiteX0" fmla="*/ 156912 w 158814"/>
                <a:gd name="connsiteY0" fmla="*/ 11126 h 248948"/>
                <a:gd name="connsiteX1" fmla="*/ 112639 w 158814"/>
                <a:gd name="connsiteY1" fmla="*/ 12927 h 248948"/>
                <a:gd name="connsiteX2" fmla="*/ 53956 w 158814"/>
                <a:gd name="connsiteY2" fmla="*/ 535 h 248948"/>
                <a:gd name="connsiteX3" fmla="*/ 14474 w 158814"/>
                <a:gd name="connsiteY3" fmla="*/ 30723 h 248948"/>
                <a:gd name="connsiteX4" fmla="*/ 20201 w 158814"/>
                <a:gd name="connsiteY4" fmla="*/ 50572 h 248948"/>
                <a:gd name="connsiteX5" fmla="*/ 1937 w 158814"/>
                <a:gd name="connsiteY5" fmla="*/ 49600 h 248948"/>
                <a:gd name="connsiteX6" fmla="*/ 5720 w 158814"/>
                <a:gd name="connsiteY6" fmla="*/ 83642 h 248948"/>
                <a:gd name="connsiteX7" fmla="*/ 1793 w 158814"/>
                <a:gd name="connsiteY7" fmla="*/ 140380 h 248948"/>
                <a:gd name="connsiteX8" fmla="*/ 14258 w 158814"/>
                <a:gd name="connsiteY8" fmla="*/ 172549 h 248948"/>
                <a:gd name="connsiteX9" fmla="*/ 26722 w 158814"/>
                <a:gd name="connsiteY9" fmla="*/ 195244 h 248948"/>
                <a:gd name="connsiteX10" fmla="*/ 31441 w 158814"/>
                <a:gd name="connsiteY10" fmla="*/ 247262 h 248948"/>
                <a:gd name="connsiteX11" fmla="*/ 45886 w 158814"/>
                <a:gd name="connsiteY11" fmla="*/ 247262 h 248948"/>
                <a:gd name="connsiteX12" fmla="*/ 73877 w 158814"/>
                <a:gd name="connsiteY12" fmla="*/ 199098 h 248948"/>
                <a:gd name="connsiteX13" fmla="*/ 67177 w 158814"/>
                <a:gd name="connsiteY13" fmla="*/ 168838 h 248948"/>
                <a:gd name="connsiteX14" fmla="*/ 60476 w 158814"/>
                <a:gd name="connsiteY14" fmla="*/ 149926 h 248948"/>
                <a:gd name="connsiteX15" fmla="*/ 117250 w 158814"/>
                <a:gd name="connsiteY15" fmla="*/ 146252 h 248948"/>
                <a:gd name="connsiteX16" fmla="*/ 141350 w 158814"/>
                <a:gd name="connsiteY16" fmla="*/ 116964 h 248948"/>
                <a:gd name="connsiteX17" fmla="*/ 143367 w 158814"/>
                <a:gd name="connsiteY17" fmla="*/ 70638 h 248948"/>
                <a:gd name="connsiteX18" fmla="*/ 156948 w 158814"/>
                <a:gd name="connsiteY18" fmla="*/ 11090 h 24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814" h="248948">
                  <a:moveTo>
                    <a:pt x="156912" y="11126"/>
                  </a:moveTo>
                  <a:cubicBezTo>
                    <a:pt x="150752" y="4282"/>
                    <a:pt x="139152" y="14224"/>
                    <a:pt x="112639" y="12927"/>
                  </a:cubicBezTo>
                  <a:cubicBezTo>
                    <a:pt x="81910" y="11450"/>
                    <a:pt x="76723" y="-2923"/>
                    <a:pt x="53956" y="535"/>
                  </a:cubicBezTo>
                  <a:cubicBezTo>
                    <a:pt x="34575" y="3453"/>
                    <a:pt x="14906" y="17430"/>
                    <a:pt x="14474" y="30723"/>
                  </a:cubicBezTo>
                  <a:cubicBezTo>
                    <a:pt x="14186" y="39873"/>
                    <a:pt x="23047" y="47402"/>
                    <a:pt x="20201" y="50572"/>
                  </a:cubicBezTo>
                  <a:cubicBezTo>
                    <a:pt x="17212" y="53959"/>
                    <a:pt x="6909" y="45997"/>
                    <a:pt x="1937" y="49600"/>
                  </a:cubicBezTo>
                  <a:cubicBezTo>
                    <a:pt x="-3322" y="53418"/>
                    <a:pt x="3558" y="65666"/>
                    <a:pt x="5720" y="83642"/>
                  </a:cubicBezTo>
                  <a:cubicBezTo>
                    <a:pt x="9070" y="111525"/>
                    <a:pt x="-3430" y="115595"/>
                    <a:pt x="1793" y="140380"/>
                  </a:cubicBezTo>
                  <a:cubicBezTo>
                    <a:pt x="4171" y="151727"/>
                    <a:pt x="9106" y="161958"/>
                    <a:pt x="14258" y="172549"/>
                  </a:cubicBezTo>
                  <a:cubicBezTo>
                    <a:pt x="22183" y="188976"/>
                    <a:pt x="23768" y="186886"/>
                    <a:pt x="26722" y="195244"/>
                  </a:cubicBezTo>
                  <a:cubicBezTo>
                    <a:pt x="35620" y="220353"/>
                    <a:pt x="22039" y="240562"/>
                    <a:pt x="31441" y="247262"/>
                  </a:cubicBezTo>
                  <a:cubicBezTo>
                    <a:pt x="35836" y="250396"/>
                    <a:pt x="42212" y="248415"/>
                    <a:pt x="45886" y="247262"/>
                  </a:cubicBezTo>
                  <a:cubicBezTo>
                    <a:pt x="64043" y="241679"/>
                    <a:pt x="74165" y="217831"/>
                    <a:pt x="73877" y="199098"/>
                  </a:cubicBezTo>
                  <a:cubicBezTo>
                    <a:pt x="73661" y="185950"/>
                    <a:pt x="68257" y="171612"/>
                    <a:pt x="67177" y="168838"/>
                  </a:cubicBezTo>
                  <a:cubicBezTo>
                    <a:pt x="62493" y="156446"/>
                    <a:pt x="58639" y="153240"/>
                    <a:pt x="60476" y="149926"/>
                  </a:cubicBezTo>
                  <a:cubicBezTo>
                    <a:pt x="65231" y="141388"/>
                    <a:pt x="93150" y="158320"/>
                    <a:pt x="117250" y="146252"/>
                  </a:cubicBezTo>
                  <a:cubicBezTo>
                    <a:pt x="132992" y="138362"/>
                    <a:pt x="139404" y="121936"/>
                    <a:pt x="141350" y="116964"/>
                  </a:cubicBezTo>
                  <a:cubicBezTo>
                    <a:pt x="147942" y="100141"/>
                    <a:pt x="141566" y="93261"/>
                    <a:pt x="143367" y="70638"/>
                  </a:cubicBezTo>
                  <a:cubicBezTo>
                    <a:pt x="146177" y="34830"/>
                    <a:pt x="164657" y="19664"/>
                    <a:pt x="156948" y="11090"/>
                  </a:cubicBezTo>
                  <a:close/>
                </a:path>
              </a:pathLst>
            </a:custGeom>
            <a:grpFill/>
            <a:ln w="9755" cap="flat">
              <a:solidFill>
                <a:srgbClr val="FFFFFF"/>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F38F796E-BB7D-5FD9-D6D4-14A33A896E68}"/>
                </a:ext>
              </a:extLst>
            </p:cNvPr>
            <p:cNvSpPr/>
            <p:nvPr/>
          </p:nvSpPr>
          <p:spPr>
            <a:xfrm>
              <a:off x="6016967" y="94760"/>
              <a:ext cx="634455" cy="511433"/>
            </a:xfrm>
            <a:custGeom>
              <a:avLst/>
              <a:gdLst>
                <a:gd name="connsiteX0" fmla="*/ 626675 w 634455"/>
                <a:gd name="connsiteY0" fmla="*/ 376344 h 511433"/>
                <a:gd name="connsiteX1" fmla="*/ 569973 w 634455"/>
                <a:gd name="connsiteY1" fmla="*/ 339852 h 511433"/>
                <a:gd name="connsiteX2" fmla="*/ 554627 w 634455"/>
                <a:gd name="connsiteY2" fmla="*/ 319030 h 511433"/>
                <a:gd name="connsiteX3" fmla="*/ 543568 w 634455"/>
                <a:gd name="connsiteY3" fmla="*/ 325622 h 511433"/>
                <a:gd name="connsiteX4" fmla="*/ 522422 w 634455"/>
                <a:gd name="connsiteY4" fmla="*/ 305737 h 511433"/>
                <a:gd name="connsiteX5" fmla="*/ 503257 w 634455"/>
                <a:gd name="connsiteY5" fmla="*/ 260779 h 511433"/>
                <a:gd name="connsiteX6" fmla="*/ 503833 w 634455"/>
                <a:gd name="connsiteY6" fmla="*/ 209265 h 511433"/>
                <a:gd name="connsiteX7" fmla="*/ 489028 w 634455"/>
                <a:gd name="connsiteY7" fmla="*/ 141180 h 511433"/>
                <a:gd name="connsiteX8" fmla="*/ 481427 w 634455"/>
                <a:gd name="connsiteY8" fmla="*/ 74032 h 511433"/>
                <a:gd name="connsiteX9" fmla="*/ 464171 w 634455"/>
                <a:gd name="connsiteY9" fmla="*/ 39485 h 511433"/>
                <a:gd name="connsiteX10" fmla="*/ 438234 w 634455"/>
                <a:gd name="connsiteY10" fmla="*/ 8721 h 511433"/>
                <a:gd name="connsiteX11" fmla="*/ 421879 w 634455"/>
                <a:gd name="connsiteY11" fmla="*/ 16250 h 511433"/>
                <a:gd name="connsiteX12" fmla="*/ 396411 w 634455"/>
                <a:gd name="connsiteY12" fmla="*/ 147 h 511433"/>
                <a:gd name="connsiteX13" fmla="*/ 395366 w 634455"/>
                <a:gd name="connsiteY13" fmla="*/ 43628 h 511433"/>
                <a:gd name="connsiteX14" fmla="*/ 386684 w 634455"/>
                <a:gd name="connsiteY14" fmla="*/ 65350 h 511433"/>
                <a:gd name="connsiteX15" fmla="*/ 400121 w 634455"/>
                <a:gd name="connsiteY15" fmla="*/ 91359 h 511433"/>
                <a:gd name="connsiteX16" fmla="*/ 393781 w 634455"/>
                <a:gd name="connsiteY16" fmla="*/ 139559 h 511433"/>
                <a:gd name="connsiteX17" fmla="*/ 402895 w 634455"/>
                <a:gd name="connsiteY17" fmla="*/ 165568 h 511433"/>
                <a:gd name="connsiteX18" fmla="*/ 377858 w 634455"/>
                <a:gd name="connsiteY18" fmla="*/ 180662 h 511433"/>
                <a:gd name="connsiteX19" fmla="*/ 373608 w 634455"/>
                <a:gd name="connsiteY19" fmla="*/ 122988 h 511433"/>
                <a:gd name="connsiteX20" fmla="*/ 369321 w 634455"/>
                <a:gd name="connsiteY20" fmla="*/ 106922 h 511433"/>
                <a:gd name="connsiteX21" fmla="*/ 372239 w 634455"/>
                <a:gd name="connsiteY21" fmla="*/ 81381 h 511433"/>
                <a:gd name="connsiteX22" fmla="*/ 345077 w 634455"/>
                <a:gd name="connsiteY22" fmla="*/ 31668 h 511433"/>
                <a:gd name="connsiteX23" fmla="*/ 301992 w 634455"/>
                <a:gd name="connsiteY23" fmla="*/ 361466 h 511433"/>
                <a:gd name="connsiteX24" fmla="*/ 15927 w 634455"/>
                <a:gd name="connsiteY24" fmla="*/ 287437 h 511433"/>
                <a:gd name="connsiteX25" fmla="*/ 509 w 634455"/>
                <a:gd name="connsiteY25" fmla="*/ 299649 h 511433"/>
                <a:gd name="connsiteX26" fmla="*/ 10560 w 634455"/>
                <a:gd name="connsiteY26" fmla="*/ 337006 h 511433"/>
                <a:gd name="connsiteX27" fmla="*/ 14846 w 634455"/>
                <a:gd name="connsiteY27" fmla="*/ 352136 h 511433"/>
                <a:gd name="connsiteX28" fmla="*/ 37902 w 634455"/>
                <a:gd name="connsiteY28" fmla="*/ 381963 h 511433"/>
                <a:gd name="connsiteX29" fmla="*/ 98494 w 634455"/>
                <a:gd name="connsiteY29" fmla="*/ 400984 h 511433"/>
                <a:gd name="connsiteX30" fmla="*/ 119604 w 634455"/>
                <a:gd name="connsiteY30" fmla="*/ 437908 h 511433"/>
                <a:gd name="connsiteX31" fmla="*/ 107536 w 634455"/>
                <a:gd name="connsiteY31" fmla="*/ 467664 h 511433"/>
                <a:gd name="connsiteX32" fmla="*/ 150800 w 634455"/>
                <a:gd name="connsiteY32" fmla="*/ 493277 h 511433"/>
                <a:gd name="connsiteX33" fmla="*/ 294139 w 634455"/>
                <a:gd name="connsiteY33" fmla="*/ 498248 h 511433"/>
                <a:gd name="connsiteX34" fmla="*/ 321121 w 634455"/>
                <a:gd name="connsiteY34" fmla="*/ 483154 h 511433"/>
                <a:gd name="connsiteX35" fmla="*/ 379335 w 634455"/>
                <a:gd name="connsiteY35" fmla="*/ 471915 h 511433"/>
                <a:gd name="connsiteX36" fmla="*/ 388017 w 634455"/>
                <a:gd name="connsiteY36" fmla="*/ 448283 h 511433"/>
                <a:gd name="connsiteX37" fmla="*/ 410172 w 634455"/>
                <a:gd name="connsiteY37" fmla="*/ 436035 h 511433"/>
                <a:gd name="connsiteX38" fmla="*/ 428868 w 634455"/>
                <a:gd name="connsiteY38" fmla="*/ 467736 h 511433"/>
                <a:gd name="connsiteX39" fmla="*/ 461073 w 634455"/>
                <a:gd name="connsiteY39" fmla="*/ 480561 h 511433"/>
                <a:gd name="connsiteX40" fmla="*/ 450482 w 634455"/>
                <a:gd name="connsiteY40" fmla="*/ 489530 h 511433"/>
                <a:gd name="connsiteX41" fmla="*/ 459596 w 634455"/>
                <a:gd name="connsiteY41" fmla="*/ 504192 h 511433"/>
                <a:gd name="connsiteX42" fmla="*/ 502429 w 634455"/>
                <a:gd name="connsiteY42" fmla="*/ 497636 h 511433"/>
                <a:gd name="connsiteX43" fmla="*/ 548107 w 634455"/>
                <a:gd name="connsiteY43" fmla="*/ 511433 h 511433"/>
                <a:gd name="connsiteX44" fmla="*/ 593389 w 634455"/>
                <a:gd name="connsiteY44" fmla="*/ 483623 h 511433"/>
                <a:gd name="connsiteX45" fmla="*/ 585247 w 634455"/>
                <a:gd name="connsiteY45" fmla="*/ 463269 h 511433"/>
                <a:gd name="connsiteX46" fmla="*/ 584311 w 634455"/>
                <a:gd name="connsiteY46" fmla="*/ 445293 h 511433"/>
                <a:gd name="connsiteX47" fmla="*/ 560247 w 634455"/>
                <a:gd name="connsiteY47" fmla="*/ 441475 h 511433"/>
                <a:gd name="connsiteX48" fmla="*/ 543856 w 634455"/>
                <a:gd name="connsiteY48" fmla="*/ 464134 h 511433"/>
                <a:gd name="connsiteX49" fmla="*/ 543424 w 634455"/>
                <a:gd name="connsiteY49" fmla="*/ 437656 h 511433"/>
                <a:gd name="connsiteX50" fmla="*/ 537192 w 634455"/>
                <a:gd name="connsiteY50" fmla="*/ 431028 h 511433"/>
                <a:gd name="connsiteX51" fmla="*/ 537192 w 634455"/>
                <a:gd name="connsiteY51" fmla="*/ 415898 h 511433"/>
                <a:gd name="connsiteX52" fmla="*/ 566983 w 634455"/>
                <a:gd name="connsiteY52" fmla="*/ 430127 h 511433"/>
                <a:gd name="connsiteX53" fmla="*/ 564606 w 634455"/>
                <a:gd name="connsiteY53" fmla="*/ 409306 h 511433"/>
                <a:gd name="connsiteX54" fmla="*/ 582906 w 634455"/>
                <a:gd name="connsiteY54" fmla="*/ 400372 h 511433"/>
                <a:gd name="connsiteX55" fmla="*/ 603079 w 634455"/>
                <a:gd name="connsiteY55" fmla="*/ 416474 h 511433"/>
                <a:gd name="connsiteX56" fmla="*/ 612698 w 634455"/>
                <a:gd name="connsiteY56" fmla="*/ 411287 h 511433"/>
                <a:gd name="connsiteX57" fmla="*/ 629052 w 634455"/>
                <a:gd name="connsiteY57" fmla="*/ 420761 h 511433"/>
                <a:gd name="connsiteX58" fmla="*/ 626711 w 634455"/>
                <a:gd name="connsiteY58" fmla="*/ 376308 h 5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34455" h="511433">
                  <a:moveTo>
                    <a:pt x="626675" y="376344"/>
                  </a:moveTo>
                  <a:cubicBezTo>
                    <a:pt x="611617" y="354369"/>
                    <a:pt x="585175" y="363952"/>
                    <a:pt x="569973" y="339852"/>
                  </a:cubicBezTo>
                  <a:cubicBezTo>
                    <a:pt x="564389" y="330990"/>
                    <a:pt x="561147" y="318958"/>
                    <a:pt x="554627" y="319030"/>
                  </a:cubicBezTo>
                  <a:cubicBezTo>
                    <a:pt x="550052" y="319066"/>
                    <a:pt x="548719" y="324938"/>
                    <a:pt x="543568" y="325622"/>
                  </a:cubicBezTo>
                  <a:cubicBezTo>
                    <a:pt x="540326" y="326054"/>
                    <a:pt x="534094" y="324650"/>
                    <a:pt x="522422" y="305737"/>
                  </a:cubicBezTo>
                  <a:cubicBezTo>
                    <a:pt x="514100" y="292192"/>
                    <a:pt x="506932" y="280592"/>
                    <a:pt x="503257" y="260779"/>
                  </a:cubicBezTo>
                  <a:cubicBezTo>
                    <a:pt x="499114" y="238553"/>
                    <a:pt x="504626" y="234158"/>
                    <a:pt x="503833" y="209265"/>
                  </a:cubicBezTo>
                  <a:cubicBezTo>
                    <a:pt x="502861" y="178501"/>
                    <a:pt x="494323" y="180122"/>
                    <a:pt x="489028" y="141180"/>
                  </a:cubicBezTo>
                  <a:cubicBezTo>
                    <a:pt x="484345" y="106489"/>
                    <a:pt x="490325" y="99429"/>
                    <a:pt x="481427" y="74032"/>
                  </a:cubicBezTo>
                  <a:cubicBezTo>
                    <a:pt x="478113" y="64594"/>
                    <a:pt x="473465" y="56200"/>
                    <a:pt x="464171" y="39485"/>
                  </a:cubicBezTo>
                  <a:cubicBezTo>
                    <a:pt x="449294" y="12755"/>
                    <a:pt x="443386" y="8757"/>
                    <a:pt x="438234" y="8721"/>
                  </a:cubicBezTo>
                  <a:cubicBezTo>
                    <a:pt x="431246" y="8649"/>
                    <a:pt x="429805" y="15889"/>
                    <a:pt x="421879" y="16250"/>
                  </a:cubicBezTo>
                  <a:cubicBezTo>
                    <a:pt x="408947" y="16862"/>
                    <a:pt x="400986" y="-1834"/>
                    <a:pt x="396411" y="147"/>
                  </a:cubicBezTo>
                  <a:cubicBezTo>
                    <a:pt x="391619" y="2200"/>
                    <a:pt x="402895" y="21689"/>
                    <a:pt x="395366" y="43628"/>
                  </a:cubicBezTo>
                  <a:cubicBezTo>
                    <a:pt x="391619" y="54543"/>
                    <a:pt x="386504" y="56488"/>
                    <a:pt x="386684" y="65350"/>
                  </a:cubicBezTo>
                  <a:cubicBezTo>
                    <a:pt x="386900" y="77274"/>
                    <a:pt x="398068" y="78211"/>
                    <a:pt x="400121" y="91359"/>
                  </a:cubicBezTo>
                  <a:cubicBezTo>
                    <a:pt x="403255" y="111389"/>
                    <a:pt x="389530" y="119926"/>
                    <a:pt x="393781" y="139559"/>
                  </a:cubicBezTo>
                  <a:cubicBezTo>
                    <a:pt x="396771" y="153428"/>
                    <a:pt x="405272" y="156671"/>
                    <a:pt x="402895" y="165568"/>
                  </a:cubicBezTo>
                  <a:cubicBezTo>
                    <a:pt x="400013" y="176231"/>
                    <a:pt x="384343" y="184517"/>
                    <a:pt x="377858" y="180662"/>
                  </a:cubicBezTo>
                  <a:cubicBezTo>
                    <a:pt x="368960" y="175403"/>
                    <a:pt x="384090" y="151447"/>
                    <a:pt x="373608" y="122988"/>
                  </a:cubicBezTo>
                  <a:cubicBezTo>
                    <a:pt x="372347" y="119566"/>
                    <a:pt x="370149" y="114523"/>
                    <a:pt x="369321" y="106922"/>
                  </a:cubicBezTo>
                  <a:cubicBezTo>
                    <a:pt x="367988" y="94782"/>
                    <a:pt x="371302" y="87145"/>
                    <a:pt x="372239" y="81381"/>
                  </a:cubicBezTo>
                  <a:cubicBezTo>
                    <a:pt x="375120" y="63945"/>
                    <a:pt x="359738" y="42583"/>
                    <a:pt x="345077" y="31668"/>
                  </a:cubicBezTo>
                  <a:lnTo>
                    <a:pt x="301992" y="361466"/>
                  </a:lnTo>
                  <a:lnTo>
                    <a:pt x="15927" y="287437"/>
                  </a:lnTo>
                  <a:cubicBezTo>
                    <a:pt x="8398" y="290067"/>
                    <a:pt x="2418" y="293777"/>
                    <a:pt x="509" y="299649"/>
                  </a:cubicBezTo>
                  <a:cubicBezTo>
                    <a:pt x="-1508" y="305809"/>
                    <a:pt x="2598" y="309123"/>
                    <a:pt x="10560" y="337006"/>
                  </a:cubicBezTo>
                  <a:cubicBezTo>
                    <a:pt x="13730" y="348065"/>
                    <a:pt x="13225" y="348065"/>
                    <a:pt x="14846" y="352136"/>
                  </a:cubicBezTo>
                  <a:cubicBezTo>
                    <a:pt x="15279" y="353180"/>
                    <a:pt x="22411" y="370364"/>
                    <a:pt x="37902" y="381963"/>
                  </a:cubicBezTo>
                  <a:cubicBezTo>
                    <a:pt x="60921" y="399255"/>
                    <a:pt x="76663" y="384917"/>
                    <a:pt x="98494" y="400984"/>
                  </a:cubicBezTo>
                  <a:cubicBezTo>
                    <a:pt x="99611" y="401813"/>
                    <a:pt x="120937" y="417915"/>
                    <a:pt x="119604" y="437908"/>
                  </a:cubicBezTo>
                  <a:cubicBezTo>
                    <a:pt x="118631" y="452642"/>
                    <a:pt x="106131" y="457469"/>
                    <a:pt x="107536" y="467664"/>
                  </a:cubicBezTo>
                  <a:cubicBezTo>
                    <a:pt x="108652" y="475877"/>
                    <a:pt x="118307" y="483731"/>
                    <a:pt x="150800" y="493277"/>
                  </a:cubicBezTo>
                  <a:cubicBezTo>
                    <a:pt x="197055" y="506858"/>
                    <a:pt x="250658" y="522564"/>
                    <a:pt x="294139" y="498248"/>
                  </a:cubicBezTo>
                  <a:cubicBezTo>
                    <a:pt x="304982" y="492196"/>
                    <a:pt x="308224" y="487513"/>
                    <a:pt x="321121" y="483154"/>
                  </a:cubicBezTo>
                  <a:cubicBezTo>
                    <a:pt x="349472" y="473536"/>
                    <a:pt x="369429" y="484019"/>
                    <a:pt x="379335" y="471915"/>
                  </a:cubicBezTo>
                  <a:cubicBezTo>
                    <a:pt x="385243" y="464710"/>
                    <a:pt x="380056" y="458694"/>
                    <a:pt x="388017" y="448283"/>
                  </a:cubicBezTo>
                  <a:cubicBezTo>
                    <a:pt x="392556" y="442375"/>
                    <a:pt x="402318" y="433766"/>
                    <a:pt x="410172" y="436035"/>
                  </a:cubicBezTo>
                  <a:cubicBezTo>
                    <a:pt x="420186" y="438917"/>
                    <a:pt x="415395" y="456136"/>
                    <a:pt x="428868" y="467736"/>
                  </a:cubicBezTo>
                  <a:cubicBezTo>
                    <a:pt x="441621" y="478687"/>
                    <a:pt x="461001" y="476238"/>
                    <a:pt x="461073" y="480561"/>
                  </a:cubicBezTo>
                  <a:cubicBezTo>
                    <a:pt x="461109" y="483514"/>
                    <a:pt x="452031" y="483983"/>
                    <a:pt x="450482" y="489530"/>
                  </a:cubicBezTo>
                  <a:cubicBezTo>
                    <a:pt x="449149" y="494358"/>
                    <a:pt x="454013" y="501058"/>
                    <a:pt x="459596" y="504192"/>
                  </a:cubicBezTo>
                  <a:cubicBezTo>
                    <a:pt x="471664" y="510965"/>
                    <a:pt x="481715" y="498032"/>
                    <a:pt x="502429" y="497636"/>
                  </a:cubicBezTo>
                  <a:cubicBezTo>
                    <a:pt x="524295" y="497204"/>
                    <a:pt x="526564" y="511361"/>
                    <a:pt x="548107" y="511433"/>
                  </a:cubicBezTo>
                  <a:cubicBezTo>
                    <a:pt x="570658" y="511505"/>
                    <a:pt x="593281" y="496015"/>
                    <a:pt x="593389" y="483623"/>
                  </a:cubicBezTo>
                  <a:cubicBezTo>
                    <a:pt x="593425" y="476994"/>
                    <a:pt x="587013" y="475193"/>
                    <a:pt x="585247" y="463269"/>
                  </a:cubicBezTo>
                  <a:cubicBezTo>
                    <a:pt x="583806" y="453435"/>
                    <a:pt x="587481" y="449868"/>
                    <a:pt x="584311" y="445293"/>
                  </a:cubicBezTo>
                  <a:cubicBezTo>
                    <a:pt x="580168" y="439313"/>
                    <a:pt x="568424" y="437584"/>
                    <a:pt x="560247" y="441475"/>
                  </a:cubicBezTo>
                  <a:cubicBezTo>
                    <a:pt x="548215" y="447203"/>
                    <a:pt x="545153" y="464602"/>
                    <a:pt x="543856" y="464134"/>
                  </a:cubicBezTo>
                  <a:cubicBezTo>
                    <a:pt x="542523" y="463665"/>
                    <a:pt x="550556" y="446842"/>
                    <a:pt x="543424" y="437656"/>
                  </a:cubicBezTo>
                  <a:cubicBezTo>
                    <a:pt x="541262" y="434882"/>
                    <a:pt x="539173" y="434702"/>
                    <a:pt x="537192" y="431028"/>
                  </a:cubicBezTo>
                  <a:cubicBezTo>
                    <a:pt x="534382" y="425876"/>
                    <a:pt x="534021" y="417951"/>
                    <a:pt x="537192" y="415898"/>
                  </a:cubicBezTo>
                  <a:cubicBezTo>
                    <a:pt x="543712" y="411719"/>
                    <a:pt x="563021" y="433369"/>
                    <a:pt x="566983" y="430127"/>
                  </a:cubicBezTo>
                  <a:cubicBezTo>
                    <a:pt x="569685" y="427930"/>
                    <a:pt x="560607" y="417987"/>
                    <a:pt x="564606" y="409306"/>
                  </a:cubicBezTo>
                  <a:cubicBezTo>
                    <a:pt x="567380" y="403289"/>
                    <a:pt x="576025" y="398895"/>
                    <a:pt x="582906" y="400372"/>
                  </a:cubicBezTo>
                  <a:cubicBezTo>
                    <a:pt x="593173" y="402569"/>
                    <a:pt x="595334" y="416943"/>
                    <a:pt x="603079" y="416474"/>
                  </a:cubicBezTo>
                  <a:cubicBezTo>
                    <a:pt x="607330" y="416222"/>
                    <a:pt x="607870" y="411791"/>
                    <a:pt x="612698" y="411287"/>
                  </a:cubicBezTo>
                  <a:cubicBezTo>
                    <a:pt x="620695" y="410422"/>
                    <a:pt x="625342" y="421806"/>
                    <a:pt x="629052" y="420761"/>
                  </a:cubicBezTo>
                  <a:cubicBezTo>
                    <a:pt x="634132" y="419356"/>
                    <a:pt x="639067" y="394320"/>
                    <a:pt x="626711" y="376308"/>
                  </a:cubicBezTo>
                  <a:close/>
                </a:path>
              </a:pathLst>
            </a:custGeom>
            <a:grpFill/>
            <a:ln w="9755" cap="flat">
              <a:solidFill>
                <a:srgbClr val="FFFFFF"/>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E36F9CB-65DC-954F-F57C-0C7315B8423E}"/>
                </a:ext>
              </a:extLst>
            </p:cNvPr>
            <p:cNvSpPr/>
            <p:nvPr/>
          </p:nvSpPr>
          <p:spPr>
            <a:xfrm>
              <a:off x="6441152" y="-516667"/>
              <a:ext cx="30481" cy="42007"/>
            </a:xfrm>
            <a:custGeom>
              <a:avLst/>
              <a:gdLst>
                <a:gd name="connsiteX0" fmla="*/ 29251 w 30481"/>
                <a:gd name="connsiteY0" fmla="*/ 39950 h 42007"/>
                <a:gd name="connsiteX1" fmla="*/ 15202 w 30481"/>
                <a:gd name="connsiteY1" fmla="*/ 9042 h 42007"/>
                <a:gd name="connsiteX2" fmla="*/ 4863 w 30481"/>
                <a:gd name="connsiteY2" fmla="*/ 0 h 42007"/>
                <a:gd name="connsiteX3" fmla="*/ 0 w 30481"/>
                <a:gd name="connsiteY3" fmla="*/ 37285 h 42007"/>
                <a:gd name="connsiteX4" fmla="*/ 29251 w 30481"/>
                <a:gd name="connsiteY4" fmla="*/ 39950 h 42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1" h="42007">
                  <a:moveTo>
                    <a:pt x="29251" y="39950"/>
                  </a:moveTo>
                  <a:cubicBezTo>
                    <a:pt x="34150" y="33826"/>
                    <a:pt x="23379" y="17472"/>
                    <a:pt x="15202" y="9042"/>
                  </a:cubicBezTo>
                  <a:cubicBezTo>
                    <a:pt x="13257" y="7061"/>
                    <a:pt x="9582" y="3242"/>
                    <a:pt x="4863" y="0"/>
                  </a:cubicBezTo>
                  <a:lnTo>
                    <a:pt x="0" y="37285"/>
                  </a:lnTo>
                  <a:cubicBezTo>
                    <a:pt x="13221" y="39446"/>
                    <a:pt x="25217" y="44994"/>
                    <a:pt x="29251" y="39950"/>
                  </a:cubicBezTo>
                  <a:close/>
                </a:path>
              </a:pathLst>
            </a:custGeom>
            <a:grpFill/>
            <a:ln w="9755" cap="flat">
              <a:solidFill>
                <a:srgbClr val="FFFFFF"/>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39BE0654-C912-145C-8315-77FC66FBD402}"/>
                </a:ext>
              </a:extLst>
            </p:cNvPr>
            <p:cNvSpPr/>
            <p:nvPr/>
          </p:nvSpPr>
          <p:spPr>
            <a:xfrm>
              <a:off x="6434056" y="-449411"/>
              <a:ext cx="15362" cy="24532"/>
            </a:xfrm>
            <a:custGeom>
              <a:avLst/>
              <a:gdLst>
                <a:gd name="connsiteX0" fmla="*/ 14481 w 15362"/>
                <a:gd name="connsiteY0" fmla="*/ 19309 h 24532"/>
                <a:gd name="connsiteX1" fmla="*/ 8105 w 15362"/>
                <a:gd name="connsiteY1" fmla="*/ 2270 h 24532"/>
                <a:gd name="connsiteX2" fmla="*/ 3206 w 15362"/>
                <a:gd name="connsiteY2" fmla="*/ 0 h 24532"/>
                <a:gd name="connsiteX3" fmla="*/ 0 w 15362"/>
                <a:gd name="connsiteY3" fmla="*/ 24532 h 24532"/>
                <a:gd name="connsiteX4" fmla="*/ 14517 w 15362"/>
                <a:gd name="connsiteY4" fmla="*/ 19273 h 2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62" h="24532">
                  <a:moveTo>
                    <a:pt x="14481" y="19309"/>
                  </a:moveTo>
                  <a:cubicBezTo>
                    <a:pt x="17147" y="14446"/>
                    <a:pt x="13401" y="6340"/>
                    <a:pt x="8105" y="2270"/>
                  </a:cubicBezTo>
                  <a:cubicBezTo>
                    <a:pt x="6880" y="1333"/>
                    <a:pt x="5404" y="504"/>
                    <a:pt x="3206" y="0"/>
                  </a:cubicBezTo>
                  <a:lnTo>
                    <a:pt x="0" y="24532"/>
                  </a:lnTo>
                  <a:cubicBezTo>
                    <a:pt x="6340" y="24280"/>
                    <a:pt x="12356" y="23235"/>
                    <a:pt x="14517" y="19273"/>
                  </a:cubicBezTo>
                  <a:close/>
                </a:path>
              </a:pathLst>
            </a:custGeom>
            <a:grpFill/>
            <a:ln w="9755" cap="flat">
              <a:solidFill>
                <a:srgbClr val="FFFFFF"/>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BEFBC5E-4BCF-014B-80D8-555C65011233}"/>
                </a:ext>
              </a:extLst>
            </p:cNvPr>
            <p:cNvSpPr/>
            <p:nvPr/>
          </p:nvSpPr>
          <p:spPr>
            <a:xfrm>
              <a:off x="6428508" y="-399806"/>
              <a:ext cx="2887" cy="17039"/>
            </a:xfrm>
            <a:custGeom>
              <a:avLst/>
              <a:gdLst>
                <a:gd name="connsiteX0" fmla="*/ 2233 w 2887"/>
                <a:gd name="connsiteY0" fmla="*/ 0 h 17039"/>
                <a:gd name="connsiteX1" fmla="*/ 0 w 2887"/>
                <a:gd name="connsiteY1" fmla="*/ 17039 h 17039"/>
                <a:gd name="connsiteX2" fmla="*/ 2233 w 2887"/>
                <a:gd name="connsiteY2" fmla="*/ 0 h 17039"/>
              </a:gdLst>
              <a:ahLst/>
              <a:cxnLst>
                <a:cxn ang="0">
                  <a:pos x="connsiteX0" y="connsiteY0"/>
                </a:cxn>
                <a:cxn ang="0">
                  <a:pos x="connsiteX1" y="connsiteY1"/>
                </a:cxn>
                <a:cxn ang="0">
                  <a:pos x="connsiteX2" y="connsiteY2"/>
                </a:cxn>
              </a:cxnLst>
              <a:rect l="l" t="t" r="r" b="b"/>
              <a:pathLst>
                <a:path w="2887" h="17039">
                  <a:moveTo>
                    <a:pt x="2233" y="0"/>
                  </a:moveTo>
                  <a:lnTo>
                    <a:pt x="0" y="17039"/>
                  </a:lnTo>
                  <a:cubicBezTo>
                    <a:pt x="2954" y="12500"/>
                    <a:pt x="3530" y="6160"/>
                    <a:pt x="2233" y="0"/>
                  </a:cubicBezTo>
                  <a:close/>
                </a:path>
              </a:pathLst>
            </a:custGeom>
            <a:grpFill/>
            <a:ln w="9755" cap="flat">
              <a:solidFill>
                <a:srgbClr val="FFFFFF"/>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765E5B12-42B5-E0D4-572F-64B01EDB58FD}"/>
                </a:ext>
              </a:extLst>
            </p:cNvPr>
            <p:cNvSpPr/>
            <p:nvPr/>
          </p:nvSpPr>
          <p:spPr>
            <a:xfrm>
              <a:off x="6389746" y="-302776"/>
              <a:ext cx="137319" cy="227890"/>
            </a:xfrm>
            <a:custGeom>
              <a:avLst/>
              <a:gdLst>
                <a:gd name="connsiteX0" fmla="*/ 11384 w 137319"/>
                <a:gd name="connsiteY0" fmla="*/ 218647 h 227890"/>
                <a:gd name="connsiteX1" fmla="*/ 33214 w 137319"/>
                <a:gd name="connsiteY1" fmla="*/ 202940 h 227890"/>
                <a:gd name="connsiteX2" fmla="*/ 46651 w 137319"/>
                <a:gd name="connsiteY2" fmla="*/ 220628 h 227890"/>
                <a:gd name="connsiteX3" fmla="*/ 66536 w 137319"/>
                <a:gd name="connsiteY3" fmla="*/ 211838 h 227890"/>
                <a:gd name="connsiteX4" fmla="*/ 84476 w 137319"/>
                <a:gd name="connsiteY4" fmla="*/ 225095 h 227890"/>
                <a:gd name="connsiteX5" fmla="*/ 119779 w 137319"/>
                <a:gd name="connsiteY5" fmla="*/ 218214 h 227890"/>
                <a:gd name="connsiteX6" fmla="*/ 115961 w 137319"/>
                <a:gd name="connsiteY6" fmla="*/ 191089 h 227890"/>
                <a:gd name="connsiteX7" fmla="*/ 132676 w 137319"/>
                <a:gd name="connsiteY7" fmla="*/ 165260 h 227890"/>
                <a:gd name="connsiteX8" fmla="*/ 122517 w 137319"/>
                <a:gd name="connsiteY8" fmla="*/ 108522 h 227890"/>
                <a:gd name="connsiteX9" fmla="*/ 96220 w 137319"/>
                <a:gd name="connsiteY9" fmla="*/ 101533 h 227890"/>
                <a:gd name="connsiteX10" fmla="*/ 84656 w 137319"/>
                <a:gd name="connsiteY10" fmla="*/ 110972 h 227890"/>
                <a:gd name="connsiteX11" fmla="*/ 77631 w 137319"/>
                <a:gd name="connsiteY11" fmla="*/ 102758 h 227890"/>
                <a:gd name="connsiteX12" fmla="*/ 77019 w 137319"/>
                <a:gd name="connsiteY12" fmla="*/ 92059 h 227890"/>
                <a:gd name="connsiteX13" fmla="*/ 57782 w 137319"/>
                <a:gd name="connsiteY13" fmla="*/ 80676 h 227890"/>
                <a:gd name="connsiteX14" fmla="*/ 73849 w 137319"/>
                <a:gd name="connsiteY14" fmla="*/ 54234 h 227890"/>
                <a:gd name="connsiteX15" fmla="*/ 64915 w 137319"/>
                <a:gd name="connsiteY15" fmla="*/ 36583 h 227890"/>
                <a:gd name="connsiteX16" fmla="*/ 69454 w 137319"/>
                <a:gd name="connsiteY16" fmla="*/ 4449 h 227890"/>
                <a:gd name="connsiteX17" fmla="*/ 39302 w 137319"/>
                <a:gd name="connsiteY17" fmla="*/ 6286 h 227890"/>
                <a:gd name="connsiteX18" fmla="*/ 28999 w 137319"/>
                <a:gd name="connsiteY18" fmla="*/ 30206 h 227890"/>
                <a:gd name="connsiteX19" fmla="*/ 23524 w 137319"/>
                <a:gd name="connsiteY19" fmla="*/ 36619 h 227890"/>
                <a:gd name="connsiteX20" fmla="*/ 19777 w 137319"/>
                <a:gd name="connsiteY20" fmla="*/ 65293 h 227890"/>
                <a:gd name="connsiteX21" fmla="*/ 27018 w 137319"/>
                <a:gd name="connsiteY21" fmla="*/ 69905 h 227890"/>
                <a:gd name="connsiteX22" fmla="*/ 29539 w 137319"/>
                <a:gd name="connsiteY22" fmla="*/ 92600 h 227890"/>
                <a:gd name="connsiteX23" fmla="*/ 21831 w 137319"/>
                <a:gd name="connsiteY23" fmla="*/ 108342 h 227890"/>
                <a:gd name="connsiteX24" fmla="*/ 39734 w 137319"/>
                <a:gd name="connsiteY24" fmla="*/ 134207 h 227890"/>
                <a:gd name="connsiteX25" fmla="*/ 14698 w 137319"/>
                <a:gd name="connsiteY25" fmla="*/ 146779 h 227890"/>
                <a:gd name="connsiteX26" fmla="*/ 9078 w 137319"/>
                <a:gd name="connsiteY26" fmla="*/ 147320 h 227890"/>
                <a:gd name="connsiteX27" fmla="*/ 0 w 137319"/>
                <a:gd name="connsiteY27" fmla="*/ 216774 h 227890"/>
                <a:gd name="connsiteX28" fmla="*/ 11384 w 137319"/>
                <a:gd name="connsiteY28" fmla="*/ 218647 h 22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7319" h="227890">
                  <a:moveTo>
                    <a:pt x="11384" y="218647"/>
                  </a:moveTo>
                  <a:cubicBezTo>
                    <a:pt x="23560" y="215837"/>
                    <a:pt x="26730" y="201824"/>
                    <a:pt x="33214" y="202940"/>
                  </a:cubicBezTo>
                  <a:cubicBezTo>
                    <a:pt x="39770" y="204021"/>
                    <a:pt x="39050" y="218791"/>
                    <a:pt x="46651" y="220628"/>
                  </a:cubicBezTo>
                  <a:cubicBezTo>
                    <a:pt x="53459" y="222249"/>
                    <a:pt x="57566" y="211298"/>
                    <a:pt x="66536" y="211838"/>
                  </a:cubicBezTo>
                  <a:cubicBezTo>
                    <a:pt x="74209" y="212307"/>
                    <a:pt x="74894" y="220520"/>
                    <a:pt x="84476" y="225095"/>
                  </a:cubicBezTo>
                  <a:cubicBezTo>
                    <a:pt x="96580" y="230895"/>
                    <a:pt x="115168" y="227220"/>
                    <a:pt x="119779" y="218214"/>
                  </a:cubicBezTo>
                  <a:cubicBezTo>
                    <a:pt x="123778" y="210361"/>
                    <a:pt x="114087" y="204417"/>
                    <a:pt x="115961" y="191089"/>
                  </a:cubicBezTo>
                  <a:cubicBezTo>
                    <a:pt x="117654" y="178985"/>
                    <a:pt x="126480" y="177940"/>
                    <a:pt x="132676" y="165260"/>
                  </a:cubicBezTo>
                  <a:cubicBezTo>
                    <a:pt x="141465" y="147284"/>
                    <a:pt x="137611" y="120914"/>
                    <a:pt x="122517" y="108522"/>
                  </a:cubicBezTo>
                  <a:cubicBezTo>
                    <a:pt x="116285" y="103407"/>
                    <a:pt x="104253" y="97499"/>
                    <a:pt x="96220" y="101533"/>
                  </a:cubicBezTo>
                  <a:cubicBezTo>
                    <a:pt x="90420" y="104451"/>
                    <a:pt x="89015" y="111404"/>
                    <a:pt x="84656" y="110972"/>
                  </a:cubicBezTo>
                  <a:cubicBezTo>
                    <a:pt x="80297" y="110539"/>
                    <a:pt x="77775" y="103190"/>
                    <a:pt x="77631" y="102758"/>
                  </a:cubicBezTo>
                  <a:cubicBezTo>
                    <a:pt x="75866" y="97535"/>
                    <a:pt x="78784" y="95337"/>
                    <a:pt x="77019" y="92059"/>
                  </a:cubicBezTo>
                  <a:cubicBezTo>
                    <a:pt x="72588" y="83846"/>
                    <a:pt x="59691" y="86259"/>
                    <a:pt x="57782" y="80676"/>
                  </a:cubicBezTo>
                  <a:cubicBezTo>
                    <a:pt x="55441" y="73795"/>
                    <a:pt x="73993" y="67059"/>
                    <a:pt x="73849" y="54234"/>
                  </a:cubicBezTo>
                  <a:cubicBezTo>
                    <a:pt x="73777" y="46705"/>
                    <a:pt x="67401" y="46237"/>
                    <a:pt x="64915" y="36583"/>
                  </a:cubicBezTo>
                  <a:cubicBezTo>
                    <a:pt x="60916" y="21164"/>
                    <a:pt x="74317" y="11366"/>
                    <a:pt x="69454" y="4449"/>
                  </a:cubicBezTo>
                  <a:cubicBezTo>
                    <a:pt x="64987" y="-1927"/>
                    <a:pt x="47948" y="-1567"/>
                    <a:pt x="39302" y="6286"/>
                  </a:cubicBezTo>
                  <a:cubicBezTo>
                    <a:pt x="32133" y="12807"/>
                    <a:pt x="37429" y="18426"/>
                    <a:pt x="28999" y="30206"/>
                  </a:cubicBezTo>
                  <a:cubicBezTo>
                    <a:pt x="27162" y="32764"/>
                    <a:pt x="25361" y="34709"/>
                    <a:pt x="23524" y="36619"/>
                  </a:cubicBezTo>
                  <a:lnTo>
                    <a:pt x="19777" y="65293"/>
                  </a:lnTo>
                  <a:cubicBezTo>
                    <a:pt x="22227" y="66230"/>
                    <a:pt x="24856" y="67383"/>
                    <a:pt x="27018" y="69905"/>
                  </a:cubicBezTo>
                  <a:cubicBezTo>
                    <a:pt x="33646" y="77578"/>
                    <a:pt x="30116" y="90582"/>
                    <a:pt x="29539" y="92600"/>
                  </a:cubicBezTo>
                  <a:cubicBezTo>
                    <a:pt x="26946" y="102146"/>
                    <a:pt x="22011" y="102326"/>
                    <a:pt x="21831" y="108342"/>
                  </a:cubicBezTo>
                  <a:cubicBezTo>
                    <a:pt x="21398" y="120410"/>
                    <a:pt x="40959" y="125489"/>
                    <a:pt x="39734" y="134207"/>
                  </a:cubicBezTo>
                  <a:cubicBezTo>
                    <a:pt x="38509" y="143213"/>
                    <a:pt x="16463" y="146527"/>
                    <a:pt x="14698" y="146779"/>
                  </a:cubicBezTo>
                  <a:cubicBezTo>
                    <a:pt x="13041" y="147032"/>
                    <a:pt x="11095" y="147212"/>
                    <a:pt x="9078" y="147320"/>
                  </a:cubicBezTo>
                  <a:lnTo>
                    <a:pt x="0" y="216774"/>
                  </a:lnTo>
                  <a:cubicBezTo>
                    <a:pt x="3566" y="218106"/>
                    <a:pt x="6268" y="219836"/>
                    <a:pt x="11384" y="218647"/>
                  </a:cubicBezTo>
                  <a:close/>
                </a:path>
              </a:pathLst>
            </a:custGeom>
            <a:grpFill/>
            <a:ln w="9755" cap="flat">
              <a:solidFill>
                <a:srgbClr val="FFFFFF"/>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4A3985D-5DE1-324C-B75E-0131F258F893}"/>
                </a:ext>
              </a:extLst>
            </p:cNvPr>
            <p:cNvSpPr/>
            <p:nvPr/>
          </p:nvSpPr>
          <p:spPr>
            <a:xfrm>
              <a:off x="5834728" y="268115"/>
              <a:ext cx="1650046" cy="1286177"/>
            </a:xfrm>
            <a:custGeom>
              <a:avLst/>
              <a:gdLst>
                <a:gd name="connsiteX0" fmla="*/ 1642109 w 1650046"/>
                <a:gd name="connsiteY0" fmla="*/ 375291 h 1286177"/>
                <a:gd name="connsiteX1" fmla="*/ 1576798 w 1650046"/>
                <a:gd name="connsiteY1" fmla="*/ 295750 h 1286177"/>
                <a:gd name="connsiteX2" fmla="*/ 1571682 w 1650046"/>
                <a:gd name="connsiteY2" fmla="*/ 279683 h 1286177"/>
                <a:gd name="connsiteX3" fmla="*/ 1592864 w 1650046"/>
                <a:gd name="connsiteY3" fmla="*/ 276549 h 1286177"/>
                <a:gd name="connsiteX4" fmla="*/ 1594522 w 1650046"/>
                <a:gd name="connsiteY4" fmla="*/ 239697 h 1286177"/>
                <a:gd name="connsiteX5" fmla="*/ 1576257 w 1650046"/>
                <a:gd name="connsiteY5" fmla="*/ 229574 h 1286177"/>
                <a:gd name="connsiteX6" fmla="*/ 1585263 w 1650046"/>
                <a:gd name="connsiteY6" fmla="*/ 213508 h 1286177"/>
                <a:gd name="connsiteX7" fmla="*/ 1578239 w 1650046"/>
                <a:gd name="connsiteY7" fmla="*/ 189552 h 1286177"/>
                <a:gd name="connsiteX8" fmla="*/ 1549384 w 1650046"/>
                <a:gd name="connsiteY8" fmla="*/ 185085 h 1286177"/>
                <a:gd name="connsiteX9" fmla="*/ 1547799 w 1650046"/>
                <a:gd name="connsiteY9" fmla="*/ 179717 h 1286177"/>
                <a:gd name="connsiteX10" fmla="*/ 1525032 w 1650046"/>
                <a:gd name="connsiteY10" fmla="*/ 176835 h 1286177"/>
                <a:gd name="connsiteX11" fmla="*/ 1511595 w 1650046"/>
                <a:gd name="connsiteY11" fmla="*/ 153816 h 1286177"/>
                <a:gd name="connsiteX12" fmla="*/ 1492646 w 1650046"/>
                <a:gd name="connsiteY12" fmla="*/ 161345 h 1286177"/>
                <a:gd name="connsiteX13" fmla="*/ 1413106 w 1650046"/>
                <a:gd name="connsiteY13" fmla="*/ 170675 h 1286177"/>
                <a:gd name="connsiteX14" fmla="*/ 1417248 w 1650046"/>
                <a:gd name="connsiteY14" fmla="*/ 194955 h 1286177"/>
                <a:gd name="connsiteX15" fmla="*/ 1423949 w 1650046"/>
                <a:gd name="connsiteY15" fmla="*/ 223630 h 1286177"/>
                <a:gd name="connsiteX16" fmla="*/ 1450859 w 1650046"/>
                <a:gd name="connsiteY16" fmla="*/ 248559 h 1286177"/>
                <a:gd name="connsiteX17" fmla="*/ 1443798 w 1650046"/>
                <a:gd name="connsiteY17" fmla="*/ 261455 h 1286177"/>
                <a:gd name="connsiteX18" fmla="*/ 1449562 w 1650046"/>
                <a:gd name="connsiteY18" fmla="*/ 274388 h 1286177"/>
                <a:gd name="connsiteX19" fmla="*/ 1429028 w 1650046"/>
                <a:gd name="connsiteY19" fmla="*/ 280656 h 1286177"/>
                <a:gd name="connsiteX20" fmla="*/ 1430829 w 1650046"/>
                <a:gd name="connsiteY20" fmla="*/ 345283 h 1286177"/>
                <a:gd name="connsiteX21" fmla="*/ 1423409 w 1650046"/>
                <a:gd name="connsiteY21" fmla="*/ 379613 h 1286177"/>
                <a:gd name="connsiteX22" fmla="*/ 1400029 w 1650046"/>
                <a:gd name="connsiteY22" fmla="*/ 350903 h 1286177"/>
                <a:gd name="connsiteX23" fmla="*/ 1393581 w 1650046"/>
                <a:gd name="connsiteY23" fmla="*/ 373597 h 1286177"/>
                <a:gd name="connsiteX24" fmla="*/ 1415987 w 1650046"/>
                <a:gd name="connsiteY24" fmla="*/ 400435 h 1286177"/>
                <a:gd name="connsiteX25" fmla="*/ 1415952 w 1650046"/>
                <a:gd name="connsiteY25" fmla="*/ 431308 h 1286177"/>
                <a:gd name="connsiteX26" fmla="*/ 1405685 w 1650046"/>
                <a:gd name="connsiteY26" fmla="*/ 434442 h 1286177"/>
                <a:gd name="connsiteX27" fmla="*/ 1404028 w 1650046"/>
                <a:gd name="connsiteY27" fmla="*/ 459983 h 1286177"/>
                <a:gd name="connsiteX28" fmla="*/ 1393112 w 1650046"/>
                <a:gd name="connsiteY28" fmla="*/ 467836 h 1286177"/>
                <a:gd name="connsiteX29" fmla="*/ 1377442 w 1650046"/>
                <a:gd name="connsiteY29" fmla="*/ 440061 h 1286177"/>
                <a:gd name="connsiteX30" fmla="*/ 1331656 w 1650046"/>
                <a:gd name="connsiteY30" fmla="*/ 383900 h 1286177"/>
                <a:gd name="connsiteX31" fmla="*/ 1332016 w 1650046"/>
                <a:gd name="connsiteY31" fmla="*/ 354577 h 1286177"/>
                <a:gd name="connsiteX32" fmla="*/ 1348047 w 1650046"/>
                <a:gd name="connsiteY32" fmla="*/ 351155 h 1286177"/>
                <a:gd name="connsiteX33" fmla="*/ 1348047 w 1650046"/>
                <a:gd name="connsiteY33" fmla="*/ 334764 h 1286177"/>
                <a:gd name="connsiteX34" fmla="*/ 1277944 w 1650046"/>
                <a:gd name="connsiteY34" fmla="*/ 253026 h 1286177"/>
                <a:gd name="connsiteX35" fmla="*/ 1255105 w 1650046"/>
                <a:gd name="connsiteY35" fmla="*/ 299316 h 1286177"/>
                <a:gd name="connsiteX36" fmla="*/ 1263103 w 1650046"/>
                <a:gd name="connsiteY36" fmla="*/ 313834 h 1286177"/>
                <a:gd name="connsiteX37" fmla="*/ 1254097 w 1650046"/>
                <a:gd name="connsiteY37" fmla="*/ 327703 h 1286177"/>
                <a:gd name="connsiteX38" fmla="*/ 1249882 w 1650046"/>
                <a:gd name="connsiteY38" fmla="*/ 363943 h 1286177"/>
                <a:gd name="connsiteX39" fmla="*/ 1237129 w 1650046"/>
                <a:gd name="connsiteY39" fmla="*/ 322336 h 1286177"/>
                <a:gd name="connsiteX40" fmla="*/ 1228196 w 1650046"/>
                <a:gd name="connsiteY40" fmla="*/ 285447 h 1286177"/>
                <a:gd name="connsiteX41" fmla="*/ 1207374 w 1650046"/>
                <a:gd name="connsiteY41" fmla="*/ 264301 h 1286177"/>
                <a:gd name="connsiteX42" fmla="*/ 1218649 w 1650046"/>
                <a:gd name="connsiteY42" fmla="*/ 241931 h 1286177"/>
                <a:gd name="connsiteX43" fmla="*/ 1210003 w 1650046"/>
                <a:gd name="connsiteY43" fmla="*/ 237824 h 1286177"/>
                <a:gd name="connsiteX44" fmla="*/ 1184643 w 1650046"/>
                <a:gd name="connsiteY44" fmla="*/ 246614 h 1286177"/>
                <a:gd name="connsiteX45" fmla="*/ 1183706 w 1650046"/>
                <a:gd name="connsiteY45" fmla="*/ 228638 h 1286177"/>
                <a:gd name="connsiteX46" fmla="*/ 1168648 w 1650046"/>
                <a:gd name="connsiteY46" fmla="*/ 223558 h 1286177"/>
                <a:gd name="connsiteX47" fmla="*/ 1157733 w 1650046"/>
                <a:gd name="connsiteY47" fmla="*/ 235518 h 1286177"/>
                <a:gd name="connsiteX48" fmla="*/ 1140117 w 1650046"/>
                <a:gd name="connsiteY48" fmla="*/ 221937 h 1286177"/>
                <a:gd name="connsiteX49" fmla="*/ 1155247 w 1650046"/>
                <a:gd name="connsiteY49" fmla="*/ 189516 h 1286177"/>
                <a:gd name="connsiteX50" fmla="*/ 1147250 w 1650046"/>
                <a:gd name="connsiteY50" fmla="*/ 184473 h 1286177"/>
                <a:gd name="connsiteX51" fmla="*/ 1144368 w 1650046"/>
                <a:gd name="connsiteY51" fmla="*/ 173125 h 1286177"/>
                <a:gd name="connsiteX52" fmla="*/ 1169044 w 1650046"/>
                <a:gd name="connsiteY52" fmla="*/ 176007 h 1286177"/>
                <a:gd name="connsiteX53" fmla="*/ 1170377 w 1650046"/>
                <a:gd name="connsiteY53" fmla="*/ 151727 h 1286177"/>
                <a:gd name="connsiteX54" fmla="*/ 1150816 w 1650046"/>
                <a:gd name="connsiteY54" fmla="*/ 142253 h 1286177"/>
                <a:gd name="connsiteX55" fmla="*/ 1117819 w 1650046"/>
                <a:gd name="connsiteY55" fmla="*/ 112245 h 1286177"/>
                <a:gd name="connsiteX56" fmla="*/ 1109857 w 1650046"/>
                <a:gd name="connsiteY56" fmla="*/ 78526 h 1286177"/>
                <a:gd name="connsiteX57" fmla="*/ 1097717 w 1650046"/>
                <a:gd name="connsiteY57" fmla="*/ 43223 h 1286177"/>
                <a:gd name="connsiteX58" fmla="*/ 1069871 w 1650046"/>
                <a:gd name="connsiteY58" fmla="*/ 5038 h 1286177"/>
                <a:gd name="connsiteX59" fmla="*/ 1023688 w 1650046"/>
                <a:gd name="connsiteY59" fmla="*/ 5290 h 1286177"/>
                <a:gd name="connsiteX60" fmla="*/ 999913 w 1650046"/>
                <a:gd name="connsiteY60" fmla="*/ 27301 h 1286177"/>
                <a:gd name="connsiteX61" fmla="*/ 1013674 w 1650046"/>
                <a:gd name="connsiteY61" fmla="*/ 53778 h 1286177"/>
                <a:gd name="connsiteX62" fmla="*/ 997967 w 1650046"/>
                <a:gd name="connsiteY62" fmla="*/ 58497 h 1286177"/>
                <a:gd name="connsiteX63" fmla="*/ 984170 w 1650046"/>
                <a:gd name="connsiteY63" fmla="*/ 55327 h 1286177"/>
                <a:gd name="connsiteX64" fmla="*/ 975741 w 1650046"/>
                <a:gd name="connsiteY64" fmla="*/ 116784 h 1286177"/>
                <a:gd name="connsiteX65" fmla="*/ 991735 w 1650046"/>
                <a:gd name="connsiteY65" fmla="*/ 132238 h 1286177"/>
                <a:gd name="connsiteX66" fmla="*/ 993320 w 1650046"/>
                <a:gd name="connsiteY66" fmla="*/ 150214 h 1286177"/>
                <a:gd name="connsiteX67" fmla="*/ 986224 w 1650046"/>
                <a:gd name="connsiteY67" fmla="*/ 166605 h 1286177"/>
                <a:gd name="connsiteX68" fmla="*/ 991627 w 1650046"/>
                <a:gd name="connsiteY68" fmla="*/ 194667 h 1286177"/>
                <a:gd name="connsiteX69" fmla="*/ 1047356 w 1650046"/>
                <a:gd name="connsiteY69" fmla="*/ 245173 h 1286177"/>
                <a:gd name="connsiteX70" fmla="*/ 1058595 w 1650046"/>
                <a:gd name="connsiteY70" fmla="*/ 242687 h 1286177"/>
                <a:gd name="connsiteX71" fmla="*/ 1083272 w 1650046"/>
                <a:gd name="connsiteY71" fmla="*/ 259114 h 1286177"/>
                <a:gd name="connsiteX72" fmla="*/ 1107336 w 1650046"/>
                <a:gd name="connsiteY72" fmla="*/ 249387 h 1286177"/>
                <a:gd name="connsiteX73" fmla="*/ 1109893 w 1650046"/>
                <a:gd name="connsiteY73" fmla="*/ 262644 h 1286177"/>
                <a:gd name="connsiteX74" fmla="*/ 1099591 w 1650046"/>
                <a:gd name="connsiteY74" fmla="*/ 278062 h 1286177"/>
                <a:gd name="connsiteX75" fmla="*/ 1088711 w 1650046"/>
                <a:gd name="connsiteY75" fmla="*/ 272046 h 1286177"/>
                <a:gd name="connsiteX76" fmla="*/ 1078409 w 1650046"/>
                <a:gd name="connsiteY76" fmla="*/ 288725 h 1286177"/>
                <a:gd name="connsiteX77" fmla="*/ 1106579 w 1650046"/>
                <a:gd name="connsiteY77" fmla="*/ 318085 h 1286177"/>
                <a:gd name="connsiteX78" fmla="*/ 1108452 w 1650046"/>
                <a:gd name="connsiteY78" fmla="*/ 358431 h 1286177"/>
                <a:gd name="connsiteX79" fmla="*/ 1094655 w 1650046"/>
                <a:gd name="connsiteY79" fmla="*/ 372913 h 1286177"/>
                <a:gd name="connsiteX80" fmla="*/ 1069258 w 1650046"/>
                <a:gd name="connsiteY80" fmla="*/ 409729 h 1286177"/>
                <a:gd name="connsiteX81" fmla="*/ 1046167 w 1650046"/>
                <a:gd name="connsiteY81" fmla="*/ 411567 h 1286177"/>
                <a:gd name="connsiteX82" fmla="*/ 1030065 w 1650046"/>
                <a:gd name="connsiteY82" fmla="*/ 446510 h 1286177"/>
                <a:gd name="connsiteX83" fmla="*/ 1046347 w 1650046"/>
                <a:gd name="connsiteY83" fmla="*/ 500113 h 1286177"/>
                <a:gd name="connsiteX84" fmla="*/ 1028407 w 1650046"/>
                <a:gd name="connsiteY84" fmla="*/ 497879 h 1286177"/>
                <a:gd name="connsiteX85" fmla="*/ 1007586 w 1650046"/>
                <a:gd name="connsiteY85" fmla="*/ 478319 h 1286177"/>
                <a:gd name="connsiteX86" fmla="*/ 1015007 w 1650046"/>
                <a:gd name="connsiteY86" fmla="*/ 446185 h 1286177"/>
                <a:gd name="connsiteX87" fmla="*/ 1016988 w 1650046"/>
                <a:gd name="connsiteY87" fmla="*/ 403641 h 1286177"/>
                <a:gd name="connsiteX88" fmla="*/ 1004488 w 1650046"/>
                <a:gd name="connsiteY88" fmla="*/ 399535 h 1286177"/>
                <a:gd name="connsiteX89" fmla="*/ 996130 w 1650046"/>
                <a:gd name="connsiteY89" fmla="*/ 411170 h 1286177"/>
                <a:gd name="connsiteX90" fmla="*/ 988457 w 1650046"/>
                <a:gd name="connsiteY90" fmla="*/ 401696 h 1286177"/>
                <a:gd name="connsiteX91" fmla="*/ 947138 w 1650046"/>
                <a:gd name="connsiteY91" fmla="*/ 375146 h 1286177"/>
                <a:gd name="connsiteX92" fmla="*/ 919219 w 1650046"/>
                <a:gd name="connsiteY92" fmla="*/ 382964 h 1286177"/>
                <a:gd name="connsiteX93" fmla="*/ 917238 w 1650046"/>
                <a:gd name="connsiteY93" fmla="*/ 412575 h 1286177"/>
                <a:gd name="connsiteX94" fmla="*/ 938672 w 1650046"/>
                <a:gd name="connsiteY94" fmla="*/ 439413 h 1286177"/>
                <a:gd name="connsiteX95" fmla="*/ 955027 w 1650046"/>
                <a:gd name="connsiteY95" fmla="*/ 433757 h 1286177"/>
                <a:gd name="connsiteX96" fmla="*/ 966194 w 1650046"/>
                <a:gd name="connsiteY96" fmla="*/ 460235 h 1286177"/>
                <a:gd name="connsiteX97" fmla="*/ 939249 w 1650046"/>
                <a:gd name="connsiteY97" fmla="*/ 458938 h 1286177"/>
                <a:gd name="connsiteX98" fmla="*/ 910430 w 1650046"/>
                <a:gd name="connsiteY98" fmla="*/ 432424 h 1286177"/>
                <a:gd name="connsiteX99" fmla="*/ 898253 w 1650046"/>
                <a:gd name="connsiteY99" fmla="*/ 433037 h 1286177"/>
                <a:gd name="connsiteX100" fmla="*/ 907548 w 1650046"/>
                <a:gd name="connsiteY100" fmla="*/ 446906 h 1286177"/>
                <a:gd name="connsiteX101" fmla="*/ 897893 w 1650046"/>
                <a:gd name="connsiteY101" fmla="*/ 457929 h 1286177"/>
                <a:gd name="connsiteX102" fmla="*/ 837625 w 1650046"/>
                <a:gd name="connsiteY102" fmla="*/ 448707 h 1286177"/>
                <a:gd name="connsiteX103" fmla="*/ 773467 w 1650046"/>
                <a:gd name="connsiteY103" fmla="*/ 462144 h 1286177"/>
                <a:gd name="connsiteX104" fmla="*/ 727321 w 1650046"/>
                <a:gd name="connsiteY104" fmla="*/ 438765 h 1286177"/>
                <a:gd name="connsiteX105" fmla="*/ 697529 w 1650046"/>
                <a:gd name="connsiteY105" fmla="*/ 414124 h 1286177"/>
                <a:gd name="connsiteX106" fmla="*/ 663198 w 1650046"/>
                <a:gd name="connsiteY106" fmla="*/ 416286 h 1286177"/>
                <a:gd name="connsiteX107" fmla="*/ 659380 w 1650046"/>
                <a:gd name="connsiteY107" fmla="*/ 409045 h 1286177"/>
                <a:gd name="connsiteX108" fmla="*/ 640503 w 1650046"/>
                <a:gd name="connsiteY108" fmla="*/ 392006 h 1286177"/>
                <a:gd name="connsiteX109" fmla="*/ 626742 w 1650046"/>
                <a:gd name="connsiteY109" fmla="*/ 376840 h 1286177"/>
                <a:gd name="connsiteX110" fmla="*/ 629660 w 1650046"/>
                <a:gd name="connsiteY110" fmla="*/ 367690 h 1286177"/>
                <a:gd name="connsiteX111" fmla="*/ 620078 w 1650046"/>
                <a:gd name="connsiteY111" fmla="*/ 342149 h 1286177"/>
                <a:gd name="connsiteX112" fmla="*/ 608874 w 1650046"/>
                <a:gd name="connsiteY112" fmla="*/ 322588 h 1286177"/>
                <a:gd name="connsiteX113" fmla="*/ 583225 w 1650046"/>
                <a:gd name="connsiteY113" fmla="*/ 326947 h 1286177"/>
                <a:gd name="connsiteX114" fmla="*/ 519859 w 1650046"/>
                <a:gd name="connsiteY114" fmla="*/ 348597 h 1286177"/>
                <a:gd name="connsiteX115" fmla="*/ 488087 w 1650046"/>
                <a:gd name="connsiteY115" fmla="*/ 370608 h 1286177"/>
                <a:gd name="connsiteX116" fmla="*/ 497669 w 1650046"/>
                <a:gd name="connsiteY116" fmla="*/ 393627 h 1286177"/>
                <a:gd name="connsiteX117" fmla="*/ 526344 w 1650046"/>
                <a:gd name="connsiteY117" fmla="*/ 400291 h 1286177"/>
                <a:gd name="connsiteX118" fmla="*/ 535206 w 1650046"/>
                <a:gd name="connsiteY118" fmla="*/ 382027 h 1286177"/>
                <a:gd name="connsiteX119" fmla="*/ 554767 w 1650046"/>
                <a:gd name="connsiteY119" fmla="*/ 385665 h 1286177"/>
                <a:gd name="connsiteX120" fmla="*/ 562800 w 1650046"/>
                <a:gd name="connsiteY120" fmla="*/ 378605 h 1286177"/>
                <a:gd name="connsiteX121" fmla="*/ 570977 w 1650046"/>
                <a:gd name="connsiteY121" fmla="*/ 381775 h 1286177"/>
                <a:gd name="connsiteX122" fmla="*/ 579659 w 1650046"/>
                <a:gd name="connsiteY122" fmla="*/ 371400 h 1286177"/>
                <a:gd name="connsiteX123" fmla="*/ 604696 w 1650046"/>
                <a:gd name="connsiteY123" fmla="*/ 352524 h 1286177"/>
                <a:gd name="connsiteX124" fmla="*/ 614278 w 1650046"/>
                <a:gd name="connsiteY124" fmla="*/ 375219 h 1286177"/>
                <a:gd name="connsiteX125" fmla="*/ 594069 w 1650046"/>
                <a:gd name="connsiteY125" fmla="*/ 378028 h 1286177"/>
                <a:gd name="connsiteX126" fmla="*/ 565177 w 1650046"/>
                <a:gd name="connsiteY126" fmla="*/ 404470 h 1286177"/>
                <a:gd name="connsiteX127" fmla="*/ 522309 w 1650046"/>
                <a:gd name="connsiteY127" fmla="*/ 428029 h 1286177"/>
                <a:gd name="connsiteX128" fmla="*/ 510709 w 1650046"/>
                <a:gd name="connsiteY128" fmla="*/ 452129 h 1286177"/>
                <a:gd name="connsiteX129" fmla="*/ 517878 w 1650046"/>
                <a:gd name="connsiteY129" fmla="*/ 472951 h 1286177"/>
                <a:gd name="connsiteX130" fmla="*/ 520220 w 1650046"/>
                <a:gd name="connsiteY130" fmla="*/ 503211 h 1286177"/>
                <a:gd name="connsiteX131" fmla="*/ 529802 w 1650046"/>
                <a:gd name="connsiteY131" fmla="*/ 529220 h 1286177"/>
                <a:gd name="connsiteX132" fmla="*/ 509593 w 1650046"/>
                <a:gd name="connsiteY132" fmla="*/ 533903 h 1286177"/>
                <a:gd name="connsiteX133" fmla="*/ 504730 w 1650046"/>
                <a:gd name="connsiteY133" fmla="*/ 555157 h 1286177"/>
                <a:gd name="connsiteX134" fmla="*/ 500911 w 1650046"/>
                <a:gd name="connsiteY134" fmla="*/ 539091 h 1286177"/>
                <a:gd name="connsiteX135" fmla="*/ 487474 w 1650046"/>
                <a:gd name="connsiteY135" fmla="*/ 521115 h 1286177"/>
                <a:gd name="connsiteX136" fmla="*/ 506783 w 1650046"/>
                <a:gd name="connsiteY136" fmla="*/ 486172 h 1286177"/>
                <a:gd name="connsiteX137" fmla="*/ 489960 w 1650046"/>
                <a:gd name="connsiteY137" fmla="*/ 467223 h 1286177"/>
                <a:gd name="connsiteX138" fmla="*/ 481818 w 1650046"/>
                <a:gd name="connsiteY138" fmla="*/ 451625 h 1286177"/>
                <a:gd name="connsiteX139" fmla="*/ 470255 w 1650046"/>
                <a:gd name="connsiteY139" fmla="*/ 462468 h 1286177"/>
                <a:gd name="connsiteX140" fmla="*/ 463554 w 1650046"/>
                <a:gd name="connsiteY140" fmla="*/ 435054 h 1286177"/>
                <a:gd name="connsiteX141" fmla="*/ 441904 w 1650046"/>
                <a:gd name="connsiteY141" fmla="*/ 431236 h 1286177"/>
                <a:gd name="connsiteX142" fmla="*/ 432790 w 1650046"/>
                <a:gd name="connsiteY142" fmla="*/ 405695 h 1286177"/>
                <a:gd name="connsiteX143" fmla="*/ 417408 w 1650046"/>
                <a:gd name="connsiteY143" fmla="*/ 407568 h 1286177"/>
                <a:gd name="connsiteX144" fmla="*/ 340425 w 1650046"/>
                <a:gd name="connsiteY144" fmla="*/ 412179 h 1286177"/>
                <a:gd name="connsiteX145" fmla="*/ 250510 w 1650046"/>
                <a:gd name="connsiteY145" fmla="*/ 388403 h 1286177"/>
                <a:gd name="connsiteX146" fmla="*/ 213513 w 1650046"/>
                <a:gd name="connsiteY146" fmla="*/ 363295 h 1286177"/>
                <a:gd name="connsiteX147" fmla="*/ 229436 w 1650046"/>
                <a:gd name="connsiteY147" fmla="*/ 342041 h 1286177"/>
                <a:gd name="connsiteX148" fmla="*/ 268413 w 1650046"/>
                <a:gd name="connsiteY148" fmla="*/ 330765 h 1286177"/>
                <a:gd name="connsiteX149" fmla="*/ 250257 w 1650046"/>
                <a:gd name="connsiteY149" fmla="*/ 264553 h 1286177"/>
                <a:gd name="connsiteX150" fmla="*/ 215170 w 1650046"/>
                <a:gd name="connsiteY150" fmla="*/ 247478 h 1286177"/>
                <a:gd name="connsiteX151" fmla="*/ 187252 w 1650046"/>
                <a:gd name="connsiteY151" fmla="*/ 256412 h 1286177"/>
                <a:gd name="connsiteX152" fmla="*/ 141105 w 1650046"/>
                <a:gd name="connsiteY152" fmla="*/ 224207 h 1286177"/>
                <a:gd name="connsiteX153" fmla="*/ 127200 w 1650046"/>
                <a:gd name="connsiteY153" fmla="*/ 188255 h 1286177"/>
                <a:gd name="connsiteX154" fmla="*/ 120464 w 1650046"/>
                <a:gd name="connsiteY154" fmla="*/ 184941 h 1286177"/>
                <a:gd name="connsiteX155" fmla="*/ 63762 w 1650046"/>
                <a:gd name="connsiteY155" fmla="*/ 141820 h 1286177"/>
                <a:gd name="connsiteX156" fmla="*/ 50325 w 1650046"/>
                <a:gd name="connsiteY156" fmla="*/ 114226 h 1286177"/>
                <a:gd name="connsiteX157" fmla="*/ 0 w 1650046"/>
                <a:gd name="connsiteY157" fmla="*/ 251981 h 1286177"/>
                <a:gd name="connsiteX158" fmla="*/ 277924 w 1650046"/>
                <a:gd name="connsiteY158" fmla="*/ 611607 h 1286177"/>
                <a:gd name="connsiteX159" fmla="*/ 364957 w 1650046"/>
                <a:gd name="connsiteY159" fmla="*/ 644280 h 1286177"/>
                <a:gd name="connsiteX160" fmla="*/ 407357 w 1650046"/>
                <a:gd name="connsiteY160" fmla="*/ 728828 h 1286177"/>
                <a:gd name="connsiteX161" fmla="*/ 770585 w 1650046"/>
                <a:gd name="connsiteY161" fmla="*/ 833874 h 1286177"/>
                <a:gd name="connsiteX162" fmla="*/ 753618 w 1650046"/>
                <a:gd name="connsiteY162" fmla="*/ 1286117 h 1286177"/>
                <a:gd name="connsiteX163" fmla="*/ 1148979 w 1650046"/>
                <a:gd name="connsiteY163" fmla="*/ 1261656 h 1286177"/>
                <a:gd name="connsiteX164" fmla="*/ 1140370 w 1650046"/>
                <a:gd name="connsiteY164" fmla="*/ 1237196 h 1286177"/>
                <a:gd name="connsiteX165" fmla="*/ 1171278 w 1650046"/>
                <a:gd name="connsiteY165" fmla="*/ 1170732 h 1286177"/>
                <a:gd name="connsiteX166" fmla="*/ 1175853 w 1650046"/>
                <a:gd name="connsiteY166" fmla="*/ 1127864 h 1286177"/>
                <a:gd name="connsiteX167" fmla="*/ 1202835 w 1650046"/>
                <a:gd name="connsiteY167" fmla="*/ 1101747 h 1286177"/>
                <a:gd name="connsiteX168" fmla="*/ 1196134 w 1650046"/>
                <a:gd name="connsiteY168" fmla="*/ 1073684 h 1286177"/>
                <a:gd name="connsiteX169" fmla="*/ 1260725 w 1650046"/>
                <a:gd name="connsiteY169" fmla="*/ 995008 h 1286177"/>
                <a:gd name="connsiteX170" fmla="*/ 1246315 w 1650046"/>
                <a:gd name="connsiteY170" fmla="*/ 976060 h 1286177"/>
                <a:gd name="connsiteX171" fmla="*/ 1276143 w 1650046"/>
                <a:gd name="connsiteY171" fmla="*/ 969503 h 1286177"/>
                <a:gd name="connsiteX172" fmla="*/ 1320092 w 1650046"/>
                <a:gd name="connsiteY172" fmla="*/ 956354 h 1286177"/>
                <a:gd name="connsiteX173" fmla="*/ 1315986 w 1650046"/>
                <a:gd name="connsiteY173" fmla="*/ 915071 h 1286177"/>
                <a:gd name="connsiteX174" fmla="*/ 1275278 w 1650046"/>
                <a:gd name="connsiteY174" fmla="*/ 894502 h 1286177"/>
                <a:gd name="connsiteX175" fmla="*/ 1256042 w 1650046"/>
                <a:gd name="connsiteY175" fmla="*/ 884055 h 1286177"/>
                <a:gd name="connsiteX176" fmla="*/ 1234860 w 1650046"/>
                <a:gd name="connsiteY176" fmla="*/ 890323 h 1286177"/>
                <a:gd name="connsiteX177" fmla="*/ 1217893 w 1650046"/>
                <a:gd name="connsiteY177" fmla="*/ 873284 h 1286177"/>
                <a:gd name="connsiteX178" fmla="*/ 1163713 w 1650046"/>
                <a:gd name="connsiteY178" fmla="*/ 864674 h 1286177"/>
                <a:gd name="connsiteX179" fmla="*/ 1161479 w 1650046"/>
                <a:gd name="connsiteY179" fmla="*/ 852678 h 1286177"/>
                <a:gd name="connsiteX180" fmla="*/ 1177510 w 1650046"/>
                <a:gd name="connsiteY180" fmla="*/ 851453 h 1286177"/>
                <a:gd name="connsiteX181" fmla="*/ 1238751 w 1650046"/>
                <a:gd name="connsiteY181" fmla="*/ 866367 h 1286177"/>
                <a:gd name="connsiteX182" fmla="*/ 1315373 w 1650046"/>
                <a:gd name="connsiteY182" fmla="*/ 874689 h 1286177"/>
                <a:gd name="connsiteX183" fmla="*/ 1344913 w 1650046"/>
                <a:gd name="connsiteY183" fmla="*/ 845437 h 1286177"/>
                <a:gd name="connsiteX184" fmla="*/ 1338212 w 1650046"/>
                <a:gd name="connsiteY184" fmla="*/ 824003 h 1286177"/>
                <a:gd name="connsiteX185" fmla="*/ 1359394 w 1650046"/>
                <a:gd name="connsiteY185" fmla="*/ 819608 h 1286177"/>
                <a:gd name="connsiteX186" fmla="*/ 1411016 w 1650046"/>
                <a:gd name="connsiteY186" fmla="*/ 816870 h 1286177"/>
                <a:gd name="connsiteX187" fmla="*/ 1431946 w 1650046"/>
                <a:gd name="connsiteY187" fmla="*/ 756062 h 1286177"/>
                <a:gd name="connsiteX188" fmla="*/ 1447148 w 1650046"/>
                <a:gd name="connsiteY188" fmla="*/ 678251 h 1286177"/>
                <a:gd name="connsiteX189" fmla="*/ 1413466 w 1650046"/>
                <a:gd name="connsiteY189" fmla="*/ 677242 h 1286177"/>
                <a:gd name="connsiteX190" fmla="*/ 1366311 w 1650046"/>
                <a:gd name="connsiteY190" fmla="*/ 678755 h 1286177"/>
                <a:gd name="connsiteX191" fmla="*/ 1328810 w 1650046"/>
                <a:gd name="connsiteY191" fmla="*/ 663877 h 1286177"/>
                <a:gd name="connsiteX192" fmla="*/ 1306079 w 1650046"/>
                <a:gd name="connsiteY192" fmla="*/ 633257 h 1286177"/>
                <a:gd name="connsiteX193" fmla="*/ 1325352 w 1650046"/>
                <a:gd name="connsiteY193" fmla="*/ 622270 h 1286177"/>
                <a:gd name="connsiteX194" fmla="*/ 1380468 w 1650046"/>
                <a:gd name="connsiteY194" fmla="*/ 652602 h 1286177"/>
                <a:gd name="connsiteX195" fmla="*/ 1424057 w 1650046"/>
                <a:gd name="connsiteY195" fmla="*/ 661175 h 1286177"/>
                <a:gd name="connsiteX196" fmla="*/ 1464512 w 1650046"/>
                <a:gd name="connsiteY196" fmla="*/ 629078 h 1286177"/>
                <a:gd name="connsiteX197" fmla="*/ 1468726 w 1650046"/>
                <a:gd name="connsiteY197" fmla="*/ 593487 h 1286177"/>
                <a:gd name="connsiteX198" fmla="*/ 1475499 w 1650046"/>
                <a:gd name="connsiteY198" fmla="*/ 560093 h 1286177"/>
                <a:gd name="connsiteX199" fmla="*/ 1455614 w 1650046"/>
                <a:gd name="connsiteY199" fmla="*/ 553428 h 1286177"/>
                <a:gd name="connsiteX200" fmla="*/ 1437998 w 1650046"/>
                <a:gd name="connsiteY200" fmla="*/ 539523 h 1286177"/>
                <a:gd name="connsiteX201" fmla="*/ 1446680 w 1650046"/>
                <a:gd name="connsiteY201" fmla="*/ 532606 h 1286177"/>
                <a:gd name="connsiteX202" fmla="*/ 1491890 w 1650046"/>
                <a:gd name="connsiteY202" fmla="*/ 529545 h 1286177"/>
                <a:gd name="connsiteX203" fmla="*/ 1521357 w 1650046"/>
                <a:gd name="connsiteY203" fmla="*/ 545683 h 1286177"/>
                <a:gd name="connsiteX204" fmla="*/ 1545745 w 1650046"/>
                <a:gd name="connsiteY204" fmla="*/ 547304 h 1286177"/>
                <a:gd name="connsiteX205" fmla="*/ 1546394 w 1650046"/>
                <a:gd name="connsiteY205" fmla="*/ 533759 h 1286177"/>
                <a:gd name="connsiteX206" fmla="*/ 1563397 w 1650046"/>
                <a:gd name="connsiteY206" fmla="*/ 541360 h 1286177"/>
                <a:gd name="connsiteX207" fmla="*/ 1569845 w 1650046"/>
                <a:gd name="connsiteY207" fmla="*/ 531274 h 1286177"/>
                <a:gd name="connsiteX208" fmla="*/ 1543944 w 1650046"/>
                <a:gd name="connsiteY208" fmla="*/ 493088 h 1286177"/>
                <a:gd name="connsiteX209" fmla="*/ 1551653 w 1650046"/>
                <a:gd name="connsiteY209" fmla="*/ 482714 h 1286177"/>
                <a:gd name="connsiteX210" fmla="*/ 1586236 w 1650046"/>
                <a:gd name="connsiteY210" fmla="*/ 512721 h 1286177"/>
                <a:gd name="connsiteX211" fmla="*/ 1599096 w 1650046"/>
                <a:gd name="connsiteY211" fmla="*/ 496367 h 1286177"/>
                <a:gd name="connsiteX212" fmla="*/ 1623196 w 1650046"/>
                <a:gd name="connsiteY212" fmla="*/ 475617 h 1286177"/>
                <a:gd name="connsiteX213" fmla="*/ 1623196 w 1650046"/>
                <a:gd name="connsiteY213" fmla="*/ 461423 h 1286177"/>
                <a:gd name="connsiteX214" fmla="*/ 1632851 w 1650046"/>
                <a:gd name="connsiteY214" fmla="*/ 441899 h 1286177"/>
                <a:gd name="connsiteX215" fmla="*/ 1646360 w 1650046"/>
                <a:gd name="connsiteY215" fmla="*/ 421761 h 1286177"/>
                <a:gd name="connsiteX216" fmla="*/ 1641929 w 1650046"/>
                <a:gd name="connsiteY216" fmla="*/ 375435 h 128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1650046" h="1286177">
                  <a:moveTo>
                    <a:pt x="1642109" y="375291"/>
                  </a:moveTo>
                  <a:cubicBezTo>
                    <a:pt x="1628564" y="344995"/>
                    <a:pt x="1601690" y="331197"/>
                    <a:pt x="1576798" y="295750"/>
                  </a:cubicBezTo>
                  <a:cubicBezTo>
                    <a:pt x="1574997" y="293156"/>
                    <a:pt x="1568620" y="283934"/>
                    <a:pt x="1571682" y="279683"/>
                  </a:cubicBezTo>
                  <a:cubicBezTo>
                    <a:pt x="1574960" y="275108"/>
                    <a:pt x="1585263" y="281521"/>
                    <a:pt x="1592864" y="276549"/>
                  </a:cubicBezTo>
                  <a:cubicBezTo>
                    <a:pt x="1602303" y="270389"/>
                    <a:pt x="1603780" y="249027"/>
                    <a:pt x="1594522" y="239697"/>
                  </a:cubicBezTo>
                  <a:cubicBezTo>
                    <a:pt x="1587749" y="232852"/>
                    <a:pt x="1577626" y="234942"/>
                    <a:pt x="1576257" y="229574"/>
                  </a:cubicBezTo>
                  <a:cubicBezTo>
                    <a:pt x="1575033" y="224819"/>
                    <a:pt x="1582742" y="222442"/>
                    <a:pt x="1585263" y="213508"/>
                  </a:cubicBezTo>
                  <a:cubicBezTo>
                    <a:pt x="1587497" y="205582"/>
                    <a:pt x="1585191" y="194235"/>
                    <a:pt x="1578239" y="189552"/>
                  </a:cubicBezTo>
                  <a:cubicBezTo>
                    <a:pt x="1568656" y="183032"/>
                    <a:pt x="1553707" y="191641"/>
                    <a:pt x="1549384" y="185085"/>
                  </a:cubicBezTo>
                  <a:cubicBezTo>
                    <a:pt x="1547979" y="182959"/>
                    <a:pt x="1549348" y="181771"/>
                    <a:pt x="1547799" y="179717"/>
                  </a:cubicBezTo>
                  <a:cubicBezTo>
                    <a:pt x="1543692" y="174314"/>
                    <a:pt x="1533101" y="181158"/>
                    <a:pt x="1525032" y="176835"/>
                  </a:cubicBezTo>
                  <a:cubicBezTo>
                    <a:pt x="1515665" y="171828"/>
                    <a:pt x="1519484" y="157094"/>
                    <a:pt x="1511595" y="153816"/>
                  </a:cubicBezTo>
                  <a:cubicBezTo>
                    <a:pt x="1505795" y="151403"/>
                    <a:pt x="1499094" y="157455"/>
                    <a:pt x="1492646" y="161345"/>
                  </a:cubicBezTo>
                  <a:cubicBezTo>
                    <a:pt x="1460909" y="180582"/>
                    <a:pt x="1421175" y="156734"/>
                    <a:pt x="1413106" y="170675"/>
                  </a:cubicBezTo>
                  <a:cubicBezTo>
                    <a:pt x="1412169" y="172296"/>
                    <a:pt x="1412637" y="172765"/>
                    <a:pt x="1417248" y="194955"/>
                  </a:cubicBezTo>
                  <a:cubicBezTo>
                    <a:pt x="1422508" y="220316"/>
                    <a:pt x="1422148" y="220712"/>
                    <a:pt x="1423949" y="223630"/>
                  </a:cubicBezTo>
                  <a:cubicBezTo>
                    <a:pt x="1433315" y="238760"/>
                    <a:pt x="1451399" y="240021"/>
                    <a:pt x="1450859" y="248559"/>
                  </a:cubicBezTo>
                  <a:cubicBezTo>
                    <a:pt x="1450534" y="253710"/>
                    <a:pt x="1443798" y="255043"/>
                    <a:pt x="1443798" y="261455"/>
                  </a:cubicBezTo>
                  <a:cubicBezTo>
                    <a:pt x="1443798" y="267976"/>
                    <a:pt x="1450643" y="270750"/>
                    <a:pt x="1449562" y="274388"/>
                  </a:cubicBezTo>
                  <a:cubicBezTo>
                    <a:pt x="1448121" y="279251"/>
                    <a:pt x="1435765" y="275108"/>
                    <a:pt x="1429028" y="280656"/>
                  </a:cubicBezTo>
                  <a:cubicBezTo>
                    <a:pt x="1419266" y="288725"/>
                    <a:pt x="1431117" y="309079"/>
                    <a:pt x="1430829" y="345283"/>
                  </a:cubicBezTo>
                  <a:cubicBezTo>
                    <a:pt x="1430829" y="348381"/>
                    <a:pt x="1430433" y="378425"/>
                    <a:pt x="1423409" y="379613"/>
                  </a:cubicBezTo>
                  <a:cubicBezTo>
                    <a:pt x="1416060" y="380838"/>
                    <a:pt x="1408206" y="349606"/>
                    <a:pt x="1400029" y="350903"/>
                  </a:cubicBezTo>
                  <a:cubicBezTo>
                    <a:pt x="1395238" y="351659"/>
                    <a:pt x="1390879" y="363511"/>
                    <a:pt x="1393581" y="373597"/>
                  </a:cubicBezTo>
                  <a:cubicBezTo>
                    <a:pt x="1396931" y="386206"/>
                    <a:pt x="1408531" y="385593"/>
                    <a:pt x="1415987" y="400435"/>
                  </a:cubicBezTo>
                  <a:cubicBezTo>
                    <a:pt x="1421607" y="411639"/>
                    <a:pt x="1422292" y="426516"/>
                    <a:pt x="1415952" y="431308"/>
                  </a:cubicBezTo>
                  <a:cubicBezTo>
                    <a:pt x="1412205" y="434153"/>
                    <a:pt x="1408675" y="431452"/>
                    <a:pt x="1405685" y="434442"/>
                  </a:cubicBezTo>
                  <a:cubicBezTo>
                    <a:pt x="1400425" y="439701"/>
                    <a:pt x="1409287" y="450076"/>
                    <a:pt x="1404028" y="459983"/>
                  </a:cubicBezTo>
                  <a:cubicBezTo>
                    <a:pt x="1401938" y="463945"/>
                    <a:pt x="1397363" y="468196"/>
                    <a:pt x="1393112" y="467836"/>
                  </a:cubicBezTo>
                  <a:cubicBezTo>
                    <a:pt x="1385944" y="467259"/>
                    <a:pt x="1384250" y="454003"/>
                    <a:pt x="1377442" y="440061"/>
                  </a:cubicBezTo>
                  <a:cubicBezTo>
                    <a:pt x="1362780" y="410017"/>
                    <a:pt x="1341742" y="412431"/>
                    <a:pt x="1331656" y="383900"/>
                  </a:cubicBezTo>
                  <a:cubicBezTo>
                    <a:pt x="1327981" y="373525"/>
                    <a:pt x="1325820" y="359116"/>
                    <a:pt x="1332016" y="354577"/>
                  </a:cubicBezTo>
                  <a:cubicBezTo>
                    <a:pt x="1336771" y="351083"/>
                    <a:pt x="1344012" y="355261"/>
                    <a:pt x="1348047" y="351155"/>
                  </a:cubicBezTo>
                  <a:cubicBezTo>
                    <a:pt x="1349343" y="349858"/>
                    <a:pt x="1351937" y="346039"/>
                    <a:pt x="1348047" y="334764"/>
                  </a:cubicBezTo>
                  <a:cubicBezTo>
                    <a:pt x="1341995" y="317148"/>
                    <a:pt x="1307844" y="245389"/>
                    <a:pt x="1277944" y="253026"/>
                  </a:cubicBezTo>
                  <a:cubicBezTo>
                    <a:pt x="1261229" y="257313"/>
                    <a:pt x="1248261" y="285807"/>
                    <a:pt x="1255105" y="299316"/>
                  </a:cubicBezTo>
                  <a:cubicBezTo>
                    <a:pt x="1257735" y="304540"/>
                    <a:pt x="1263319" y="307458"/>
                    <a:pt x="1263103" y="313834"/>
                  </a:cubicBezTo>
                  <a:cubicBezTo>
                    <a:pt x="1262886" y="319706"/>
                    <a:pt x="1258023" y="322155"/>
                    <a:pt x="1254097" y="327703"/>
                  </a:cubicBezTo>
                  <a:cubicBezTo>
                    <a:pt x="1243398" y="342725"/>
                    <a:pt x="1251719" y="363583"/>
                    <a:pt x="1249882" y="363943"/>
                  </a:cubicBezTo>
                  <a:cubicBezTo>
                    <a:pt x="1248189" y="364267"/>
                    <a:pt x="1241740" y="346508"/>
                    <a:pt x="1237129" y="322336"/>
                  </a:cubicBezTo>
                  <a:cubicBezTo>
                    <a:pt x="1232662" y="298992"/>
                    <a:pt x="1234536" y="293985"/>
                    <a:pt x="1228196" y="285447"/>
                  </a:cubicBezTo>
                  <a:cubicBezTo>
                    <a:pt x="1219334" y="273451"/>
                    <a:pt x="1207878" y="272803"/>
                    <a:pt x="1207374" y="264301"/>
                  </a:cubicBezTo>
                  <a:cubicBezTo>
                    <a:pt x="1206797" y="254575"/>
                    <a:pt x="1221315" y="247982"/>
                    <a:pt x="1218649" y="241931"/>
                  </a:cubicBezTo>
                  <a:cubicBezTo>
                    <a:pt x="1217172" y="238616"/>
                    <a:pt x="1211661" y="238004"/>
                    <a:pt x="1210003" y="237824"/>
                  </a:cubicBezTo>
                  <a:cubicBezTo>
                    <a:pt x="1197251" y="236419"/>
                    <a:pt x="1188317" y="249135"/>
                    <a:pt x="1184643" y="246614"/>
                  </a:cubicBezTo>
                  <a:cubicBezTo>
                    <a:pt x="1181545" y="244452"/>
                    <a:pt x="1188173" y="235410"/>
                    <a:pt x="1183706" y="228638"/>
                  </a:cubicBezTo>
                  <a:cubicBezTo>
                    <a:pt x="1180752" y="224171"/>
                    <a:pt x="1173655" y="221721"/>
                    <a:pt x="1168648" y="223558"/>
                  </a:cubicBezTo>
                  <a:cubicBezTo>
                    <a:pt x="1162164" y="225936"/>
                    <a:pt x="1163064" y="233969"/>
                    <a:pt x="1157733" y="235518"/>
                  </a:cubicBezTo>
                  <a:cubicBezTo>
                    <a:pt x="1151897" y="237211"/>
                    <a:pt x="1141522" y="230223"/>
                    <a:pt x="1140117" y="221937"/>
                  </a:cubicBezTo>
                  <a:cubicBezTo>
                    <a:pt x="1137848" y="208644"/>
                    <a:pt x="1159210" y="195928"/>
                    <a:pt x="1155247" y="189516"/>
                  </a:cubicBezTo>
                  <a:cubicBezTo>
                    <a:pt x="1153806" y="187174"/>
                    <a:pt x="1150600" y="188255"/>
                    <a:pt x="1147250" y="184473"/>
                  </a:cubicBezTo>
                  <a:cubicBezTo>
                    <a:pt x="1144296" y="181158"/>
                    <a:pt x="1142387" y="175395"/>
                    <a:pt x="1144368" y="173125"/>
                  </a:cubicBezTo>
                  <a:cubicBezTo>
                    <a:pt x="1148078" y="168946"/>
                    <a:pt x="1161443" y="180798"/>
                    <a:pt x="1169044" y="176007"/>
                  </a:cubicBezTo>
                  <a:cubicBezTo>
                    <a:pt x="1174988" y="172260"/>
                    <a:pt x="1175781" y="159364"/>
                    <a:pt x="1170377" y="151727"/>
                  </a:cubicBezTo>
                  <a:cubicBezTo>
                    <a:pt x="1166199" y="145819"/>
                    <a:pt x="1160651" y="146467"/>
                    <a:pt x="1150816" y="142253"/>
                  </a:cubicBezTo>
                  <a:cubicBezTo>
                    <a:pt x="1134678" y="135336"/>
                    <a:pt x="1123330" y="122368"/>
                    <a:pt x="1117819" y="112245"/>
                  </a:cubicBezTo>
                  <a:cubicBezTo>
                    <a:pt x="1112739" y="102879"/>
                    <a:pt x="1116017" y="102050"/>
                    <a:pt x="1109857" y="78526"/>
                  </a:cubicBezTo>
                  <a:cubicBezTo>
                    <a:pt x="1107444" y="69340"/>
                    <a:pt x="1104130" y="56876"/>
                    <a:pt x="1097717" y="43223"/>
                  </a:cubicBezTo>
                  <a:cubicBezTo>
                    <a:pt x="1088423" y="23410"/>
                    <a:pt x="1083019" y="11919"/>
                    <a:pt x="1069871" y="5038"/>
                  </a:cubicBezTo>
                  <a:cubicBezTo>
                    <a:pt x="1050382" y="-5157"/>
                    <a:pt x="1029272" y="2877"/>
                    <a:pt x="1023688" y="5290"/>
                  </a:cubicBezTo>
                  <a:cubicBezTo>
                    <a:pt x="1018825" y="7379"/>
                    <a:pt x="1000597" y="15233"/>
                    <a:pt x="999913" y="27301"/>
                  </a:cubicBezTo>
                  <a:cubicBezTo>
                    <a:pt x="999264" y="39405"/>
                    <a:pt x="1016736" y="47114"/>
                    <a:pt x="1013674" y="53778"/>
                  </a:cubicBezTo>
                  <a:cubicBezTo>
                    <a:pt x="1011296" y="58930"/>
                    <a:pt x="998904" y="58533"/>
                    <a:pt x="997967" y="58497"/>
                  </a:cubicBezTo>
                  <a:cubicBezTo>
                    <a:pt x="989898" y="58137"/>
                    <a:pt x="988061" y="54643"/>
                    <a:pt x="984170" y="55327"/>
                  </a:cubicBezTo>
                  <a:cubicBezTo>
                    <a:pt x="971634" y="57525"/>
                    <a:pt x="959602" y="99709"/>
                    <a:pt x="975741" y="116784"/>
                  </a:cubicBezTo>
                  <a:cubicBezTo>
                    <a:pt x="981144" y="122512"/>
                    <a:pt x="987881" y="123484"/>
                    <a:pt x="991735" y="132238"/>
                  </a:cubicBezTo>
                  <a:cubicBezTo>
                    <a:pt x="995158" y="139983"/>
                    <a:pt x="993753" y="147944"/>
                    <a:pt x="993320" y="150214"/>
                  </a:cubicBezTo>
                  <a:cubicBezTo>
                    <a:pt x="991771" y="158355"/>
                    <a:pt x="988205" y="160517"/>
                    <a:pt x="986224" y="166605"/>
                  </a:cubicBezTo>
                  <a:cubicBezTo>
                    <a:pt x="983162" y="176079"/>
                    <a:pt x="987196" y="185121"/>
                    <a:pt x="991627" y="194667"/>
                  </a:cubicBezTo>
                  <a:cubicBezTo>
                    <a:pt x="1002002" y="217002"/>
                    <a:pt x="1026462" y="249027"/>
                    <a:pt x="1047356" y="245173"/>
                  </a:cubicBezTo>
                  <a:cubicBezTo>
                    <a:pt x="1052039" y="244308"/>
                    <a:pt x="1053624" y="242183"/>
                    <a:pt x="1058595" y="242687"/>
                  </a:cubicBezTo>
                  <a:cubicBezTo>
                    <a:pt x="1070808" y="243876"/>
                    <a:pt x="1072825" y="257817"/>
                    <a:pt x="1083272" y="259114"/>
                  </a:cubicBezTo>
                  <a:cubicBezTo>
                    <a:pt x="1094223" y="260483"/>
                    <a:pt x="1101680" y="246289"/>
                    <a:pt x="1107336" y="249387"/>
                  </a:cubicBezTo>
                  <a:cubicBezTo>
                    <a:pt x="1111514" y="251657"/>
                    <a:pt x="1110146" y="260843"/>
                    <a:pt x="1109893" y="262644"/>
                  </a:cubicBezTo>
                  <a:cubicBezTo>
                    <a:pt x="1108957" y="269056"/>
                    <a:pt x="1104922" y="277738"/>
                    <a:pt x="1099591" y="278062"/>
                  </a:cubicBezTo>
                  <a:cubicBezTo>
                    <a:pt x="1094871" y="278351"/>
                    <a:pt x="1093178" y="271794"/>
                    <a:pt x="1088711" y="272046"/>
                  </a:cubicBezTo>
                  <a:cubicBezTo>
                    <a:pt x="1083704" y="272335"/>
                    <a:pt x="1077796" y="280944"/>
                    <a:pt x="1078409" y="288725"/>
                  </a:cubicBezTo>
                  <a:cubicBezTo>
                    <a:pt x="1079417" y="301262"/>
                    <a:pt x="1096457" y="300901"/>
                    <a:pt x="1106579" y="318085"/>
                  </a:cubicBezTo>
                  <a:cubicBezTo>
                    <a:pt x="1113856" y="330441"/>
                    <a:pt x="1114540" y="346832"/>
                    <a:pt x="1108452" y="358431"/>
                  </a:cubicBezTo>
                  <a:cubicBezTo>
                    <a:pt x="1104994" y="364952"/>
                    <a:pt x="1102761" y="363619"/>
                    <a:pt x="1094655" y="372913"/>
                  </a:cubicBezTo>
                  <a:cubicBezTo>
                    <a:pt x="1078120" y="391826"/>
                    <a:pt x="1081254" y="404398"/>
                    <a:pt x="1069258" y="409729"/>
                  </a:cubicBezTo>
                  <a:cubicBezTo>
                    <a:pt x="1059712" y="413980"/>
                    <a:pt x="1055209" y="407172"/>
                    <a:pt x="1046167" y="411567"/>
                  </a:cubicBezTo>
                  <a:cubicBezTo>
                    <a:pt x="1030857" y="419023"/>
                    <a:pt x="1030100" y="445213"/>
                    <a:pt x="1030065" y="446510"/>
                  </a:cubicBezTo>
                  <a:cubicBezTo>
                    <a:pt x="1029560" y="475509"/>
                    <a:pt x="1052327" y="493881"/>
                    <a:pt x="1046347" y="500113"/>
                  </a:cubicBezTo>
                  <a:cubicBezTo>
                    <a:pt x="1042889" y="503716"/>
                    <a:pt x="1033054" y="499753"/>
                    <a:pt x="1028407" y="497879"/>
                  </a:cubicBezTo>
                  <a:cubicBezTo>
                    <a:pt x="1025201" y="496583"/>
                    <a:pt x="1011476" y="490531"/>
                    <a:pt x="1007586" y="478319"/>
                  </a:cubicBezTo>
                  <a:cubicBezTo>
                    <a:pt x="1004920" y="469925"/>
                    <a:pt x="1009279" y="466215"/>
                    <a:pt x="1015007" y="446185"/>
                  </a:cubicBezTo>
                  <a:cubicBezTo>
                    <a:pt x="1020302" y="427777"/>
                    <a:pt x="1024697" y="411675"/>
                    <a:pt x="1016988" y="403641"/>
                  </a:cubicBezTo>
                  <a:cubicBezTo>
                    <a:pt x="1013890" y="400399"/>
                    <a:pt x="1008306" y="397950"/>
                    <a:pt x="1004488" y="399535"/>
                  </a:cubicBezTo>
                  <a:cubicBezTo>
                    <a:pt x="999156" y="401732"/>
                    <a:pt x="999552" y="410774"/>
                    <a:pt x="996130" y="411170"/>
                  </a:cubicBezTo>
                  <a:cubicBezTo>
                    <a:pt x="993248" y="411531"/>
                    <a:pt x="990510" y="405370"/>
                    <a:pt x="988457" y="401696"/>
                  </a:cubicBezTo>
                  <a:cubicBezTo>
                    <a:pt x="979847" y="386350"/>
                    <a:pt x="961583" y="376695"/>
                    <a:pt x="947138" y="375146"/>
                  </a:cubicBezTo>
                  <a:cubicBezTo>
                    <a:pt x="943211" y="374750"/>
                    <a:pt x="927541" y="373057"/>
                    <a:pt x="919219" y="382964"/>
                  </a:cubicBezTo>
                  <a:cubicBezTo>
                    <a:pt x="911474" y="392222"/>
                    <a:pt x="915257" y="405515"/>
                    <a:pt x="917238" y="412575"/>
                  </a:cubicBezTo>
                  <a:cubicBezTo>
                    <a:pt x="919904" y="421977"/>
                    <a:pt x="927649" y="438765"/>
                    <a:pt x="938672" y="439413"/>
                  </a:cubicBezTo>
                  <a:cubicBezTo>
                    <a:pt x="946093" y="439845"/>
                    <a:pt x="948723" y="432532"/>
                    <a:pt x="955027" y="433757"/>
                  </a:cubicBezTo>
                  <a:cubicBezTo>
                    <a:pt x="964177" y="435522"/>
                    <a:pt x="971850" y="453426"/>
                    <a:pt x="966194" y="460235"/>
                  </a:cubicBezTo>
                  <a:cubicBezTo>
                    <a:pt x="961547" y="465818"/>
                    <a:pt x="948111" y="463765"/>
                    <a:pt x="939249" y="458938"/>
                  </a:cubicBezTo>
                  <a:cubicBezTo>
                    <a:pt x="924695" y="450941"/>
                    <a:pt x="925019" y="436675"/>
                    <a:pt x="910430" y="432424"/>
                  </a:cubicBezTo>
                  <a:cubicBezTo>
                    <a:pt x="904954" y="430839"/>
                    <a:pt x="899046" y="431091"/>
                    <a:pt x="898253" y="433037"/>
                  </a:cubicBezTo>
                  <a:cubicBezTo>
                    <a:pt x="897065" y="435847"/>
                    <a:pt x="907584" y="440205"/>
                    <a:pt x="907548" y="446906"/>
                  </a:cubicBezTo>
                  <a:cubicBezTo>
                    <a:pt x="907512" y="452778"/>
                    <a:pt x="899406" y="457101"/>
                    <a:pt x="897893" y="457929"/>
                  </a:cubicBezTo>
                  <a:cubicBezTo>
                    <a:pt x="880854" y="467079"/>
                    <a:pt x="865508" y="450364"/>
                    <a:pt x="837625" y="448707"/>
                  </a:cubicBezTo>
                  <a:cubicBezTo>
                    <a:pt x="805961" y="446798"/>
                    <a:pt x="802178" y="466899"/>
                    <a:pt x="773467" y="462144"/>
                  </a:cubicBezTo>
                  <a:cubicBezTo>
                    <a:pt x="750592" y="458361"/>
                    <a:pt x="731139" y="441971"/>
                    <a:pt x="727321" y="438765"/>
                  </a:cubicBezTo>
                  <a:cubicBezTo>
                    <a:pt x="711434" y="425400"/>
                    <a:pt x="709669" y="416034"/>
                    <a:pt x="697529" y="414124"/>
                  </a:cubicBezTo>
                  <a:cubicBezTo>
                    <a:pt x="683119" y="411891"/>
                    <a:pt x="670547" y="422770"/>
                    <a:pt x="663198" y="416286"/>
                  </a:cubicBezTo>
                  <a:cubicBezTo>
                    <a:pt x="661181" y="414485"/>
                    <a:pt x="662189" y="413728"/>
                    <a:pt x="659380" y="409045"/>
                  </a:cubicBezTo>
                  <a:cubicBezTo>
                    <a:pt x="655777" y="403101"/>
                    <a:pt x="652319" y="401372"/>
                    <a:pt x="640503" y="392006"/>
                  </a:cubicBezTo>
                  <a:cubicBezTo>
                    <a:pt x="629192" y="383036"/>
                    <a:pt x="627030" y="380370"/>
                    <a:pt x="626742" y="376840"/>
                  </a:cubicBezTo>
                  <a:cubicBezTo>
                    <a:pt x="626454" y="373021"/>
                    <a:pt x="628687" y="372409"/>
                    <a:pt x="629660" y="367690"/>
                  </a:cubicBezTo>
                  <a:cubicBezTo>
                    <a:pt x="631029" y="360989"/>
                    <a:pt x="627571" y="356738"/>
                    <a:pt x="620078" y="342149"/>
                  </a:cubicBezTo>
                  <a:cubicBezTo>
                    <a:pt x="612008" y="326514"/>
                    <a:pt x="612441" y="324533"/>
                    <a:pt x="608874" y="322588"/>
                  </a:cubicBezTo>
                  <a:cubicBezTo>
                    <a:pt x="602066" y="318877"/>
                    <a:pt x="594032" y="322660"/>
                    <a:pt x="583225" y="326947"/>
                  </a:cubicBezTo>
                  <a:cubicBezTo>
                    <a:pt x="550228" y="340095"/>
                    <a:pt x="552497" y="334007"/>
                    <a:pt x="519859" y="348597"/>
                  </a:cubicBezTo>
                  <a:cubicBezTo>
                    <a:pt x="492553" y="360809"/>
                    <a:pt x="489131" y="365888"/>
                    <a:pt x="488087" y="370608"/>
                  </a:cubicBezTo>
                  <a:cubicBezTo>
                    <a:pt x="485457" y="382207"/>
                    <a:pt x="496840" y="392870"/>
                    <a:pt x="497669" y="393627"/>
                  </a:cubicBezTo>
                  <a:cubicBezTo>
                    <a:pt x="505666" y="400940"/>
                    <a:pt x="519427" y="405406"/>
                    <a:pt x="526344" y="400291"/>
                  </a:cubicBezTo>
                  <a:cubicBezTo>
                    <a:pt x="533044" y="395356"/>
                    <a:pt x="529154" y="384549"/>
                    <a:pt x="535206" y="382027"/>
                  </a:cubicBezTo>
                  <a:cubicBezTo>
                    <a:pt x="541222" y="379505"/>
                    <a:pt x="548102" y="388872"/>
                    <a:pt x="554767" y="385665"/>
                  </a:cubicBezTo>
                  <a:cubicBezTo>
                    <a:pt x="558837" y="383720"/>
                    <a:pt x="558945" y="378965"/>
                    <a:pt x="562800" y="378605"/>
                  </a:cubicBezTo>
                  <a:cubicBezTo>
                    <a:pt x="566294" y="378245"/>
                    <a:pt x="567735" y="381955"/>
                    <a:pt x="570977" y="381775"/>
                  </a:cubicBezTo>
                  <a:cubicBezTo>
                    <a:pt x="574940" y="381559"/>
                    <a:pt x="576129" y="375219"/>
                    <a:pt x="579659" y="371400"/>
                  </a:cubicBezTo>
                  <a:cubicBezTo>
                    <a:pt x="591295" y="358720"/>
                    <a:pt x="598211" y="351155"/>
                    <a:pt x="604696" y="352524"/>
                  </a:cubicBezTo>
                  <a:cubicBezTo>
                    <a:pt x="612765" y="354253"/>
                    <a:pt x="618745" y="369491"/>
                    <a:pt x="614278" y="375219"/>
                  </a:cubicBezTo>
                  <a:cubicBezTo>
                    <a:pt x="610964" y="379505"/>
                    <a:pt x="604191" y="375471"/>
                    <a:pt x="594069" y="378028"/>
                  </a:cubicBezTo>
                  <a:cubicBezTo>
                    <a:pt x="580307" y="381523"/>
                    <a:pt x="580452" y="392078"/>
                    <a:pt x="565177" y="404470"/>
                  </a:cubicBezTo>
                  <a:cubicBezTo>
                    <a:pt x="546985" y="419240"/>
                    <a:pt x="536899" y="412251"/>
                    <a:pt x="522309" y="428029"/>
                  </a:cubicBezTo>
                  <a:cubicBezTo>
                    <a:pt x="518347" y="432316"/>
                    <a:pt x="510601" y="440926"/>
                    <a:pt x="510709" y="452129"/>
                  </a:cubicBezTo>
                  <a:cubicBezTo>
                    <a:pt x="510781" y="460091"/>
                    <a:pt x="514744" y="461099"/>
                    <a:pt x="517878" y="472951"/>
                  </a:cubicBezTo>
                  <a:cubicBezTo>
                    <a:pt x="521769" y="487541"/>
                    <a:pt x="516725" y="489738"/>
                    <a:pt x="520220" y="503211"/>
                  </a:cubicBezTo>
                  <a:cubicBezTo>
                    <a:pt x="524146" y="518413"/>
                    <a:pt x="532900" y="524717"/>
                    <a:pt x="529802" y="529220"/>
                  </a:cubicBezTo>
                  <a:cubicBezTo>
                    <a:pt x="526560" y="533975"/>
                    <a:pt x="516257" y="528104"/>
                    <a:pt x="509593" y="533903"/>
                  </a:cubicBezTo>
                  <a:cubicBezTo>
                    <a:pt x="502280" y="540280"/>
                    <a:pt x="505774" y="555121"/>
                    <a:pt x="504730" y="555157"/>
                  </a:cubicBezTo>
                  <a:cubicBezTo>
                    <a:pt x="504009" y="555157"/>
                    <a:pt x="504405" y="547304"/>
                    <a:pt x="500911" y="539091"/>
                  </a:cubicBezTo>
                  <a:cubicBezTo>
                    <a:pt x="496084" y="527671"/>
                    <a:pt x="488915" y="527887"/>
                    <a:pt x="487474" y="521115"/>
                  </a:cubicBezTo>
                  <a:cubicBezTo>
                    <a:pt x="484700" y="508038"/>
                    <a:pt x="509413" y="499032"/>
                    <a:pt x="506783" y="486172"/>
                  </a:cubicBezTo>
                  <a:cubicBezTo>
                    <a:pt x="505306" y="478967"/>
                    <a:pt x="497164" y="480084"/>
                    <a:pt x="489960" y="467223"/>
                  </a:cubicBezTo>
                  <a:cubicBezTo>
                    <a:pt x="485241" y="458794"/>
                    <a:pt x="485205" y="452021"/>
                    <a:pt x="481818" y="451625"/>
                  </a:cubicBezTo>
                  <a:cubicBezTo>
                    <a:pt x="477171" y="451049"/>
                    <a:pt x="473353" y="463225"/>
                    <a:pt x="470255" y="462468"/>
                  </a:cubicBezTo>
                  <a:cubicBezTo>
                    <a:pt x="466328" y="461532"/>
                    <a:pt x="472416" y="442151"/>
                    <a:pt x="463554" y="435054"/>
                  </a:cubicBezTo>
                  <a:cubicBezTo>
                    <a:pt x="456926" y="429723"/>
                    <a:pt x="448640" y="436639"/>
                    <a:pt x="441904" y="431236"/>
                  </a:cubicBezTo>
                  <a:cubicBezTo>
                    <a:pt x="433799" y="424751"/>
                    <a:pt x="440211" y="410306"/>
                    <a:pt x="432790" y="405695"/>
                  </a:cubicBezTo>
                  <a:cubicBezTo>
                    <a:pt x="427675" y="402489"/>
                    <a:pt x="419821" y="406415"/>
                    <a:pt x="417408" y="407568"/>
                  </a:cubicBezTo>
                  <a:cubicBezTo>
                    <a:pt x="400909" y="415313"/>
                    <a:pt x="380772" y="414268"/>
                    <a:pt x="340425" y="412179"/>
                  </a:cubicBezTo>
                  <a:cubicBezTo>
                    <a:pt x="308040" y="410486"/>
                    <a:pt x="286605" y="401732"/>
                    <a:pt x="250510" y="388403"/>
                  </a:cubicBezTo>
                  <a:cubicBezTo>
                    <a:pt x="227202" y="379794"/>
                    <a:pt x="214197" y="372877"/>
                    <a:pt x="213513" y="363295"/>
                  </a:cubicBezTo>
                  <a:cubicBezTo>
                    <a:pt x="212757" y="352848"/>
                    <a:pt x="227022" y="343590"/>
                    <a:pt x="229436" y="342041"/>
                  </a:cubicBezTo>
                  <a:cubicBezTo>
                    <a:pt x="247159" y="330549"/>
                    <a:pt x="260020" y="339303"/>
                    <a:pt x="268413" y="330765"/>
                  </a:cubicBezTo>
                  <a:cubicBezTo>
                    <a:pt x="280481" y="318481"/>
                    <a:pt x="270106" y="283970"/>
                    <a:pt x="250257" y="264553"/>
                  </a:cubicBezTo>
                  <a:cubicBezTo>
                    <a:pt x="245574" y="259978"/>
                    <a:pt x="232390" y="247082"/>
                    <a:pt x="215170" y="247478"/>
                  </a:cubicBezTo>
                  <a:cubicBezTo>
                    <a:pt x="201697" y="247766"/>
                    <a:pt x="199860" y="255908"/>
                    <a:pt x="187252" y="256412"/>
                  </a:cubicBezTo>
                  <a:cubicBezTo>
                    <a:pt x="169780" y="257133"/>
                    <a:pt x="148490" y="242543"/>
                    <a:pt x="141105" y="224207"/>
                  </a:cubicBezTo>
                  <a:cubicBezTo>
                    <a:pt x="135558" y="210374"/>
                    <a:pt x="138728" y="196468"/>
                    <a:pt x="127200" y="188255"/>
                  </a:cubicBezTo>
                  <a:cubicBezTo>
                    <a:pt x="124498" y="186346"/>
                    <a:pt x="122157" y="185553"/>
                    <a:pt x="120464" y="184941"/>
                  </a:cubicBezTo>
                  <a:cubicBezTo>
                    <a:pt x="101083" y="177880"/>
                    <a:pt x="77487" y="159652"/>
                    <a:pt x="63762" y="141820"/>
                  </a:cubicBezTo>
                  <a:cubicBezTo>
                    <a:pt x="53243" y="128131"/>
                    <a:pt x="53928" y="121683"/>
                    <a:pt x="50325" y="114226"/>
                  </a:cubicBezTo>
                  <a:lnTo>
                    <a:pt x="0" y="251981"/>
                  </a:lnTo>
                  <a:lnTo>
                    <a:pt x="277924" y="611607"/>
                  </a:lnTo>
                  <a:lnTo>
                    <a:pt x="364957" y="644280"/>
                  </a:lnTo>
                  <a:lnTo>
                    <a:pt x="407357" y="728828"/>
                  </a:lnTo>
                  <a:lnTo>
                    <a:pt x="770585" y="833874"/>
                  </a:lnTo>
                  <a:lnTo>
                    <a:pt x="753618" y="1286117"/>
                  </a:lnTo>
                  <a:cubicBezTo>
                    <a:pt x="881755" y="1286945"/>
                    <a:pt x="1013746" y="1279416"/>
                    <a:pt x="1148979" y="1261656"/>
                  </a:cubicBezTo>
                  <a:cubicBezTo>
                    <a:pt x="1147538" y="1250273"/>
                    <a:pt x="1142099" y="1246923"/>
                    <a:pt x="1140370" y="1237196"/>
                  </a:cubicBezTo>
                  <a:cubicBezTo>
                    <a:pt x="1136083" y="1213276"/>
                    <a:pt x="1164181" y="1206144"/>
                    <a:pt x="1171278" y="1170732"/>
                  </a:cubicBezTo>
                  <a:cubicBezTo>
                    <a:pt x="1175709" y="1148614"/>
                    <a:pt x="1166739" y="1141373"/>
                    <a:pt x="1175853" y="1127864"/>
                  </a:cubicBezTo>
                  <a:cubicBezTo>
                    <a:pt x="1185039" y="1114247"/>
                    <a:pt x="1198944" y="1114535"/>
                    <a:pt x="1202835" y="1101747"/>
                  </a:cubicBezTo>
                  <a:cubicBezTo>
                    <a:pt x="1206293" y="1090399"/>
                    <a:pt x="1196747" y="1085716"/>
                    <a:pt x="1196134" y="1073684"/>
                  </a:cubicBezTo>
                  <a:cubicBezTo>
                    <a:pt x="1194513" y="1040146"/>
                    <a:pt x="1265840" y="1018279"/>
                    <a:pt x="1260725" y="995008"/>
                  </a:cubicBezTo>
                  <a:cubicBezTo>
                    <a:pt x="1258600" y="985282"/>
                    <a:pt x="1244478" y="981715"/>
                    <a:pt x="1246315" y="976060"/>
                  </a:cubicBezTo>
                  <a:cubicBezTo>
                    <a:pt x="1247793" y="971485"/>
                    <a:pt x="1257735" y="972025"/>
                    <a:pt x="1276143" y="969503"/>
                  </a:cubicBezTo>
                  <a:cubicBezTo>
                    <a:pt x="1301360" y="966045"/>
                    <a:pt x="1313968" y="964316"/>
                    <a:pt x="1320092" y="956354"/>
                  </a:cubicBezTo>
                  <a:cubicBezTo>
                    <a:pt x="1328234" y="945727"/>
                    <a:pt x="1325424" y="926095"/>
                    <a:pt x="1315986" y="915071"/>
                  </a:cubicBezTo>
                  <a:cubicBezTo>
                    <a:pt x="1306331" y="903796"/>
                    <a:pt x="1297073" y="910064"/>
                    <a:pt x="1275278" y="894502"/>
                  </a:cubicBezTo>
                  <a:cubicBezTo>
                    <a:pt x="1267065" y="888630"/>
                    <a:pt x="1263391" y="884163"/>
                    <a:pt x="1256042" y="884055"/>
                  </a:cubicBezTo>
                  <a:cubicBezTo>
                    <a:pt x="1246424" y="883911"/>
                    <a:pt x="1242749" y="891476"/>
                    <a:pt x="1234860" y="890323"/>
                  </a:cubicBezTo>
                  <a:cubicBezTo>
                    <a:pt x="1226502" y="889098"/>
                    <a:pt x="1226899" y="880020"/>
                    <a:pt x="1217893" y="873284"/>
                  </a:cubicBezTo>
                  <a:cubicBezTo>
                    <a:pt x="1200025" y="859883"/>
                    <a:pt x="1174052" y="877318"/>
                    <a:pt x="1163713" y="864674"/>
                  </a:cubicBezTo>
                  <a:cubicBezTo>
                    <a:pt x="1160831" y="861144"/>
                    <a:pt x="1159426" y="855560"/>
                    <a:pt x="1161479" y="852678"/>
                  </a:cubicBezTo>
                  <a:cubicBezTo>
                    <a:pt x="1164361" y="848679"/>
                    <a:pt x="1173475" y="850553"/>
                    <a:pt x="1177510" y="851453"/>
                  </a:cubicBezTo>
                  <a:cubicBezTo>
                    <a:pt x="1208743" y="858190"/>
                    <a:pt x="1224341" y="861576"/>
                    <a:pt x="1238751" y="866367"/>
                  </a:cubicBezTo>
                  <a:cubicBezTo>
                    <a:pt x="1266849" y="875733"/>
                    <a:pt x="1291525" y="883911"/>
                    <a:pt x="1315373" y="874689"/>
                  </a:cubicBezTo>
                  <a:cubicBezTo>
                    <a:pt x="1328053" y="869789"/>
                    <a:pt x="1344913" y="858298"/>
                    <a:pt x="1344913" y="845437"/>
                  </a:cubicBezTo>
                  <a:cubicBezTo>
                    <a:pt x="1344913" y="835711"/>
                    <a:pt x="1335294" y="829587"/>
                    <a:pt x="1338212" y="824003"/>
                  </a:cubicBezTo>
                  <a:cubicBezTo>
                    <a:pt x="1340626" y="819392"/>
                    <a:pt x="1349235" y="819608"/>
                    <a:pt x="1359394" y="819608"/>
                  </a:cubicBezTo>
                  <a:cubicBezTo>
                    <a:pt x="1390014" y="819680"/>
                    <a:pt x="1405325" y="819716"/>
                    <a:pt x="1411016" y="816870"/>
                  </a:cubicBezTo>
                  <a:cubicBezTo>
                    <a:pt x="1423120" y="810818"/>
                    <a:pt x="1421319" y="797958"/>
                    <a:pt x="1431946" y="756062"/>
                  </a:cubicBezTo>
                  <a:cubicBezTo>
                    <a:pt x="1444662" y="705989"/>
                    <a:pt x="1456658" y="686933"/>
                    <a:pt x="1447148" y="678251"/>
                  </a:cubicBezTo>
                  <a:cubicBezTo>
                    <a:pt x="1445131" y="676414"/>
                    <a:pt x="1442861" y="675657"/>
                    <a:pt x="1413466" y="677242"/>
                  </a:cubicBezTo>
                  <a:cubicBezTo>
                    <a:pt x="1380144" y="679043"/>
                    <a:pt x="1376794" y="680340"/>
                    <a:pt x="1366311" y="678755"/>
                  </a:cubicBezTo>
                  <a:cubicBezTo>
                    <a:pt x="1358890" y="677602"/>
                    <a:pt x="1343724" y="674396"/>
                    <a:pt x="1328810" y="663877"/>
                  </a:cubicBezTo>
                  <a:cubicBezTo>
                    <a:pt x="1324343" y="660743"/>
                    <a:pt x="1302260" y="645145"/>
                    <a:pt x="1306079" y="633257"/>
                  </a:cubicBezTo>
                  <a:cubicBezTo>
                    <a:pt x="1308168" y="626737"/>
                    <a:pt x="1317606" y="622882"/>
                    <a:pt x="1325352" y="622270"/>
                  </a:cubicBezTo>
                  <a:cubicBezTo>
                    <a:pt x="1344408" y="620721"/>
                    <a:pt x="1350424" y="639021"/>
                    <a:pt x="1380468" y="652602"/>
                  </a:cubicBezTo>
                  <a:cubicBezTo>
                    <a:pt x="1392644" y="658114"/>
                    <a:pt x="1406874" y="664562"/>
                    <a:pt x="1424057" y="661175"/>
                  </a:cubicBezTo>
                  <a:cubicBezTo>
                    <a:pt x="1441564" y="657753"/>
                    <a:pt x="1457991" y="644965"/>
                    <a:pt x="1464512" y="629078"/>
                  </a:cubicBezTo>
                  <a:cubicBezTo>
                    <a:pt x="1469555" y="616794"/>
                    <a:pt x="1463647" y="614885"/>
                    <a:pt x="1468726" y="593487"/>
                  </a:cubicBezTo>
                  <a:cubicBezTo>
                    <a:pt x="1473193" y="574610"/>
                    <a:pt x="1480182" y="566073"/>
                    <a:pt x="1475499" y="560093"/>
                  </a:cubicBezTo>
                  <a:cubicBezTo>
                    <a:pt x="1472329" y="556022"/>
                    <a:pt x="1468006" y="558616"/>
                    <a:pt x="1455614" y="553428"/>
                  </a:cubicBezTo>
                  <a:cubicBezTo>
                    <a:pt x="1452876" y="552276"/>
                    <a:pt x="1437386" y="545827"/>
                    <a:pt x="1437998" y="539523"/>
                  </a:cubicBezTo>
                  <a:cubicBezTo>
                    <a:pt x="1438178" y="537686"/>
                    <a:pt x="1439763" y="535524"/>
                    <a:pt x="1446680" y="532606"/>
                  </a:cubicBezTo>
                  <a:cubicBezTo>
                    <a:pt x="1453885" y="529545"/>
                    <a:pt x="1471464" y="522160"/>
                    <a:pt x="1491890" y="529545"/>
                  </a:cubicBezTo>
                  <a:cubicBezTo>
                    <a:pt x="1505038" y="534264"/>
                    <a:pt x="1504390" y="539703"/>
                    <a:pt x="1521357" y="545683"/>
                  </a:cubicBezTo>
                  <a:cubicBezTo>
                    <a:pt x="1525608" y="547160"/>
                    <a:pt x="1541386" y="552708"/>
                    <a:pt x="1545745" y="547304"/>
                  </a:cubicBezTo>
                  <a:cubicBezTo>
                    <a:pt x="1549024" y="543234"/>
                    <a:pt x="1543908" y="535308"/>
                    <a:pt x="1546394" y="533759"/>
                  </a:cubicBezTo>
                  <a:cubicBezTo>
                    <a:pt x="1549384" y="531922"/>
                    <a:pt x="1556985" y="543161"/>
                    <a:pt x="1563397" y="541360"/>
                  </a:cubicBezTo>
                  <a:cubicBezTo>
                    <a:pt x="1566963" y="540352"/>
                    <a:pt x="1569485" y="535488"/>
                    <a:pt x="1569845" y="531274"/>
                  </a:cubicBezTo>
                  <a:cubicBezTo>
                    <a:pt x="1571142" y="515603"/>
                    <a:pt x="1542359" y="507966"/>
                    <a:pt x="1543944" y="493088"/>
                  </a:cubicBezTo>
                  <a:cubicBezTo>
                    <a:pt x="1544412" y="488622"/>
                    <a:pt x="1547655" y="483506"/>
                    <a:pt x="1551653" y="482714"/>
                  </a:cubicBezTo>
                  <a:cubicBezTo>
                    <a:pt x="1563109" y="480444"/>
                    <a:pt x="1574168" y="514703"/>
                    <a:pt x="1586236" y="512721"/>
                  </a:cubicBezTo>
                  <a:cubicBezTo>
                    <a:pt x="1591171" y="511893"/>
                    <a:pt x="1589802" y="506093"/>
                    <a:pt x="1599096" y="496367"/>
                  </a:cubicBezTo>
                  <a:cubicBezTo>
                    <a:pt x="1610516" y="484371"/>
                    <a:pt x="1620278" y="485091"/>
                    <a:pt x="1623196" y="475617"/>
                  </a:cubicBezTo>
                  <a:cubicBezTo>
                    <a:pt x="1624854" y="470213"/>
                    <a:pt x="1621827" y="469493"/>
                    <a:pt x="1623196" y="461423"/>
                  </a:cubicBezTo>
                  <a:cubicBezTo>
                    <a:pt x="1624277" y="455047"/>
                    <a:pt x="1626979" y="450761"/>
                    <a:pt x="1632851" y="441899"/>
                  </a:cubicBezTo>
                  <a:cubicBezTo>
                    <a:pt x="1644522" y="424211"/>
                    <a:pt x="1645027" y="424175"/>
                    <a:pt x="1646360" y="421761"/>
                  </a:cubicBezTo>
                  <a:cubicBezTo>
                    <a:pt x="1655330" y="405370"/>
                    <a:pt x="1645567" y="383540"/>
                    <a:pt x="1641929" y="375435"/>
                  </a:cubicBezTo>
                  <a:close/>
                </a:path>
              </a:pathLst>
            </a:custGeom>
            <a:grpFill/>
            <a:ln w="9755" cap="flat">
              <a:solidFill>
                <a:srgbClr val="FFFFFF"/>
              </a:solidFill>
              <a:prstDash val="solid"/>
              <a:miter/>
            </a:ln>
          </p:spPr>
          <p:txBody>
            <a:bodyPr rtlCol="0" anchor="ctr"/>
            <a:lstStyle/>
            <a:p>
              <a:endParaRPr lang="en-US"/>
            </a:p>
          </p:txBody>
        </p:sp>
        <p:grpSp>
          <p:nvGrpSpPr>
            <p:cNvPr id="80" name="Graphic 16">
              <a:extLst>
                <a:ext uri="{FF2B5EF4-FFF2-40B4-BE49-F238E27FC236}">
                  <a16:creationId xmlns:a16="http://schemas.microsoft.com/office/drawing/2014/main" id="{CF5FBE15-38E3-1C10-8828-7B69F207B226}"/>
                </a:ext>
              </a:extLst>
            </p:cNvPr>
            <p:cNvGrpSpPr/>
            <p:nvPr/>
          </p:nvGrpSpPr>
          <p:grpSpPr>
            <a:xfrm>
              <a:off x="7887972" y="1742649"/>
              <a:ext cx="214948" cy="503818"/>
              <a:chOff x="7887972" y="1742649"/>
              <a:chExt cx="214948" cy="503818"/>
            </a:xfrm>
            <a:grpFill/>
          </p:grpSpPr>
          <p:sp>
            <p:nvSpPr>
              <p:cNvPr id="81" name="Freeform: Shape 80">
                <a:extLst>
                  <a:ext uri="{FF2B5EF4-FFF2-40B4-BE49-F238E27FC236}">
                    <a16:creationId xmlns:a16="http://schemas.microsoft.com/office/drawing/2014/main" id="{C7A155D5-0A3D-D909-90AF-D4A8F3A6336C}"/>
                  </a:ext>
                </a:extLst>
              </p:cNvPr>
              <p:cNvSpPr/>
              <p:nvPr/>
            </p:nvSpPr>
            <p:spPr>
              <a:xfrm>
                <a:off x="7887972" y="2136748"/>
                <a:ext cx="103210" cy="49813"/>
              </a:xfrm>
              <a:custGeom>
                <a:avLst/>
                <a:gdLst>
                  <a:gd name="connsiteX0" fmla="*/ 113 w 103210"/>
                  <a:gd name="connsiteY0" fmla="*/ 32410 h 49813"/>
                  <a:gd name="connsiteX1" fmla="*/ 50114 w 103210"/>
                  <a:gd name="connsiteY1" fmla="*/ 47000 h 49813"/>
                  <a:gd name="connsiteX2" fmla="*/ 102060 w 103210"/>
                  <a:gd name="connsiteY2" fmla="*/ 43289 h 49813"/>
                  <a:gd name="connsiteX3" fmla="*/ 74538 w 103210"/>
                  <a:gd name="connsiteY3" fmla="*/ 3519 h 49813"/>
                  <a:gd name="connsiteX4" fmla="*/ 77 w 103210"/>
                  <a:gd name="connsiteY4" fmla="*/ 32374 h 49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10" h="49813">
                    <a:moveTo>
                      <a:pt x="113" y="32410"/>
                    </a:moveTo>
                    <a:cubicBezTo>
                      <a:pt x="1590" y="41092"/>
                      <a:pt x="24861" y="43937"/>
                      <a:pt x="50114" y="47000"/>
                    </a:cubicBezTo>
                    <a:cubicBezTo>
                      <a:pt x="75150" y="50025"/>
                      <a:pt x="96980" y="52691"/>
                      <a:pt x="102060" y="43289"/>
                    </a:cubicBezTo>
                    <a:cubicBezTo>
                      <a:pt x="107427" y="33382"/>
                      <a:pt x="93306" y="11408"/>
                      <a:pt x="74538" y="3519"/>
                    </a:cubicBezTo>
                    <a:cubicBezTo>
                      <a:pt x="41972" y="-10170"/>
                      <a:pt x="-2085" y="19621"/>
                      <a:pt x="77" y="32374"/>
                    </a:cubicBezTo>
                    <a:close/>
                  </a:path>
                </a:pathLst>
              </a:custGeom>
              <a:grpFill/>
              <a:ln w="9755" cap="flat">
                <a:solidFill>
                  <a:srgbClr val="FFFFFF"/>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921A542C-DD84-56B7-F56B-E35C9D93F394}"/>
                  </a:ext>
                </a:extLst>
              </p:cNvPr>
              <p:cNvSpPr/>
              <p:nvPr/>
            </p:nvSpPr>
            <p:spPr>
              <a:xfrm>
                <a:off x="8078878" y="2220257"/>
                <a:ext cx="24042" cy="26210"/>
              </a:xfrm>
              <a:custGeom>
                <a:avLst/>
                <a:gdLst>
                  <a:gd name="connsiteX0" fmla="*/ 20126 w 24042"/>
                  <a:gd name="connsiteY0" fmla="*/ 24875 h 26210"/>
                  <a:gd name="connsiteX1" fmla="*/ 16956 w 24042"/>
                  <a:gd name="connsiteY1" fmla="*/ 271 h 26210"/>
                  <a:gd name="connsiteX2" fmla="*/ 241 w 24042"/>
                  <a:gd name="connsiteY2" fmla="*/ 16626 h 26210"/>
                  <a:gd name="connsiteX3" fmla="*/ 20126 w 24042"/>
                  <a:gd name="connsiteY3" fmla="*/ 24839 h 26210"/>
                </a:gdLst>
                <a:ahLst/>
                <a:cxnLst>
                  <a:cxn ang="0">
                    <a:pos x="connsiteX0" y="connsiteY0"/>
                  </a:cxn>
                  <a:cxn ang="0">
                    <a:pos x="connsiteX1" y="connsiteY1"/>
                  </a:cxn>
                  <a:cxn ang="0">
                    <a:pos x="connsiteX2" y="connsiteY2"/>
                  </a:cxn>
                  <a:cxn ang="0">
                    <a:pos x="connsiteX3" y="connsiteY3"/>
                  </a:cxn>
                </a:cxnLst>
                <a:rect l="l" t="t" r="r" b="b"/>
                <a:pathLst>
                  <a:path w="24042" h="26210">
                    <a:moveTo>
                      <a:pt x="20126" y="24875"/>
                    </a:moveTo>
                    <a:cubicBezTo>
                      <a:pt x="27043" y="20228"/>
                      <a:pt x="24053" y="2541"/>
                      <a:pt x="16956" y="271"/>
                    </a:cubicBezTo>
                    <a:cubicBezTo>
                      <a:pt x="10580" y="-1746"/>
                      <a:pt x="-1884" y="7872"/>
                      <a:pt x="241" y="16626"/>
                    </a:cubicBezTo>
                    <a:cubicBezTo>
                      <a:pt x="2114" y="24371"/>
                      <a:pt x="14578" y="28550"/>
                      <a:pt x="20126" y="24839"/>
                    </a:cubicBezTo>
                    <a:close/>
                  </a:path>
                </a:pathLst>
              </a:custGeom>
              <a:grpFill/>
              <a:ln w="9755" cap="flat">
                <a:solidFill>
                  <a:srgbClr val="FFFFFF"/>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D71D8EE-4CA8-44A5-0D12-B639647CD9FC}"/>
                  </a:ext>
                </a:extLst>
              </p:cNvPr>
              <p:cNvSpPr/>
              <p:nvPr/>
            </p:nvSpPr>
            <p:spPr>
              <a:xfrm>
                <a:off x="7899551" y="1765683"/>
                <a:ext cx="28914" cy="35102"/>
              </a:xfrm>
              <a:custGeom>
                <a:avLst/>
                <a:gdLst>
                  <a:gd name="connsiteX0" fmla="*/ 385 w 28914"/>
                  <a:gd name="connsiteY0" fmla="*/ 26414 h 35102"/>
                  <a:gd name="connsiteX1" fmla="*/ 14794 w 28914"/>
                  <a:gd name="connsiteY1" fmla="*/ 34951 h 35102"/>
                  <a:gd name="connsiteX2" fmla="*/ 26394 w 28914"/>
                  <a:gd name="connsiteY2" fmla="*/ 477 h 35102"/>
                  <a:gd name="connsiteX3" fmla="*/ 385 w 28914"/>
                  <a:gd name="connsiteY3" fmla="*/ 26450 h 35102"/>
                </a:gdLst>
                <a:ahLst/>
                <a:cxnLst>
                  <a:cxn ang="0">
                    <a:pos x="connsiteX0" y="connsiteY0"/>
                  </a:cxn>
                  <a:cxn ang="0">
                    <a:pos x="connsiteX1" y="connsiteY1"/>
                  </a:cxn>
                  <a:cxn ang="0">
                    <a:pos x="connsiteX2" y="connsiteY2"/>
                  </a:cxn>
                  <a:cxn ang="0">
                    <a:pos x="connsiteX3" y="connsiteY3"/>
                  </a:cxn>
                </a:cxnLst>
                <a:rect l="l" t="t" r="r" b="b"/>
                <a:pathLst>
                  <a:path w="28914" h="35102">
                    <a:moveTo>
                      <a:pt x="385" y="26414"/>
                    </a:moveTo>
                    <a:cubicBezTo>
                      <a:pt x="2042" y="31781"/>
                      <a:pt x="9175" y="35960"/>
                      <a:pt x="14794" y="34951"/>
                    </a:cubicBezTo>
                    <a:cubicBezTo>
                      <a:pt x="27403" y="32646"/>
                      <a:pt x="32374" y="4043"/>
                      <a:pt x="26394" y="477"/>
                    </a:cubicBezTo>
                    <a:cubicBezTo>
                      <a:pt x="20414" y="-3126"/>
                      <a:pt x="-3290" y="14490"/>
                      <a:pt x="385" y="26450"/>
                    </a:cubicBezTo>
                    <a:close/>
                  </a:path>
                </a:pathLst>
              </a:custGeom>
              <a:grpFill/>
              <a:ln w="9755" cap="flat">
                <a:solidFill>
                  <a:srgbClr val="FFFFFF"/>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BDDC83E-9440-2DBA-0AF3-F6EDEBDAFF1A}"/>
                  </a:ext>
                </a:extLst>
              </p:cNvPr>
              <p:cNvSpPr/>
              <p:nvPr/>
            </p:nvSpPr>
            <p:spPr>
              <a:xfrm>
                <a:off x="7923866" y="1742649"/>
                <a:ext cx="51944" cy="91118"/>
              </a:xfrm>
              <a:custGeom>
                <a:avLst/>
                <a:gdLst>
                  <a:gd name="connsiteX0" fmla="*/ 7807 w 51944"/>
                  <a:gd name="connsiteY0" fmla="*/ 47611 h 91118"/>
                  <a:gd name="connsiteX1" fmla="*/ 1503 w 51944"/>
                  <a:gd name="connsiteY1" fmla="*/ 83995 h 91118"/>
                  <a:gd name="connsiteX2" fmla="*/ 8240 w 51944"/>
                  <a:gd name="connsiteY2" fmla="*/ 91091 h 91118"/>
                  <a:gd name="connsiteX3" fmla="*/ 16921 w 51944"/>
                  <a:gd name="connsiteY3" fmla="*/ 72179 h 91118"/>
                  <a:gd name="connsiteX4" fmla="*/ 31835 w 51944"/>
                  <a:gd name="connsiteY4" fmla="*/ 79311 h 91118"/>
                  <a:gd name="connsiteX5" fmla="*/ 36194 w 51944"/>
                  <a:gd name="connsiteY5" fmla="*/ 60867 h 91118"/>
                  <a:gd name="connsiteX6" fmla="*/ 47253 w 51944"/>
                  <a:gd name="connsiteY6" fmla="*/ 66091 h 91118"/>
                  <a:gd name="connsiteX7" fmla="*/ 44443 w 51944"/>
                  <a:gd name="connsiteY7" fmla="*/ 21638 h 91118"/>
                  <a:gd name="connsiteX8" fmla="*/ 20416 w 51944"/>
                  <a:gd name="connsiteY8" fmla="*/ 311 h 91118"/>
                  <a:gd name="connsiteX9" fmla="*/ 20416 w 51944"/>
                  <a:gd name="connsiteY9" fmla="*/ 17315 h 91118"/>
                  <a:gd name="connsiteX10" fmla="*/ 7843 w 51944"/>
                  <a:gd name="connsiteY10" fmla="*/ 47539 h 9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944" h="91118">
                    <a:moveTo>
                      <a:pt x="7807" y="47611"/>
                    </a:moveTo>
                    <a:cubicBezTo>
                      <a:pt x="-2676" y="71927"/>
                      <a:pt x="-118" y="80356"/>
                      <a:pt x="1503" y="83995"/>
                    </a:cubicBezTo>
                    <a:cubicBezTo>
                      <a:pt x="3052" y="87453"/>
                      <a:pt x="5934" y="91488"/>
                      <a:pt x="8240" y="91091"/>
                    </a:cubicBezTo>
                    <a:cubicBezTo>
                      <a:pt x="12670" y="90371"/>
                      <a:pt x="10905" y="74016"/>
                      <a:pt x="16921" y="72179"/>
                    </a:cubicBezTo>
                    <a:cubicBezTo>
                      <a:pt x="22037" y="70630"/>
                      <a:pt x="27945" y="81005"/>
                      <a:pt x="31835" y="79311"/>
                    </a:cubicBezTo>
                    <a:cubicBezTo>
                      <a:pt x="36194" y="77366"/>
                      <a:pt x="31799" y="62813"/>
                      <a:pt x="36194" y="60867"/>
                    </a:cubicBezTo>
                    <a:cubicBezTo>
                      <a:pt x="39544" y="59426"/>
                      <a:pt x="43687" y="67135"/>
                      <a:pt x="47253" y="66091"/>
                    </a:cubicBezTo>
                    <a:cubicBezTo>
                      <a:pt x="52945" y="64398"/>
                      <a:pt x="54998" y="40766"/>
                      <a:pt x="44443" y="21638"/>
                    </a:cubicBezTo>
                    <a:cubicBezTo>
                      <a:pt x="37203" y="8489"/>
                      <a:pt x="24306" y="-1958"/>
                      <a:pt x="20416" y="311"/>
                    </a:cubicBezTo>
                    <a:cubicBezTo>
                      <a:pt x="17930" y="1788"/>
                      <a:pt x="21100" y="7372"/>
                      <a:pt x="20416" y="17315"/>
                    </a:cubicBezTo>
                    <a:cubicBezTo>
                      <a:pt x="19659" y="27834"/>
                      <a:pt x="15553" y="29671"/>
                      <a:pt x="7843" y="47539"/>
                    </a:cubicBezTo>
                    <a:close/>
                  </a:path>
                </a:pathLst>
              </a:custGeom>
              <a:grpFill/>
              <a:ln w="9755" cap="flat">
                <a:solidFill>
                  <a:srgbClr val="FFFFFF"/>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E3B6A772-73CA-D427-80FB-17AFAC5F1760}"/>
                  </a:ext>
                </a:extLst>
              </p:cNvPr>
              <p:cNvSpPr/>
              <p:nvPr/>
            </p:nvSpPr>
            <p:spPr>
              <a:xfrm>
                <a:off x="7972455" y="1753099"/>
                <a:ext cx="23743" cy="31405"/>
              </a:xfrm>
              <a:custGeom>
                <a:avLst/>
                <a:gdLst>
                  <a:gd name="connsiteX0" fmla="*/ 8786 w 23743"/>
                  <a:gd name="connsiteY0" fmla="*/ 31073 h 31405"/>
                  <a:gd name="connsiteX1" fmla="*/ 23232 w 23743"/>
                  <a:gd name="connsiteY1" fmla="*/ 22571 h 31405"/>
                  <a:gd name="connsiteX2" fmla="*/ 3527 w 23743"/>
                  <a:gd name="connsiteY2" fmla="*/ 309 h 31405"/>
                  <a:gd name="connsiteX3" fmla="*/ 8750 w 23743"/>
                  <a:gd name="connsiteY3" fmla="*/ 31037 h 31405"/>
                </a:gdLst>
                <a:ahLst/>
                <a:cxnLst>
                  <a:cxn ang="0">
                    <a:pos x="connsiteX0" y="connsiteY0"/>
                  </a:cxn>
                  <a:cxn ang="0">
                    <a:pos x="connsiteX1" y="connsiteY1"/>
                  </a:cxn>
                  <a:cxn ang="0">
                    <a:pos x="connsiteX2" y="connsiteY2"/>
                  </a:cxn>
                  <a:cxn ang="0">
                    <a:pos x="connsiteX3" y="connsiteY3"/>
                  </a:cxn>
                </a:cxnLst>
                <a:rect l="l" t="t" r="r" b="b"/>
                <a:pathLst>
                  <a:path w="23743" h="31405">
                    <a:moveTo>
                      <a:pt x="8786" y="31073"/>
                    </a:moveTo>
                    <a:cubicBezTo>
                      <a:pt x="13902" y="32694"/>
                      <a:pt x="21323" y="28155"/>
                      <a:pt x="23232" y="22571"/>
                    </a:cubicBezTo>
                    <a:cubicBezTo>
                      <a:pt x="26978" y="11620"/>
                      <a:pt x="9110" y="-2249"/>
                      <a:pt x="3527" y="309"/>
                    </a:cubicBezTo>
                    <a:cubicBezTo>
                      <a:pt x="-2453" y="3082"/>
                      <a:pt x="-904" y="28011"/>
                      <a:pt x="8750" y="31037"/>
                    </a:cubicBezTo>
                    <a:close/>
                  </a:path>
                </a:pathLst>
              </a:custGeom>
              <a:grpFill/>
              <a:ln w="9755" cap="flat">
                <a:solidFill>
                  <a:srgbClr val="FFFFFF"/>
                </a:solidFill>
                <a:prstDash val="solid"/>
                <a:miter/>
              </a:ln>
            </p:spPr>
            <p:txBody>
              <a:bodyPr rtlCol="0" anchor="ctr"/>
              <a:lstStyle/>
              <a:p>
                <a:endParaRPr lang="en-US"/>
              </a:p>
            </p:txBody>
          </p:sp>
        </p:grpSp>
      </p:grpSp>
      <p:grpSp>
        <p:nvGrpSpPr>
          <p:cNvPr id="86" name="Graphic 16">
            <a:extLst>
              <a:ext uri="{FF2B5EF4-FFF2-40B4-BE49-F238E27FC236}">
                <a16:creationId xmlns:a16="http://schemas.microsoft.com/office/drawing/2014/main" id="{EEACB264-1157-C6C6-9B23-ADB84F0A62CC}"/>
              </a:ext>
            </a:extLst>
          </p:cNvPr>
          <p:cNvGrpSpPr/>
          <p:nvPr/>
        </p:nvGrpSpPr>
        <p:grpSpPr>
          <a:xfrm>
            <a:off x="3958877" y="2973913"/>
            <a:ext cx="1472104" cy="2445818"/>
            <a:chOff x="4555778" y="903174"/>
            <a:chExt cx="1065833" cy="1770822"/>
          </a:xfrm>
          <a:solidFill>
            <a:schemeClr val="accent4">
              <a:lumMod val="40000"/>
              <a:lumOff val="60000"/>
            </a:schemeClr>
          </a:solidFill>
        </p:grpSpPr>
        <p:sp>
          <p:nvSpPr>
            <p:cNvPr id="87" name="Freeform: Shape 86">
              <a:extLst>
                <a:ext uri="{FF2B5EF4-FFF2-40B4-BE49-F238E27FC236}">
                  <a16:creationId xmlns:a16="http://schemas.microsoft.com/office/drawing/2014/main" id="{6CF57003-4C03-711A-97B1-A8E114AE402A}"/>
                </a:ext>
              </a:extLst>
            </p:cNvPr>
            <p:cNvSpPr/>
            <p:nvPr/>
          </p:nvSpPr>
          <p:spPr>
            <a:xfrm>
              <a:off x="4555778" y="1668107"/>
              <a:ext cx="100518" cy="241924"/>
            </a:xfrm>
            <a:custGeom>
              <a:avLst/>
              <a:gdLst>
                <a:gd name="connsiteX0" fmla="*/ 77592 w 100518"/>
                <a:gd name="connsiteY0" fmla="*/ 31589 h 241924"/>
                <a:gd name="connsiteX1" fmla="*/ 53348 w 100518"/>
                <a:gd name="connsiteY1" fmla="*/ 10263 h 241924"/>
                <a:gd name="connsiteX2" fmla="*/ 29789 w 100518"/>
                <a:gd name="connsiteY2" fmla="*/ 753 h 241924"/>
                <a:gd name="connsiteX3" fmla="*/ 19162 w 100518"/>
                <a:gd name="connsiteY3" fmla="*/ 33823 h 241924"/>
                <a:gd name="connsiteX4" fmla="*/ 10480 w 100518"/>
                <a:gd name="connsiteY4" fmla="*/ 45170 h 241924"/>
                <a:gd name="connsiteX5" fmla="*/ 17144 w 100518"/>
                <a:gd name="connsiteY5" fmla="*/ 90560 h 241924"/>
                <a:gd name="connsiteX6" fmla="*/ 790 w 100518"/>
                <a:gd name="connsiteY6" fmla="*/ 99026 h 241924"/>
                <a:gd name="connsiteX7" fmla="*/ 12281 w 100518"/>
                <a:gd name="connsiteY7" fmla="*/ 134041 h 241924"/>
                <a:gd name="connsiteX8" fmla="*/ 10300 w 100518"/>
                <a:gd name="connsiteY8" fmla="*/ 157672 h 241924"/>
                <a:gd name="connsiteX9" fmla="*/ 14082 w 100518"/>
                <a:gd name="connsiteY9" fmla="*/ 200216 h 241924"/>
                <a:gd name="connsiteX10" fmla="*/ 16892 w 100518"/>
                <a:gd name="connsiteY10" fmla="*/ 240887 h 241924"/>
                <a:gd name="connsiteX11" fmla="*/ 40956 w 100518"/>
                <a:gd name="connsiteY11" fmla="*/ 228639 h 241924"/>
                <a:gd name="connsiteX12" fmla="*/ 24421 w 100518"/>
                <a:gd name="connsiteY12" fmla="*/ 200973 h 241924"/>
                <a:gd name="connsiteX13" fmla="*/ 29717 w 100518"/>
                <a:gd name="connsiteY13" fmla="*/ 193660 h 241924"/>
                <a:gd name="connsiteX14" fmla="*/ 37894 w 100518"/>
                <a:gd name="connsiteY14" fmla="*/ 200289 h 241924"/>
                <a:gd name="connsiteX15" fmla="*/ 45603 w 100518"/>
                <a:gd name="connsiteY15" fmla="*/ 182565 h 241924"/>
                <a:gd name="connsiteX16" fmla="*/ 32635 w 100518"/>
                <a:gd name="connsiteY16" fmla="*/ 168840 h 241924"/>
                <a:gd name="connsiteX17" fmla="*/ 35553 w 100518"/>
                <a:gd name="connsiteY17" fmla="*/ 157961 h 241924"/>
                <a:gd name="connsiteX18" fmla="*/ 49278 w 100518"/>
                <a:gd name="connsiteY18" fmla="*/ 158681 h 241924"/>
                <a:gd name="connsiteX19" fmla="*/ 51007 w 100518"/>
                <a:gd name="connsiteY19" fmla="*/ 130799 h 241924"/>
                <a:gd name="connsiteX20" fmla="*/ 33715 w 100518"/>
                <a:gd name="connsiteY20" fmla="*/ 120856 h 241924"/>
                <a:gd name="connsiteX21" fmla="*/ 72981 w 100518"/>
                <a:gd name="connsiteY21" fmla="*/ 81194 h 241924"/>
                <a:gd name="connsiteX22" fmla="*/ 100215 w 100518"/>
                <a:gd name="connsiteY22" fmla="*/ 46035 h 241924"/>
                <a:gd name="connsiteX23" fmla="*/ 77628 w 100518"/>
                <a:gd name="connsiteY23" fmla="*/ 31589 h 24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518" h="241924">
                  <a:moveTo>
                    <a:pt x="77592" y="31589"/>
                  </a:moveTo>
                  <a:cubicBezTo>
                    <a:pt x="65632" y="23051"/>
                    <a:pt x="65885" y="18873"/>
                    <a:pt x="53348" y="10263"/>
                  </a:cubicBezTo>
                  <a:cubicBezTo>
                    <a:pt x="43838" y="3743"/>
                    <a:pt x="35228" y="-2129"/>
                    <a:pt x="29789" y="753"/>
                  </a:cubicBezTo>
                  <a:cubicBezTo>
                    <a:pt x="23052" y="4319"/>
                    <a:pt x="28996" y="17179"/>
                    <a:pt x="19162" y="33823"/>
                  </a:cubicBezTo>
                  <a:cubicBezTo>
                    <a:pt x="14587" y="41568"/>
                    <a:pt x="12677" y="39803"/>
                    <a:pt x="10480" y="45170"/>
                  </a:cubicBezTo>
                  <a:cubicBezTo>
                    <a:pt x="3383" y="62353"/>
                    <a:pt x="23701" y="78492"/>
                    <a:pt x="17144" y="90560"/>
                  </a:cubicBezTo>
                  <a:cubicBezTo>
                    <a:pt x="13542" y="97152"/>
                    <a:pt x="4032" y="92866"/>
                    <a:pt x="790" y="99026"/>
                  </a:cubicBezTo>
                  <a:cubicBezTo>
                    <a:pt x="-3281" y="106771"/>
                    <a:pt x="9579" y="115092"/>
                    <a:pt x="12281" y="134041"/>
                  </a:cubicBezTo>
                  <a:cubicBezTo>
                    <a:pt x="13506" y="142686"/>
                    <a:pt x="11056" y="142506"/>
                    <a:pt x="10300" y="157672"/>
                  </a:cubicBezTo>
                  <a:cubicBezTo>
                    <a:pt x="9399" y="175792"/>
                    <a:pt x="12785" y="178999"/>
                    <a:pt x="14082" y="200216"/>
                  </a:cubicBezTo>
                  <a:cubicBezTo>
                    <a:pt x="15703" y="226982"/>
                    <a:pt x="11309" y="237897"/>
                    <a:pt x="16892" y="240887"/>
                  </a:cubicBezTo>
                  <a:cubicBezTo>
                    <a:pt x="24169" y="244778"/>
                    <a:pt x="39947" y="237069"/>
                    <a:pt x="40956" y="228639"/>
                  </a:cubicBezTo>
                  <a:cubicBezTo>
                    <a:pt x="42145" y="218841"/>
                    <a:pt x="22584" y="212573"/>
                    <a:pt x="24421" y="200973"/>
                  </a:cubicBezTo>
                  <a:cubicBezTo>
                    <a:pt x="24962" y="197623"/>
                    <a:pt x="27267" y="193840"/>
                    <a:pt x="29717" y="193660"/>
                  </a:cubicBezTo>
                  <a:cubicBezTo>
                    <a:pt x="33103" y="193408"/>
                    <a:pt x="34472" y="200252"/>
                    <a:pt x="37894" y="200289"/>
                  </a:cubicBezTo>
                  <a:cubicBezTo>
                    <a:pt x="42109" y="200325"/>
                    <a:pt x="48341" y="190022"/>
                    <a:pt x="45603" y="182565"/>
                  </a:cubicBezTo>
                  <a:cubicBezTo>
                    <a:pt x="43082" y="175648"/>
                    <a:pt x="34652" y="176189"/>
                    <a:pt x="32635" y="168840"/>
                  </a:cubicBezTo>
                  <a:cubicBezTo>
                    <a:pt x="31590" y="165021"/>
                    <a:pt x="32527" y="159942"/>
                    <a:pt x="35553" y="157961"/>
                  </a:cubicBezTo>
                  <a:cubicBezTo>
                    <a:pt x="39767" y="155187"/>
                    <a:pt x="44667" y="160807"/>
                    <a:pt x="49278" y="158681"/>
                  </a:cubicBezTo>
                  <a:cubicBezTo>
                    <a:pt x="55618" y="155763"/>
                    <a:pt x="58031" y="139696"/>
                    <a:pt x="51007" y="130799"/>
                  </a:cubicBezTo>
                  <a:cubicBezTo>
                    <a:pt x="44847" y="122982"/>
                    <a:pt x="35480" y="125791"/>
                    <a:pt x="33715" y="120856"/>
                  </a:cubicBezTo>
                  <a:cubicBezTo>
                    <a:pt x="31194" y="113867"/>
                    <a:pt x="48089" y="103565"/>
                    <a:pt x="72981" y="81194"/>
                  </a:cubicBezTo>
                  <a:cubicBezTo>
                    <a:pt x="100576" y="56445"/>
                    <a:pt x="101368" y="49745"/>
                    <a:pt x="100215" y="46035"/>
                  </a:cubicBezTo>
                  <a:cubicBezTo>
                    <a:pt x="98414" y="40235"/>
                    <a:pt x="91858" y="41748"/>
                    <a:pt x="77628" y="31589"/>
                  </a:cubicBezTo>
                  <a:close/>
                </a:path>
              </a:pathLst>
            </a:custGeom>
            <a:grpFill/>
            <a:ln w="9755" cap="flat">
              <a:solidFill>
                <a:srgbClr val="FFFFFF"/>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4D47714B-DAD6-680A-CD72-C1ACE0CB4F80}"/>
                </a:ext>
              </a:extLst>
            </p:cNvPr>
            <p:cNvSpPr/>
            <p:nvPr/>
          </p:nvSpPr>
          <p:spPr>
            <a:xfrm>
              <a:off x="4718106" y="1756559"/>
              <a:ext cx="21379" cy="21043"/>
            </a:xfrm>
            <a:custGeom>
              <a:avLst/>
              <a:gdLst>
                <a:gd name="connsiteX0" fmla="*/ 20994 w 21379"/>
                <a:gd name="connsiteY0" fmla="*/ 4305 h 21043"/>
                <a:gd name="connsiteX1" fmla="*/ 2010 w 21379"/>
                <a:gd name="connsiteY1" fmla="*/ 4053 h 21043"/>
                <a:gd name="connsiteX2" fmla="*/ 5828 w 21379"/>
                <a:gd name="connsiteY2" fmla="*/ 20840 h 21043"/>
                <a:gd name="connsiteX3" fmla="*/ 20994 w 21379"/>
                <a:gd name="connsiteY3" fmla="*/ 4305 h 21043"/>
              </a:gdLst>
              <a:ahLst/>
              <a:cxnLst>
                <a:cxn ang="0">
                  <a:pos x="connsiteX0" y="connsiteY0"/>
                </a:cxn>
                <a:cxn ang="0">
                  <a:pos x="connsiteX1" y="connsiteY1"/>
                </a:cxn>
                <a:cxn ang="0">
                  <a:pos x="connsiteX2" y="connsiteY2"/>
                </a:cxn>
                <a:cxn ang="0">
                  <a:pos x="connsiteX3" y="connsiteY3"/>
                </a:cxn>
              </a:cxnLst>
              <a:rect l="l" t="t" r="r" b="b"/>
              <a:pathLst>
                <a:path w="21379" h="21043">
                  <a:moveTo>
                    <a:pt x="20994" y="4305"/>
                  </a:moveTo>
                  <a:cubicBezTo>
                    <a:pt x="18977" y="54"/>
                    <a:pt x="7053" y="-2647"/>
                    <a:pt x="2010" y="4053"/>
                  </a:cubicBezTo>
                  <a:cubicBezTo>
                    <a:pt x="-2493" y="9997"/>
                    <a:pt x="1361" y="19435"/>
                    <a:pt x="5828" y="20840"/>
                  </a:cubicBezTo>
                  <a:cubicBezTo>
                    <a:pt x="12168" y="22822"/>
                    <a:pt x="23624" y="9817"/>
                    <a:pt x="20994" y="4305"/>
                  </a:cubicBezTo>
                  <a:close/>
                </a:path>
              </a:pathLst>
            </a:custGeom>
            <a:grpFill/>
            <a:ln w="9755" cap="flat">
              <a:solidFill>
                <a:srgbClr val="FFFFFF"/>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AA6C551-7726-22B0-BA10-89209A88E058}"/>
                </a:ext>
              </a:extLst>
            </p:cNvPr>
            <p:cNvSpPr/>
            <p:nvPr/>
          </p:nvSpPr>
          <p:spPr>
            <a:xfrm>
              <a:off x="4700730" y="1811257"/>
              <a:ext cx="31539" cy="56009"/>
            </a:xfrm>
            <a:custGeom>
              <a:avLst/>
              <a:gdLst>
                <a:gd name="connsiteX0" fmla="*/ 9191 w 31539"/>
                <a:gd name="connsiteY0" fmla="*/ 149 h 56009"/>
                <a:gd name="connsiteX1" fmla="*/ 1265 w 31539"/>
                <a:gd name="connsiteY1" fmla="*/ 2022 h 56009"/>
                <a:gd name="connsiteX2" fmla="*/ 3643 w 31539"/>
                <a:gd name="connsiteY2" fmla="*/ 16900 h 56009"/>
                <a:gd name="connsiteX3" fmla="*/ 14918 w 31539"/>
                <a:gd name="connsiteY3" fmla="*/ 29904 h 56009"/>
                <a:gd name="connsiteX4" fmla="*/ 13658 w 31539"/>
                <a:gd name="connsiteY4" fmla="*/ 54473 h 56009"/>
                <a:gd name="connsiteX5" fmla="*/ 25221 w 31539"/>
                <a:gd name="connsiteY5" fmla="*/ 54004 h 56009"/>
                <a:gd name="connsiteX6" fmla="*/ 29364 w 31539"/>
                <a:gd name="connsiteY6" fmla="*/ 23528 h 56009"/>
                <a:gd name="connsiteX7" fmla="*/ 9191 w 31539"/>
                <a:gd name="connsiteY7" fmla="*/ 113 h 5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39" h="56009">
                  <a:moveTo>
                    <a:pt x="9191" y="149"/>
                  </a:moveTo>
                  <a:cubicBezTo>
                    <a:pt x="8326" y="41"/>
                    <a:pt x="3535" y="-608"/>
                    <a:pt x="1265" y="2022"/>
                  </a:cubicBezTo>
                  <a:cubicBezTo>
                    <a:pt x="-2301" y="6129"/>
                    <a:pt x="2706" y="15206"/>
                    <a:pt x="3643" y="16900"/>
                  </a:cubicBezTo>
                  <a:cubicBezTo>
                    <a:pt x="8254" y="25257"/>
                    <a:pt x="12397" y="24141"/>
                    <a:pt x="14918" y="29904"/>
                  </a:cubicBezTo>
                  <a:cubicBezTo>
                    <a:pt x="19349" y="40099"/>
                    <a:pt x="9263" y="50078"/>
                    <a:pt x="13658" y="54473"/>
                  </a:cubicBezTo>
                  <a:cubicBezTo>
                    <a:pt x="16143" y="56922"/>
                    <a:pt x="21763" y="56202"/>
                    <a:pt x="25221" y="54004"/>
                  </a:cubicBezTo>
                  <a:cubicBezTo>
                    <a:pt x="34011" y="48493"/>
                    <a:pt x="31814" y="31849"/>
                    <a:pt x="29364" y="23528"/>
                  </a:cubicBezTo>
                  <a:cubicBezTo>
                    <a:pt x="26734" y="14666"/>
                    <a:pt x="19710" y="1517"/>
                    <a:pt x="9191" y="113"/>
                  </a:cubicBezTo>
                  <a:close/>
                </a:path>
              </a:pathLst>
            </a:custGeom>
            <a:grpFill/>
            <a:ln w="9755" cap="flat">
              <a:solidFill>
                <a:srgbClr val="FFFFFF"/>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2180E46C-4433-689B-3218-B3A7619FC97B}"/>
                </a:ext>
              </a:extLst>
            </p:cNvPr>
            <p:cNvSpPr/>
            <p:nvPr/>
          </p:nvSpPr>
          <p:spPr>
            <a:xfrm>
              <a:off x="4733774" y="1918623"/>
              <a:ext cx="18633" cy="34406"/>
            </a:xfrm>
            <a:custGeom>
              <a:avLst/>
              <a:gdLst>
                <a:gd name="connsiteX0" fmla="*/ 1147 w 18633"/>
                <a:gd name="connsiteY0" fmla="*/ 458 h 34406"/>
                <a:gd name="connsiteX1" fmla="*/ 787 w 18633"/>
                <a:gd name="connsiteY1" fmla="*/ 14003 h 34406"/>
                <a:gd name="connsiteX2" fmla="*/ 3633 w 18633"/>
                <a:gd name="connsiteY2" fmla="*/ 32591 h 34406"/>
                <a:gd name="connsiteX3" fmla="*/ 14548 w 18633"/>
                <a:gd name="connsiteY3" fmla="*/ 32915 h 34406"/>
                <a:gd name="connsiteX4" fmla="*/ 10765 w 18633"/>
                <a:gd name="connsiteY4" fmla="*/ 3916 h 34406"/>
                <a:gd name="connsiteX5" fmla="*/ 1147 w 18633"/>
                <a:gd name="connsiteY5" fmla="*/ 422 h 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33" h="34406">
                  <a:moveTo>
                    <a:pt x="1147" y="458"/>
                  </a:moveTo>
                  <a:cubicBezTo>
                    <a:pt x="-726" y="1647"/>
                    <a:pt x="102" y="4708"/>
                    <a:pt x="787" y="14003"/>
                  </a:cubicBezTo>
                  <a:cubicBezTo>
                    <a:pt x="1759" y="27187"/>
                    <a:pt x="787" y="30285"/>
                    <a:pt x="3633" y="32591"/>
                  </a:cubicBezTo>
                  <a:cubicBezTo>
                    <a:pt x="6479" y="34860"/>
                    <a:pt x="11486" y="35040"/>
                    <a:pt x="14548" y="32915"/>
                  </a:cubicBezTo>
                  <a:cubicBezTo>
                    <a:pt x="21320" y="28232"/>
                    <a:pt x="19411" y="11481"/>
                    <a:pt x="10765" y="3916"/>
                  </a:cubicBezTo>
                  <a:cubicBezTo>
                    <a:pt x="8172" y="1647"/>
                    <a:pt x="3489" y="-1055"/>
                    <a:pt x="1147" y="422"/>
                  </a:cubicBezTo>
                  <a:close/>
                </a:path>
              </a:pathLst>
            </a:custGeom>
            <a:grpFill/>
            <a:ln w="9755" cap="flat">
              <a:solidFill>
                <a:srgbClr val="FFFFFF"/>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0B2AA3D-D664-18F2-0EDC-9F72BD7DC947}"/>
                </a:ext>
              </a:extLst>
            </p:cNvPr>
            <p:cNvSpPr/>
            <p:nvPr/>
          </p:nvSpPr>
          <p:spPr>
            <a:xfrm>
              <a:off x="4749040" y="1959725"/>
              <a:ext cx="21811" cy="27498"/>
            </a:xfrm>
            <a:custGeom>
              <a:avLst/>
              <a:gdLst>
                <a:gd name="connsiteX0" fmla="*/ 13043 w 21811"/>
                <a:gd name="connsiteY0" fmla="*/ 26 h 27498"/>
                <a:gd name="connsiteX1" fmla="*/ 183 w 21811"/>
                <a:gd name="connsiteY1" fmla="*/ 15769 h 27498"/>
                <a:gd name="connsiteX2" fmla="*/ 3064 w 21811"/>
                <a:gd name="connsiteY2" fmla="*/ 27116 h 27498"/>
                <a:gd name="connsiteX3" fmla="*/ 21689 w 21811"/>
                <a:gd name="connsiteY3" fmla="*/ 9177 h 27498"/>
                <a:gd name="connsiteX4" fmla="*/ 13043 w 21811"/>
                <a:gd name="connsiteY4" fmla="*/ 26 h 27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1" h="27498">
                  <a:moveTo>
                    <a:pt x="13043" y="26"/>
                  </a:moveTo>
                  <a:cubicBezTo>
                    <a:pt x="6667" y="-550"/>
                    <a:pt x="1083" y="8420"/>
                    <a:pt x="183" y="15769"/>
                  </a:cubicBezTo>
                  <a:cubicBezTo>
                    <a:pt x="74" y="16597"/>
                    <a:pt x="-898" y="25279"/>
                    <a:pt x="3064" y="27116"/>
                  </a:cubicBezTo>
                  <a:cubicBezTo>
                    <a:pt x="8468" y="29638"/>
                    <a:pt x="23310" y="19227"/>
                    <a:pt x="21689" y="9177"/>
                  </a:cubicBezTo>
                  <a:cubicBezTo>
                    <a:pt x="21004" y="4890"/>
                    <a:pt x="17258" y="387"/>
                    <a:pt x="13043" y="26"/>
                  </a:cubicBezTo>
                  <a:close/>
                </a:path>
              </a:pathLst>
            </a:custGeom>
            <a:grpFill/>
            <a:ln w="9755" cap="flat">
              <a:solidFill>
                <a:srgbClr val="FFFFFF"/>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2FF8D86-A5D2-FF78-CEEF-3CF22BCB12DC}"/>
                </a:ext>
              </a:extLst>
            </p:cNvPr>
            <p:cNvSpPr/>
            <p:nvPr/>
          </p:nvSpPr>
          <p:spPr>
            <a:xfrm>
              <a:off x="4584626" y="1921025"/>
              <a:ext cx="12660" cy="17542"/>
            </a:xfrm>
            <a:custGeom>
              <a:avLst/>
              <a:gdLst>
                <a:gd name="connsiteX0" fmla="*/ 5300 w 12660"/>
                <a:gd name="connsiteY0" fmla="*/ 1 h 17542"/>
                <a:gd name="connsiteX1" fmla="*/ 148 w 12660"/>
                <a:gd name="connsiteY1" fmla="*/ 9763 h 17542"/>
                <a:gd name="connsiteX2" fmla="*/ 11676 w 12660"/>
                <a:gd name="connsiteY2" fmla="*/ 17040 h 17542"/>
                <a:gd name="connsiteX3" fmla="*/ 5300 w 12660"/>
                <a:gd name="connsiteY3" fmla="*/ 1 h 17542"/>
              </a:gdLst>
              <a:ahLst/>
              <a:cxnLst>
                <a:cxn ang="0">
                  <a:pos x="connsiteX0" y="connsiteY0"/>
                </a:cxn>
                <a:cxn ang="0">
                  <a:pos x="connsiteX1" y="connsiteY1"/>
                </a:cxn>
                <a:cxn ang="0">
                  <a:pos x="connsiteX2" y="connsiteY2"/>
                </a:cxn>
                <a:cxn ang="0">
                  <a:pos x="connsiteX3" y="connsiteY3"/>
                </a:cxn>
              </a:cxnLst>
              <a:rect l="l" t="t" r="r" b="b"/>
              <a:pathLst>
                <a:path w="12660" h="17542">
                  <a:moveTo>
                    <a:pt x="5300" y="1"/>
                  </a:moveTo>
                  <a:cubicBezTo>
                    <a:pt x="2634" y="-71"/>
                    <a:pt x="-752" y="5008"/>
                    <a:pt x="148" y="9763"/>
                  </a:cubicBezTo>
                  <a:cubicBezTo>
                    <a:pt x="1337" y="16104"/>
                    <a:pt x="9478" y="18733"/>
                    <a:pt x="11676" y="17040"/>
                  </a:cubicBezTo>
                  <a:cubicBezTo>
                    <a:pt x="14846" y="14591"/>
                    <a:pt x="9731" y="109"/>
                    <a:pt x="5300" y="1"/>
                  </a:cubicBezTo>
                  <a:close/>
                </a:path>
              </a:pathLst>
            </a:custGeom>
            <a:grpFill/>
            <a:ln w="9755" cap="flat">
              <a:solidFill>
                <a:srgbClr val="FFFFFF"/>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735127D-5CB9-FFEF-D88B-23B333EB7CAE}"/>
                </a:ext>
              </a:extLst>
            </p:cNvPr>
            <p:cNvSpPr/>
            <p:nvPr/>
          </p:nvSpPr>
          <p:spPr>
            <a:xfrm>
              <a:off x="4758412" y="2021222"/>
              <a:ext cx="19749" cy="31221"/>
            </a:xfrm>
            <a:custGeom>
              <a:avLst/>
              <a:gdLst>
                <a:gd name="connsiteX0" fmla="*/ 8679 w 19749"/>
                <a:gd name="connsiteY0" fmla="*/ 31219 h 31221"/>
                <a:gd name="connsiteX1" fmla="*/ 19630 w 19749"/>
                <a:gd name="connsiteY1" fmla="*/ 11370 h 31221"/>
                <a:gd name="connsiteX2" fmla="*/ 17072 w 19749"/>
                <a:gd name="connsiteY2" fmla="*/ 347 h 31221"/>
                <a:gd name="connsiteX3" fmla="*/ 33 w 19749"/>
                <a:gd name="connsiteY3" fmla="*/ 16378 h 31221"/>
                <a:gd name="connsiteX4" fmla="*/ 8679 w 19749"/>
                <a:gd name="connsiteY4" fmla="*/ 31219 h 3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49" h="31221">
                  <a:moveTo>
                    <a:pt x="8679" y="31219"/>
                  </a:moveTo>
                  <a:cubicBezTo>
                    <a:pt x="14154" y="31399"/>
                    <a:pt x="19089" y="20160"/>
                    <a:pt x="19630" y="11370"/>
                  </a:cubicBezTo>
                  <a:cubicBezTo>
                    <a:pt x="19810" y="8416"/>
                    <a:pt x="20206" y="1824"/>
                    <a:pt x="17072" y="347"/>
                  </a:cubicBezTo>
                  <a:cubicBezTo>
                    <a:pt x="12641" y="-1779"/>
                    <a:pt x="753" y="6147"/>
                    <a:pt x="33" y="16378"/>
                  </a:cubicBezTo>
                  <a:cubicBezTo>
                    <a:pt x="-435" y="23258"/>
                    <a:pt x="4176" y="31075"/>
                    <a:pt x="8679" y="31219"/>
                  </a:cubicBezTo>
                  <a:close/>
                </a:path>
              </a:pathLst>
            </a:custGeom>
            <a:grpFill/>
            <a:ln w="9755" cap="flat">
              <a:solidFill>
                <a:srgbClr val="FFFFFF"/>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8A1A84A-38EA-7255-A93C-28F833940A0E}"/>
                </a:ext>
              </a:extLst>
            </p:cNvPr>
            <p:cNvSpPr/>
            <p:nvPr/>
          </p:nvSpPr>
          <p:spPr>
            <a:xfrm>
              <a:off x="4745694" y="2068761"/>
              <a:ext cx="17051" cy="26188"/>
            </a:xfrm>
            <a:custGeom>
              <a:avLst/>
              <a:gdLst>
                <a:gd name="connsiteX0" fmla="*/ 5654 w 17051"/>
                <a:gd name="connsiteY0" fmla="*/ 647 h 26188"/>
                <a:gd name="connsiteX1" fmla="*/ 502 w 17051"/>
                <a:gd name="connsiteY1" fmla="*/ 16714 h 26188"/>
                <a:gd name="connsiteX2" fmla="*/ 7239 w 17051"/>
                <a:gd name="connsiteY2" fmla="*/ 26188 h 26188"/>
                <a:gd name="connsiteX3" fmla="*/ 14984 w 17051"/>
                <a:gd name="connsiteY3" fmla="*/ 2232 h 26188"/>
                <a:gd name="connsiteX4" fmla="*/ 5690 w 17051"/>
                <a:gd name="connsiteY4" fmla="*/ 647 h 26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1" h="26188">
                  <a:moveTo>
                    <a:pt x="5654" y="647"/>
                  </a:moveTo>
                  <a:cubicBezTo>
                    <a:pt x="142" y="2953"/>
                    <a:pt x="-759" y="11347"/>
                    <a:pt x="502" y="16714"/>
                  </a:cubicBezTo>
                  <a:cubicBezTo>
                    <a:pt x="1295" y="20172"/>
                    <a:pt x="3889" y="26188"/>
                    <a:pt x="7239" y="26188"/>
                  </a:cubicBezTo>
                  <a:cubicBezTo>
                    <a:pt x="12930" y="26188"/>
                    <a:pt x="20856" y="8321"/>
                    <a:pt x="14984" y="2232"/>
                  </a:cubicBezTo>
                  <a:cubicBezTo>
                    <a:pt x="12750" y="-73"/>
                    <a:pt x="8608" y="-577"/>
                    <a:pt x="5690" y="647"/>
                  </a:cubicBezTo>
                  <a:close/>
                </a:path>
              </a:pathLst>
            </a:custGeom>
            <a:grpFill/>
            <a:ln w="9755" cap="flat">
              <a:solidFill>
                <a:srgbClr val="FFFFFF"/>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7A4CF178-861B-DEA5-7EFB-70B0A868FC4C}"/>
                </a:ext>
              </a:extLst>
            </p:cNvPr>
            <p:cNvSpPr/>
            <p:nvPr/>
          </p:nvSpPr>
          <p:spPr>
            <a:xfrm>
              <a:off x="4694303" y="2155631"/>
              <a:ext cx="244862" cy="388269"/>
            </a:xfrm>
            <a:custGeom>
              <a:avLst/>
              <a:gdLst>
                <a:gd name="connsiteX0" fmla="*/ 238677 w 244862"/>
                <a:gd name="connsiteY0" fmla="*/ 328844 h 388269"/>
                <a:gd name="connsiteX1" fmla="*/ 239182 w 244862"/>
                <a:gd name="connsiteY1" fmla="*/ 316091 h 388269"/>
                <a:gd name="connsiteX2" fmla="*/ 232950 w 244862"/>
                <a:gd name="connsiteY2" fmla="*/ 308995 h 388269"/>
                <a:gd name="connsiteX3" fmla="*/ 231040 w 244862"/>
                <a:gd name="connsiteY3" fmla="*/ 293396 h 388269"/>
                <a:gd name="connsiteX4" fmla="*/ 211371 w 244862"/>
                <a:gd name="connsiteY4" fmla="*/ 263100 h 388269"/>
                <a:gd name="connsiteX5" fmla="*/ 180643 w 244862"/>
                <a:gd name="connsiteY5" fmla="*/ 232804 h 388269"/>
                <a:gd name="connsiteX6" fmla="*/ 182624 w 244862"/>
                <a:gd name="connsiteY6" fmla="*/ 200203 h 388269"/>
                <a:gd name="connsiteX7" fmla="*/ 171673 w 244862"/>
                <a:gd name="connsiteY7" fmla="*/ 128803 h 388269"/>
                <a:gd name="connsiteX8" fmla="*/ 118826 w 244862"/>
                <a:gd name="connsiteY8" fmla="*/ 84746 h 388269"/>
                <a:gd name="connsiteX9" fmla="*/ 77507 w 244862"/>
                <a:gd name="connsiteY9" fmla="*/ 45445 h 388269"/>
                <a:gd name="connsiteX10" fmla="*/ 59747 w 244862"/>
                <a:gd name="connsiteY10" fmla="*/ 17526 h 388269"/>
                <a:gd name="connsiteX11" fmla="*/ 16014 w 244862"/>
                <a:gd name="connsiteY11" fmla="*/ 451 h 388269"/>
                <a:gd name="connsiteX12" fmla="*/ 1100 w 244862"/>
                <a:gd name="connsiteY12" fmla="*/ 8448 h 388269"/>
                <a:gd name="connsiteX13" fmla="*/ 5387 w 244862"/>
                <a:gd name="connsiteY13" fmla="*/ 25956 h 388269"/>
                <a:gd name="connsiteX14" fmla="*/ 31360 w 244862"/>
                <a:gd name="connsiteY14" fmla="*/ 35466 h 388269"/>
                <a:gd name="connsiteX15" fmla="*/ 36620 w 244862"/>
                <a:gd name="connsiteY15" fmla="*/ 47282 h 388269"/>
                <a:gd name="connsiteX16" fmla="*/ 15942 w 244862"/>
                <a:gd name="connsiteY16" fmla="*/ 44868 h 388269"/>
                <a:gd name="connsiteX17" fmla="*/ 9170 w 244862"/>
                <a:gd name="connsiteY17" fmla="*/ 62340 h 388269"/>
                <a:gd name="connsiteX18" fmla="*/ 32693 w 244862"/>
                <a:gd name="connsiteY18" fmla="*/ 91699 h 388269"/>
                <a:gd name="connsiteX19" fmla="*/ 51426 w 244862"/>
                <a:gd name="connsiteY19" fmla="*/ 101642 h 388269"/>
                <a:gd name="connsiteX20" fmla="*/ 41303 w 244862"/>
                <a:gd name="connsiteY20" fmla="*/ 104920 h 388269"/>
                <a:gd name="connsiteX21" fmla="*/ 37917 w 244862"/>
                <a:gd name="connsiteY21" fmla="*/ 115331 h 388269"/>
                <a:gd name="connsiteX22" fmla="*/ 56649 w 244862"/>
                <a:gd name="connsiteY22" fmla="*/ 128119 h 388269"/>
                <a:gd name="connsiteX23" fmla="*/ 74877 w 244862"/>
                <a:gd name="connsiteY23" fmla="*/ 153192 h 388269"/>
                <a:gd name="connsiteX24" fmla="*/ 56541 w 244862"/>
                <a:gd name="connsiteY24" fmla="*/ 178228 h 388269"/>
                <a:gd name="connsiteX25" fmla="*/ 86297 w 244862"/>
                <a:gd name="connsiteY25" fmla="*/ 217026 h 388269"/>
                <a:gd name="connsiteX26" fmla="*/ 103084 w 244862"/>
                <a:gd name="connsiteY26" fmla="*/ 240693 h 388269"/>
                <a:gd name="connsiteX27" fmla="*/ 108812 w 244862"/>
                <a:gd name="connsiteY27" fmla="*/ 266234 h 388269"/>
                <a:gd name="connsiteX28" fmla="*/ 124194 w 244862"/>
                <a:gd name="connsiteY28" fmla="*/ 269585 h 388269"/>
                <a:gd name="connsiteX29" fmla="*/ 142458 w 244862"/>
                <a:gd name="connsiteY29" fmla="*/ 276717 h 388269"/>
                <a:gd name="connsiteX30" fmla="*/ 133308 w 244862"/>
                <a:gd name="connsiteY30" fmla="*/ 289938 h 388269"/>
                <a:gd name="connsiteX31" fmla="*/ 174087 w 244862"/>
                <a:gd name="connsiteY31" fmla="*/ 350530 h 388269"/>
                <a:gd name="connsiteX32" fmla="*/ 237525 w 244862"/>
                <a:gd name="connsiteY32" fmla="*/ 387022 h 388269"/>
                <a:gd name="connsiteX33" fmla="*/ 239506 w 244862"/>
                <a:gd name="connsiteY33" fmla="*/ 350170 h 388269"/>
                <a:gd name="connsiteX34" fmla="*/ 244333 w 244862"/>
                <a:gd name="connsiteY34" fmla="*/ 335508 h 388269"/>
                <a:gd name="connsiteX35" fmla="*/ 238569 w 244862"/>
                <a:gd name="connsiteY35" fmla="*/ 328880 h 38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4862" h="388269">
                  <a:moveTo>
                    <a:pt x="238677" y="328844"/>
                  </a:moveTo>
                  <a:cubicBezTo>
                    <a:pt x="236768" y="324016"/>
                    <a:pt x="240911" y="321135"/>
                    <a:pt x="239182" y="316091"/>
                  </a:cubicBezTo>
                  <a:cubicBezTo>
                    <a:pt x="237957" y="312525"/>
                    <a:pt x="235399" y="312597"/>
                    <a:pt x="232950" y="308995"/>
                  </a:cubicBezTo>
                  <a:cubicBezTo>
                    <a:pt x="229275" y="303627"/>
                    <a:pt x="230896" y="297647"/>
                    <a:pt x="231040" y="293396"/>
                  </a:cubicBezTo>
                  <a:cubicBezTo>
                    <a:pt x="231329" y="284390"/>
                    <a:pt x="224700" y="277185"/>
                    <a:pt x="211371" y="263100"/>
                  </a:cubicBezTo>
                  <a:cubicBezTo>
                    <a:pt x="191991" y="242603"/>
                    <a:pt x="185074" y="243756"/>
                    <a:pt x="180643" y="232804"/>
                  </a:cubicBezTo>
                  <a:cubicBezTo>
                    <a:pt x="176392" y="222321"/>
                    <a:pt x="180463" y="215729"/>
                    <a:pt x="182624" y="200203"/>
                  </a:cubicBezTo>
                  <a:cubicBezTo>
                    <a:pt x="183021" y="197285"/>
                    <a:pt x="188100" y="157551"/>
                    <a:pt x="171673" y="128803"/>
                  </a:cubicBezTo>
                  <a:cubicBezTo>
                    <a:pt x="168359" y="123004"/>
                    <a:pt x="168503" y="125237"/>
                    <a:pt x="118826" y="84746"/>
                  </a:cubicBezTo>
                  <a:cubicBezTo>
                    <a:pt x="91088" y="62159"/>
                    <a:pt x="84568" y="56180"/>
                    <a:pt x="77507" y="45445"/>
                  </a:cubicBezTo>
                  <a:cubicBezTo>
                    <a:pt x="68717" y="32080"/>
                    <a:pt x="69438" y="27000"/>
                    <a:pt x="59747" y="17526"/>
                  </a:cubicBezTo>
                  <a:cubicBezTo>
                    <a:pt x="57406" y="15221"/>
                    <a:pt x="38169" y="-3080"/>
                    <a:pt x="16014" y="451"/>
                  </a:cubicBezTo>
                  <a:cubicBezTo>
                    <a:pt x="12376" y="1027"/>
                    <a:pt x="4054" y="2360"/>
                    <a:pt x="1100" y="8448"/>
                  </a:cubicBezTo>
                  <a:cubicBezTo>
                    <a:pt x="-1529" y="13852"/>
                    <a:pt x="812" y="21525"/>
                    <a:pt x="5387" y="25956"/>
                  </a:cubicBezTo>
                  <a:cubicBezTo>
                    <a:pt x="12988" y="33268"/>
                    <a:pt x="22679" y="27577"/>
                    <a:pt x="31360" y="35466"/>
                  </a:cubicBezTo>
                  <a:cubicBezTo>
                    <a:pt x="35683" y="39428"/>
                    <a:pt x="38241" y="45408"/>
                    <a:pt x="36620" y="47282"/>
                  </a:cubicBezTo>
                  <a:cubicBezTo>
                    <a:pt x="34098" y="50236"/>
                    <a:pt x="23543" y="41013"/>
                    <a:pt x="15942" y="44868"/>
                  </a:cubicBezTo>
                  <a:cubicBezTo>
                    <a:pt x="10287" y="47750"/>
                    <a:pt x="8738" y="56576"/>
                    <a:pt x="9170" y="62340"/>
                  </a:cubicBezTo>
                  <a:cubicBezTo>
                    <a:pt x="10395" y="78514"/>
                    <a:pt x="28695" y="89321"/>
                    <a:pt x="32693" y="91699"/>
                  </a:cubicBezTo>
                  <a:cubicBezTo>
                    <a:pt x="41915" y="97139"/>
                    <a:pt x="51894" y="99804"/>
                    <a:pt x="51426" y="101642"/>
                  </a:cubicBezTo>
                  <a:cubicBezTo>
                    <a:pt x="51065" y="103047"/>
                    <a:pt x="45374" y="101389"/>
                    <a:pt x="41303" y="104920"/>
                  </a:cubicBezTo>
                  <a:cubicBezTo>
                    <a:pt x="38529" y="107369"/>
                    <a:pt x="37052" y="111764"/>
                    <a:pt x="37917" y="115331"/>
                  </a:cubicBezTo>
                  <a:cubicBezTo>
                    <a:pt x="39430" y="121563"/>
                    <a:pt x="47247" y="121851"/>
                    <a:pt x="56649" y="128119"/>
                  </a:cubicBezTo>
                  <a:cubicBezTo>
                    <a:pt x="58234" y="129164"/>
                    <a:pt x="75310" y="140799"/>
                    <a:pt x="74877" y="153192"/>
                  </a:cubicBezTo>
                  <a:cubicBezTo>
                    <a:pt x="74481" y="165224"/>
                    <a:pt x="57910" y="166448"/>
                    <a:pt x="56541" y="178228"/>
                  </a:cubicBezTo>
                  <a:cubicBezTo>
                    <a:pt x="55713" y="185397"/>
                    <a:pt x="61476" y="188207"/>
                    <a:pt x="86297" y="217026"/>
                  </a:cubicBezTo>
                  <a:cubicBezTo>
                    <a:pt x="100022" y="232948"/>
                    <a:pt x="101823" y="236226"/>
                    <a:pt x="103084" y="240693"/>
                  </a:cubicBezTo>
                  <a:cubicBezTo>
                    <a:pt x="106434" y="252545"/>
                    <a:pt x="102616" y="261299"/>
                    <a:pt x="108812" y="266234"/>
                  </a:cubicBezTo>
                  <a:cubicBezTo>
                    <a:pt x="111549" y="268432"/>
                    <a:pt x="112990" y="267243"/>
                    <a:pt x="124194" y="269585"/>
                  </a:cubicBezTo>
                  <a:cubicBezTo>
                    <a:pt x="134857" y="271818"/>
                    <a:pt x="141377" y="273151"/>
                    <a:pt x="142458" y="276717"/>
                  </a:cubicBezTo>
                  <a:cubicBezTo>
                    <a:pt x="143755" y="280932"/>
                    <a:pt x="136118" y="283850"/>
                    <a:pt x="133308" y="289938"/>
                  </a:cubicBezTo>
                  <a:cubicBezTo>
                    <a:pt x="125094" y="307554"/>
                    <a:pt x="162379" y="340263"/>
                    <a:pt x="174087" y="350530"/>
                  </a:cubicBezTo>
                  <a:cubicBezTo>
                    <a:pt x="193828" y="367858"/>
                    <a:pt x="229059" y="394335"/>
                    <a:pt x="237525" y="387022"/>
                  </a:cubicBezTo>
                  <a:cubicBezTo>
                    <a:pt x="243361" y="381979"/>
                    <a:pt x="230428" y="366273"/>
                    <a:pt x="239506" y="350170"/>
                  </a:cubicBezTo>
                  <a:cubicBezTo>
                    <a:pt x="241812" y="346063"/>
                    <a:pt x="246423" y="340407"/>
                    <a:pt x="244333" y="335508"/>
                  </a:cubicBezTo>
                  <a:cubicBezTo>
                    <a:pt x="242964" y="332302"/>
                    <a:pt x="240010" y="332554"/>
                    <a:pt x="238569" y="328880"/>
                  </a:cubicBezTo>
                  <a:close/>
                </a:path>
              </a:pathLst>
            </a:custGeom>
            <a:grpFill/>
            <a:ln w="9755" cap="flat">
              <a:solidFill>
                <a:srgbClr val="FFFFFF"/>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CFFE144-D955-6070-4662-DB01EFF37408}"/>
                </a:ext>
              </a:extLst>
            </p:cNvPr>
            <p:cNvSpPr/>
            <p:nvPr/>
          </p:nvSpPr>
          <p:spPr>
            <a:xfrm>
              <a:off x="4738305" y="2291865"/>
              <a:ext cx="20106" cy="24681"/>
            </a:xfrm>
            <a:custGeom>
              <a:avLst/>
              <a:gdLst>
                <a:gd name="connsiteX0" fmla="*/ 14052 w 20106"/>
                <a:gd name="connsiteY0" fmla="*/ 24486 h 24681"/>
                <a:gd name="connsiteX1" fmla="*/ 19383 w 20106"/>
                <a:gd name="connsiteY1" fmla="*/ 9356 h 24681"/>
                <a:gd name="connsiteX2" fmla="*/ 3028 w 20106"/>
                <a:gd name="connsiteY2" fmla="*/ 818 h 24681"/>
                <a:gd name="connsiteX3" fmla="*/ 4433 w 20106"/>
                <a:gd name="connsiteY3" fmla="*/ 20199 h 24681"/>
                <a:gd name="connsiteX4" fmla="*/ 14052 w 20106"/>
                <a:gd name="connsiteY4" fmla="*/ 24486 h 24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6" h="24681">
                  <a:moveTo>
                    <a:pt x="14052" y="24486"/>
                  </a:moveTo>
                  <a:cubicBezTo>
                    <a:pt x="18951" y="23117"/>
                    <a:pt x="21437" y="15156"/>
                    <a:pt x="19383" y="9356"/>
                  </a:cubicBezTo>
                  <a:cubicBezTo>
                    <a:pt x="16862" y="2259"/>
                    <a:pt x="7351" y="-1847"/>
                    <a:pt x="3028" y="818"/>
                  </a:cubicBezTo>
                  <a:cubicBezTo>
                    <a:pt x="-1547" y="3628"/>
                    <a:pt x="-826" y="14399"/>
                    <a:pt x="4433" y="20199"/>
                  </a:cubicBezTo>
                  <a:cubicBezTo>
                    <a:pt x="4974" y="20812"/>
                    <a:pt x="9549" y="25711"/>
                    <a:pt x="14052" y="24486"/>
                  </a:cubicBezTo>
                  <a:close/>
                </a:path>
              </a:pathLst>
            </a:custGeom>
            <a:grpFill/>
            <a:ln w="9755" cap="flat">
              <a:solidFill>
                <a:srgbClr val="FFFFFF"/>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0948FFF-3DDB-E57C-0981-0DFFB93BC947}"/>
                </a:ext>
              </a:extLst>
            </p:cNvPr>
            <p:cNvSpPr/>
            <p:nvPr/>
          </p:nvSpPr>
          <p:spPr>
            <a:xfrm>
              <a:off x="4635254" y="903174"/>
              <a:ext cx="986357" cy="1770822"/>
            </a:xfrm>
            <a:custGeom>
              <a:avLst/>
              <a:gdLst>
                <a:gd name="connsiteX0" fmla="*/ 969534 w 986357"/>
                <a:gd name="connsiteY0" fmla="*/ 1658392 h 1770822"/>
                <a:gd name="connsiteX1" fmla="*/ 975982 w 986357"/>
                <a:gd name="connsiteY1" fmla="*/ 1589802 h 1770822"/>
                <a:gd name="connsiteX2" fmla="*/ 942084 w 986357"/>
                <a:gd name="connsiteY2" fmla="*/ 1553310 h 1770822"/>
                <a:gd name="connsiteX3" fmla="*/ 926846 w 986357"/>
                <a:gd name="connsiteY3" fmla="*/ 1502481 h 1770822"/>
                <a:gd name="connsiteX4" fmla="*/ 907429 w 986357"/>
                <a:gd name="connsiteY4" fmla="*/ 1484397 h 1770822"/>
                <a:gd name="connsiteX5" fmla="*/ 885058 w 986357"/>
                <a:gd name="connsiteY5" fmla="*/ 1426002 h 1770822"/>
                <a:gd name="connsiteX6" fmla="*/ 868343 w 986357"/>
                <a:gd name="connsiteY6" fmla="*/ 1399633 h 1770822"/>
                <a:gd name="connsiteX7" fmla="*/ 828789 w 986357"/>
                <a:gd name="connsiteY7" fmla="*/ 1331116 h 1770822"/>
                <a:gd name="connsiteX8" fmla="*/ 806130 w 986357"/>
                <a:gd name="connsiteY8" fmla="*/ 1313284 h 1770822"/>
                <a:gd name="connsiteX9" fmla="*/ 803969 w 986357"/>
                <a:gd name="connsiteY9" fmla="*/ 1261518 h 1770822"/>
                <a:gd name="connsiteX10" fmla="*/ 735956 w 986357"/>
                <a:gd name="connsiteY10" fmla="*/ 1141486 h 1770822"/>
                <a:gd name="connsiteX11" fmla="*/ 951486 w 986357"/>
                <a:gd name="connsiteY11" fmla="*/ 476127 h 1770822"/>
                <a:gd name="connsiteX12" fmla="*/ 12634 w 986357"/>
                <a:gd name="connsiteY12" fmla="*/ 0 h 1770822"/>
                <a:gd name="connsiteX13" fmla="*/ 926 w 986357"/>
                <a:gd name="connsiteY13" fmla="*/ 12500 h 1770822"/>
                <a:gd name="connsiteX14" fmla="*/ 7951 w 986357"/>
                <a:gd name="connsiteY14" fmla="*/ 40239 h 1770822"/>
                <a:gd name="connsiteX15" fmla="*/ 8491 w 986357"/>
                <a:gd name="connsiteY15" fmla="*/ 96976 h 1770822"/>
                <a:gd name="connsiteX16" fmla="*/ 12274 w 986357"/>
                <a:gd name="connsiteY16" fmla="*/ 127884 h 1770822"/>
                <a:gd name="connsiteX17" fmla="*/ 6474 w 986357"/>
                <a:gd name="connsiteY17" fmla="*/ 153101 h 1770822"/>
                <a:gd name="connsiteX18" fmla="*/ 13498 w 986357"/>
                <a:gd name="connsiteY18" fmla="*/ 170141 h 1770822"/>
                <a:gd name="connsiteX19" fmla="*/ 32087 w 986357"/>
                <a:gd name="connsiteY19" fmla="*/ 172050 h 1770822"/>
                <a:gd name="connsiteX20" fmla="*/ 64796 w 986357"/>
                <a:gd name="connsiteY20" fmla="*/ 173995 h 1770822"/>
                <a:gd name="connsiteX21" fmla="*/ 100100 w 986357"/>
                <a:gd name="connsiteY21" fmla="*/ 152633 h 1770822"/>
                <a:gd name="connsiteX22" fmla="*/ 130252 w 986357"/>
                <a:gd name="connsiteY22" fmla="*/ 147013 h 1770822"/>
                <a:gd name="connsiteX23" fmla="*/ 164186 w 986357"/>
                <a:gd name="connsiteY23" fmla="*/ 183001 h 1770822"/>
                <a:gd name="connsiteX24" fmla="*/ 155792 w 986357"/>
                <a:gd name="connsiteY24" fmla="*/ 212613 h 1770822"/>
                <a:gd name="connsiteX25" fmla="*/ 162817 w 986357"/>
                <a:gd name="connsiteY25" fmla="*/ 237217 h 1770822"/>
                <a:gd name="connsiteX26" fmla="*/ 163393 w 986357"/>
                <a:gd name="connsiteY26" fmla="*/ 278176 h 1770822"/>
                <a:gd name="connsiteX27" fmla="*/ 178091 w 986357"/>
                <a:gd name="connsiteY27" fmla="*/ 306563 h 1770822"/>
                <a:gd name="connsiteX28" fmla="*/ 171607 w 986357"/>
                <a:gd name="connsiteY28" fmla="*/ 348782 h 1770822"/>
                <a:gd name="connsiteX29" fmla="*/ 175317 w 986357"/>
                <a:gd name="connsiteY29" fmla="*/ 429476 h 1770822"/>
                <a:gd name="connsiteX30" fmla="*/ 175858 w 986357"/>
                <a:gd name="connsiteY30" fmla="*/ 488086 h 1770822"/>
                <a:gd name="connsiteX31" fmla="*/ 160367 w 986357"/>
                <a:gd name="connsiteY31" fmla="*/ 556748 h 1770822"/>
                <a:gd name="connsiteX32" fmla="*/ 187890 w 986357"/>
                <a:gd name="connsiteY32" fmla="*/ 594609 h 1770822"/>
                <a:gd name="connsiteX33" fmla="*/ 210909 w 986357"/>
                <a:gd name="connsiteY33" fmla="*/ 646952 h 1770822"/>
                <a:gd name="connsiteX34" fmla="*/ 222436 w 986357"/>
                <a:gd name="connsiteY34" fmla="*/ 666512 h 1770822"/>
                <a:gd name="connsiteX35" fmla="*/ 199273 w 986357"/>
                <a:gd name="connsiteY35" fmla="*/ 713740 h 1770822"/>
                <a:gd name="connsiteX36" fmla="*/ 188322 w 986357"/>
                <a:gd name="connsiteY36" fmla="*/ 742703 h 1770822"/>
                <a:gd name="connsiteX37" fmla="*/ 169049 w 986357"/>
                <a:gd name="connsiteY37" fmla="*/ 758445 h 1770822"/>
                <a:gd name="connsiteX38" fmla="*/ 129891 w 986357"/>
                <a:gd name="connsiteY38" fmla="*/ 774764 h 1770822"/>
                <a:gd name="connsiteX39" fmla="*/ 129891 w 986357"/>
                <a:gd name="connsiteY39" fmla="*/ 789246 h 1770822"/>
                <a:gd name="connsiteX40" fmla="*/ 158134 w 986357"/>
                <a:gd name="connsiteY40" fmla="*/ 777322 h 1770822"/>
                <a:gd name="connsiteX41" fmla="*/ 169013 w 986357"/>
                <a:gd name="connsiteY41" fmla="*/ 783013 h 1770822"/>
                <a:gd name="connsiteX42" fmla="*/ 144625 w 986357"/>
                <a:gd name="connsiteY42" fmla="*/ 793064 h 1770822"/>
                <a:gd name="connsiteX43" fmla="*/ 115698 w 986357"/>
                <a:gd name="connsiteY43" fmla="*/ 832726 h 1770822"/>
                <a:gd name="connsiteX44" fmla="*/ 126541 w 986357"/>
                <a:gd name="connsiteY44" fmla="*/ 864247 h 1770822"/>
                <a:gd name="connsiteX45" fmla="*/ 104711 w 986357"/>
                <a:gd name="connsiteY45" fmla="*/ 887518 h 1770822"/>
                <a:gd name="connsiteX46" fmla="*/ 105323 w 986357"/>
                <a:gd name="connsiteY46" fmla="*/ 915257 h 1770822"/>
                <a:gd name="connsiteX47" fmla="*/ 107809 w 986357"/>
                <a:gd name="connsiteY47" fmla="*/ 957477 h 1770822"/>
                <a:gd name="connsiteX48" fmla="*/ 123839 w 986357"/>
                <a:gd name="connsiteY48" fmla="*/ 959386 h 1770822"/>
                <a:gd name="connsiteX49" fmla="*/ 132773 w 986357"/>
                <a:gd name="connsiteY49" fmla="*/ 982729 h 1770822"/>
                <a:gd name="connsiteX50" fmla="*/ 122434 w 986357"/>
                <a:gd name="connsiteY50" fmla="*/ 1020518 h 1770822"/>
                <a:gd name="connsiteX51" fmla="*/ 140987 w 986357"/>
                <a:gd name="connsiteY51" fmla="*/ 1043862 h 1770822"/>
                <a:gd name="connsiteX52" fmla="*/ 160223 w 986357"/>
                <a:gd name="connsiteY52" fmla="*/ 1041376 h 1770822"/>
                <a:gd name="connsiteX53" fmla="*/ 151217 w 986357"/>
                <a:gd name="connsiteY53" fmla="*/ 1055858 h 1770822"/>
                <a:gd name="connsiteX54" fmla="*/ 159539 w 986357"/>
                <a:gd name="connsiteY54" fmla="*/ 1070375 h 1770822"/>
                <a:gd name="connsiteX55" fmla="*/ 146030 w 986357"/>
                <a:gd name="connsiteY55" fmla="*/ 1086730 h 1770822"/>
                <a:gd name="connsiteX56" fmla="*/ 165267 w 986357"/>
                <a:gd name="connsiteY56" fmla="*/ 1094944 h 1770822"/>
                <a:gd name="connsiteX57" fmla="*/ 171643 w 986357"/>
                <a:gd name="connsiteY57" fmla="*/ 1113244 h 1770822"/>
                <a:gd name="connsiteX58" fmla="*/ 155576 w 986357"/>
                <a:gd name="connsiteY58" fmla="*/ 1129598 h 1770822"/>
                <a:gd name="connsiteX59" fmla="*/ 147183 w 986357"/>
                <a:gd name="connsiteY59" fmla="*/ 1154167 h 1770822"/>
                <a:gd name="connsiteX60" fmla="*/ 137492 w 986357"/>
                <a:gd name="connsiteY60" fmla="*/ 1186912 h 1770822"/>
                <a:gd name="connsiteX61" fmla="*/ 151614 w 986357"/>
                <a:gd name="connsiteY61" fmla="*/ 1189470 h 1770822"/>
                <a:gd name="connsiteX62" fmla="*/ 138753 w 986357"/>
                <a:gd name="connsiteY62" fmla="*/ 1207086 h 1770822"/>
                <a:gd name="connsiteX63" fmla="*/ 127802 w 986357"/>
                <a:gd name="connsiteY63" fmla="*/ 1243001 h 1770822"/>
                <a:gd name="connsiteX64" fmla="*/ 187998 w 986357"/>
                <a:gd name="connsiteY64" fmla="*/ 1296677 h 1770822"/>
                <a:gd name="connsiteX65" fmla="*/ 184756 w 986357"/>
                <a:gd name="connsiteY65" fmla="*/ 1308024 h 1770822"/>
                <a:gd name="connsiteX66" fmla="*/ 202047 w 986357"/>
                <a:gd name="connsiteY66" fmla="*/ 1330755 h 1770822"/>
                <a:gd name="connsiteX67" fmla="*/ 234072 w 986357"/>
                <a:gd name="connsiteY67" fmla="*/ 1361051 h 1770822"/>
                <a:gd name="connsiteX68" fmla="*/ 274455 w 986357"/>
                <a:gd name="connsiteY68" fmla="*/ 1386340 h 1770822"/>
                <a:gd name="connsiteX69" fmla="*/ 301365 w 986357"/>
                <a:gd name="connsiteY69" fmla="*/ 1396463 h 1770822"/>
                <a:gd name="connsiteX70" fmla="*/ 271141 w 986357"/>
                <a:gd name="connsiteY70" fmla="*/ 1451255 h 1770822"/>
                <a:gd name="connsiteX71" fmla="*/ 310875 w 986357"/>
                <a:gd name="connsiteY71" fmla="*/ 1479065 h 1770822"/>
                <a:gd name="connsiteX72" fmla="*/ 308245 w 986357"/>
                <a:gd name="connsiteY72" fmla="*/ 1509938 h 1770822"/>
                <a:gd name="connsiteX73" fmla="*/ 340919 w 986357"/>
                <a:gd name="connsiteY73" fmla="*/ 1527625 h 1770822"/>
                <a:gd name="connsiteX74" fmla="*/ 340883 w 986357"/>
                <a:gd name="connsiteY74" fmla="*/ 1552194 h 1770822"/>
                <a:gd name="connsiteX75" fmla="*/ 338289 w 986357"/>
                <a:gd name="connsiteY75" fmla="*/ 1571106 h 1770822"/>
                <a:gd name="connsiteX76" fmla="*/ 360696 w 986357"/>
                <a:gd name="connsiteY76" fmla="*/ 1588794 h 1770822"/>
                <a:gd name="connsiteX77" fmla="*/ 914634 w 986357"/>
                <a:gd name="connsiteY77" fmla="*/ 1753603 h 1770822"/>
                <a:gd name="connsiteX78" fmla="*/ 986357 w 986357"/>
                <a:gd name="connsiteY78" fmla="*/ 1770822 h 1770822"/>
                <a:gd name="connsiteX79" fmla="*/ 953287 w 986357"/>
                <a:gd name="connsiteY79" fmla="*/ 1682168 h 1770822"/>
                <a:gd name="connsiteX80" fmla="*/ 969606 w 986357"/>
                <a:gd name="connsiteY80" fmla="*/ 1658284 h 177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86357" h="1770822">
                  <a:moveTo>
                    <a:pt x="969534" y="1658392"/>
                  </a:moveTo>
                  <a:lnTo>
                    <a:pt x="975982" y="1589802"/>
                  </a:lnTo>
                  <a:lnTo>
                    <a:pt x="942084" y="1553310"/>
                  </a:lnTo>
                  <a:lnTo>
                    <a:pt x="926846" y="1502481"/>
                  </a:lnTo>
                  <a:lnTo>
                    <a:pt x="907429" y="1484397"/>
                  </a:lnTo>
                  <a:lnTo>
                    <a:pt x="885058" y="1426002"/>
                  </a:lnTo>
                  <a:lnTo>
                    <a:pt x="868343" y="1399633"/>
                  </a:lnTo>
                  <a:lnTo>
                    <a:pt x="828789" y="1331116"/>
                  </a:lnTo>
                  <a:lnTo>
                    <a:pt x="806130" y="1313284"/>
                  </a:lnTo>
                  <a:lnTo>
                    <a:pt x="803969" y="1261518"/>
                  </a:lnTo>
                  <a:lnTo>
                    <a:pt x="735956" y="1141486"/>
                  </a:lnTo>
                  <a:lnTo>
                    <a:pt x="951486" y="476127"/>
                  </a:lnTo>
                  <a:cubicBezTo>
                    <a:pt x="510699" y="325871"/>
                    <a:pt x="180000" y="115637"/>
                    <a:pt x="12634" y="0"/>
                  </a:cubicBezTo>
                  <a:cubicBezTo>
                    <a:pt x="9608" y="3062"/>
                    <a:pt x="3484" y="5656"/>
                    <a:pt x="926" y="12500"/>
                  </a:cubicBezTo>
                  <a:cubicBezTo>
                    <a:pt x="-2352" y="21218"/>
                    <a:pt x="3808" y="27090"/>
                    <a:pt x="7951" y="40239"/>
                  </a:cubicBezTo>
                  <a:cubicBezTo>
                    <a:pt x="14723" y="61889"/>
                    <a:pt x="4024" y="64987"/>
                    <a:pt x="8491" y="96976"/>
                  </a:cubicBezTo>
                  <a:cubicBezTo>
                    <a:pt x="10869" y="114087"/>
                    <a:pt x="14507" y="117149"/>
                    <a:pt x="12274" y="127884"/>
                  </a:cubicBezTo>
                  <a:cubicBezTo>
                    <a:pt x="10256" y="137755"/>
                    <a:pt x="5717" y="142258"/>
                    <a:pt x="6474" y="153101"/>
                  </a:cubicBezTo>
                  <a:cubicBezTo>
                    <a:pt x="6726" y="156812"/>
                    <a:pt x="7338" y="165602"/>
                    <a:pt x="13498" y="170141"/>
                  </a:cubicBezTo>
                  <a:cubicBezTo>
                    <a:pt x="18145" y="173527"/>
                    <a:pt x="23117" y="172446"/>
                    <a:pt x="32087" y="172050"/>
                  </a:cubicBezTo>
                  <a:cubicBezTo>
                    <a:pt x="53773" y="171113"/>
                    <a:pt x="53737" y="176084"/>
                    <a:pt x="64796" y="173995"/>
                  </a:cubicBezTo>
                  <a:cubicBezTo>
                    <a:pt x="80359" y="171041"/>
                    <a:pt x="79530" y="161279"/>
                    <a:pt x="100100" y="152633"/>
                  </a:cubicBezTo>
                  <a:cubicBezTo>
                    <a:pt x="108889" y="148922"/>
                    <a:pt x="118652" y="144816"/>
                    <a:pt x="130252" y="147013"/>
                  </a:cubicBezTo>
                  <a:cubicBezTo>
                    <a:pt x="147939" y="150363"/>
                    <a:pt x="163898" y="167187"/>
                    <a:pt x="164186" y="183001"/>
                  </a:cubicBezTo>
                  <a:cubicBezTo>
                    <a:pt x="164402" y="194853"/>
                    <a:pt x="155684" y="197519"/>
                    <a:pt x="155792" y="212613"/>
                  </a:cubicBezTo>
                  <a:cubicBezTo>
                    <a:pt x="155864" y="222987"/>
                    <a:pt x="160007" y="223528"/>
                    <a:pt x="162817" y="237217"/>
                  </a:cubicBezTo>
                  <a:cubicBezTo>
                    <a:pt x="166924" y="257246"/>
                    <a:pt x="159143" y="261605"/>
                    <a:pt x="163393" y="278176"/>
                  </a:cubicBezTo>
                  <a:cubicBezTo>
                    <a:pt x="167212" y="293090"/>
                    <a:pt x="174345" y="293018"/>
                    <a:pt x="178091" y="306563"/>
                  </a:cubicBezTo>
                  <a:cubicBezTo>
                    <a:pt x="182342" y="321873"/>
                    <a:pt x="175786" y="331347"/>
                    <a:pt x="171607" y="348782"/>
                  </a:cubicBezTo>
                  <a:cubicBezTo>
                    <a:pt x="166600" y="369640"/>
                    <a:pt x="172399" y="370757"/>
                    <a:pt x="175317" y="429476"/>
                  </a:cubicBezTo>
                  <a:cubicBezTo>
                    <a:pt x="176902" y="461213"/>
                    <a:pt x="177695" y="477099"/>
                    <a:pt x="175858" y="488086"/>
                  </a:cubicBezTo>
                  <a:cubicBezTo>
                    <a:pt x="169698" y="525299"/>
                    <a:pt x="154279" y="534953"/>
                    <a:pt x="160367" y="556748"/>
                  </a:cubicBezTo>
                  <a:cubicBezTo>
                    <a:pt x="164870" y="572995"/>
                    <a:pt x="173444" y="567699"/>
                    <a:pt x="187890" y="594609"/>
                  </a:cubicBezTo>
                  <a:cubicBezTo>
                    <a:pt x="199273" y="615863"/>
                    <a:pt x="196643" y="624184"/>
                    <a:pt x="210909" y="646952"/>
                  </a:cubicBezTo>
                  <a:cubicBezTo>
                    <a:pt x="218906" y="659704"/>
                    <a:pt x="221608" y="660100"/>
                    <a:pt x="222436" y="666512"/>
                  </a:cubicBezTo>
                  <a:cubicBezTo>
                    <a:pt x="224418" y="682075"/>
                    <a:pt x="209216" y="686289"/>
                    <a:pt x="199273" y="713740"/>
                  </a:cubicBezTo>
                  <a:cubicBezTo>
                    <a:pt x="194302" y="727501"/>
                    <a:pt x="195671" y="733084"/>
                    <a:pt x="188322" y="742703"/>
                  </a:cubicBezTo>
                  <a:cubicBezTo>
                    <a:pt x="181658" y="751421"/>
                    <a:pt x="173480" y="755995"/>
                    <a:pt x="169049" y="758445"/>
                  </a:cubicBezTo>
                  <a:cubicBezTo>
                    <a:pt x="149092" y="769396"/>
                    <a:pt x="135799" y="764605"/>
                    <a:pt x="129891" y="774764"/>
                  </a:cubicBezTo>
                  <a:cubicBezTo>
                    <a:pt x="126721" y="780240"/>
                    <a:pt x="127081" y="787661"/>
                    <a:pt x="129891" y="789246"/>
                  </a:cubicBezTo>
                  <a:cubicBezTo>
                    <a:pt x="134646" y="791983"/>
                    <a:pt x="143941" y="776169"/>
                    <a:pt x="158134" y="777322"/>
                  </a:cubicBezTo>
                  <a:cubicBezTo>
                    <a:pt x="163465" y="777754"/>
                    <a:pt x="169049" y="780528"/>
                    <a:pt x="169013" y="783013"/>
                  </a:cubicBezTo>
                  <a:cubicBezTo>
                    <a:pt x="169013" y="786652"/>
                    <a:pt x="156909" y="786652"/>
                    <a:pt x="144625" y="793064"/>
                  </a:cubicBezTo>
                  <a:cubicBezTo>
                    <a:pt x="131080" y="800161"/>
                    <a:pt x="115410" y="816083"/>
                    <a:pt x="115698" y="832726"/>
                  </a:cubicBezTo>
                  <a:cubicBezTo>
                    <a:pt x="115950" y="848108"/>
                    <a:pt x="129675" y="852719"/>
                    <a:pt x="126541" y="864247"/>
                  </a:cubicBezTo>
                  <a:cubicBezTo>
                    <a:pt x="123587" y="875162"/>
                    <a:pt x="110511" y="874190"/>
                    <a:pt x="104711" y="887518"/>
                  </a:cubicBezTo>
                  <a:cubicBezTo>
                    <a:pt x="101577" y="894723"/>
                    <a:pt x="104603" y="896777"/>
                    <a:pt x="105323" y="915257"/>
                  </a:cubicBezTo>
                  <a:cubicBezTo>
                    <a:pt x="106296" y="941050"/>
                    <a:pt x="101000" y="953010"/>
                    <a:pt x="107809" y="957477"/>
                  </a:cubicBezTo>
                  <a:cubicBezTo>
                    <a:pt x="112744" y="960719"/>
                    <a:pt x="117499" y="955784"/>
                    <a:pt x="123839" y="959386"/>
                  </a:cubicBezTo>
                  <a:cubicBezTo>
                    <a:pt x="132773" y="964465"/>
                    <a:pt x="132773" y="979776"/>
                    <a:pt x="132773" y="982729"/>
                  </a:cubicBezTo>
                  <a:cubicBezTo>
                    <a:pt x="132773" y="1002002"/>
                    <a:pt x="120489" y="1005857"/>
                    <a:pt x="122434" y="1020518"/>
                  </a:cubicBezTo>
                  <a:cubicBezTo>
                    <a:pt x="123803" y="1030965"/>
                    <a:pt x="131693" y="1041736"/>
                    <a:pt x="140987" y="1043862"/>
                  </a:cubicBezTo>
                  <a:cubicBezTo>
                    <a:pt x="150065" y="1045951"/>
                    <a:pt x="159071" y="1039395"/>
                    <a:pt x="160223" y="1041376"/>
                  </a:cubicBezTo>
                  <a:cubicBezTo>
                    <a:pt x="161412" y="1043357"/>
                    <a:pt x="151109" y="1048329"/>
                    <a:pt x="151217" y="1055858"/>
                  </a:cubicBezTo>
                  <a:cubicBezTo>
                    <a:pt x="151325" y="1062558"/>
                    <a:pt x="159611" y="1064287"/>
                    <a:pt x="159539" y="1070375"/>
                  </a:cubicBezTo>
                  <a:cubicBezTo>
                    <a:pt x="159431" y="1078373"/>
                    <a:pt x="144985" y="1082191"/>
                    <a:pt x="146030" y="1086730"/>
                  </a:cubicBezTo>
                  <a:cubicBezTo>
                    <a:pt x="146931" y="1090621"/>
                    <a:pt x="157450" y="1087883"/>
                    <a:pt x="165267" y="1094944"/>
                  </a:cubicBezTo>
                  <a:cubicBezTo>
                    <a:pt x="170022" y="1099266"/>
                    <a:pt x="173300" y="1106831"/>
                    <a:pt x="171643" y="1113244"/>
                  </a:cubicBezTo>
                  <a:cubicBezTo>
                    <a:pt x="169698" y="1120773"/>
                    <a:pt x="162565" y="1120665"/>
                    <a:pt x="155576" y="1129598"/>
                  </a:cubicBezTo>
                  <a:cubicBezTo>
                    <a:pt x="150713" y="1135795"/>
                    <a:pt x="152514" y="1137992"/>
                    <a:pt x="147183" y="1154167"/>
                  </a:cubicBezTo>
                  <a:cubicBezTo>
                    <a:pt x="140446" y="1174628"/>
                    <a:pt x="133746" y="1182842"/>
                    <a:pt x="137492" y="1186912"/>
                  </a:cubicBezTo>
                  <a:cubicBezTo>
                    <a:pt x="141059" y="1190803"/>
                    <a:pt x="149921" y="1186336"/>
                    <a:pt x="151614" y="1189470"/>
                  </a:cubicBezTo>
                  <a:cubicBezTo>
                    <a:pt x="153343" y="1192676"/>
                    <a:pt x="144841" y="1198872"/>
                    <a:pt x="138753" y="1207086"/>
                  </a:cubicBezTo>
                  <a:cubicBezTo>
                    <a:pt x="131801" y="1216488"/>
                    <a:pt x="125604" y="1231726"/>
                    <a:pt x="127802" y="1243001"/>
                  </a:cubicBezTo>
                  <a:cubicBezTo>
                    <a:pt x="133169" y="1270596"/>
                    <a:pt x="189547" y="1277692"/>
                    <a:pt x="187998" y="1296677"/>
                  </a:cubicBezTo>
                  <a:cubicBezTo>
                    <a:pt x="187637" y="1301036"/>
                    <a:pt x="184539" y="1302189"/>
                    <a:pt x="184756" y="1308024"/>
                  </a:cubicBezTo>
                  <a:cubicBezTo>
                    <a:pt x="185116" y="1317210"/>
                    <a:pt x="193185" y="1323262"/>
                    <a:pt x="202047" y="1330755"/>
                  </a:cubicBezTo>
                  <a:cubicBezTo>
                    <a:pt x="223733" y="1349055"/>
                    <a:pt x="216709" y="1347542"/>
                    <a:pt x="234072" y="1361051"/>
                  </a:cubicBezTo>
                  <a:cubicBezTo>
                    <a:pt x="248229" y="1372111"/>
                    <a:pt x="258496" y="1380144"/>
                    <a:pt x="274455" y="1386340"/>
                  </a:cubicBezTo>
                  <a:cubicBezTo>
                    <a:pt x="291962" y="1393149"/>
                    <a:pt x="298915" y="1391023"/>
                    <a:pt x="301365" y="1396463"/>
                  </a:cubicBezTo>
                  <a:cubicBezTo>
                    <a:pt x="307705" y="1410512"/>
                    <a:pt x="265413" y="1433171"/>
                    <a:pt x="271141" y="1451255"/>
                  </a:cubicBezTo>
                  <a:cubicBezTo>
                    <a:pt x="275644" y="1465448"/>
                    <a:pt x="304931" y="1461594"/>
                    <a:pt x="310875" y="1479065"/>
                  </a:cubicBezTo>
                  <a:cubicBezTo>
                    <a:pt x="315054" y="1491421"/>
                    <a:pt x="302661" y="1499959"/>
                    <a:pt x="308245" y="1509938"/>
                  </a:cubicBezTo>
                  <a:cubicBezTo>
                    <a:pt x="314765" y="1521537"/>
                    <a:pt x="334434" y="1515233"/>
                    <a:pt x="340919" y="1527625"/>
                  </a:cubicBezTo>
                  <a:cubicBezTo>
                    <a:pt x="342900" y="1531408"/>
                    <a:pt x="342216" y="1538325"/>
                    <a:pt x="340883" y="1552194"/>
                  </a:cubicBezTo>
                  <a:cubicBezTo>
                    <a:pt x="340126" y="1560155"/>
                    <a:pt x="339082" y="1566675"/>
                    <a:pt x="338289" y="1571106"/>
                  </a:cubicBezTo>
                  <a:lnTo>
                    <a:pt x="360696" y="1588794"/>
                  </a:lnTo>
                  <a:cubicBezTo>
                    <a:pt x="576514" y="1664084"/>
                    <a:pt x="765207" y="1716678"/>
                    <a:pt x="914634" y="1753603"/>
                  </a:cubicBezTo>
                  <a:cubicBezTo>
                    <a:pt x="939058" y="1759619"/>
                    <a:pt x="962942" y="1765382"/>
                    <a:pt x="986357" y="1770822"/>
                  </a:cubicBezTo>
                  <a:lnTo>
                    <a:pt x="953287" y="1682168"/>
                  </a:lnTo>
                  <a:lnTo>
                    <a:pt x="969606" y="1658284"/>
                  </a:lnTo>
                  <a:close/>
                </a:path>
              </a:pathLst>
            </a:custGeom>
            <a:grpFill/>
            <a:ln w="9755" cap="flat">
              <a:solidFill>
                <a:srgbClr val="FFFFFF"/>
              </a:solidFill>
              <a:prstDash val="solid"/>
              <a:miter/>
            </a:ln>
          </p:spPr>
          <p:txBody>
            <a:bodyPr rtlCol="0" anchor="ctr"/>
            <a:lstStyle/>
            <a:p>
              <a:endParaRPr lang="en-US"/>
            </a:p>
          </p:txBody>
        </p:sp>
      </p:grpSp>
      <p:sp>
        <p:nvSpPr>
          <p:cNvPr id="98" name="Freeform: Shape 97">
            <a:extLst>
              <a:ext uri="{FF2B5EF4-FFF2-40B4-BE49-F238E27FC236}">
                <a16:creationId xmlns:a16="http://schemas.microsoft.com/office/drawing/2014/main" id="{38507DC9-C7A3-1A39-0D18-D378D767A8EE}"/>
              </a:ext>
            </a:extLst>
          </p:cNvPr>
          <p:cNvSpPr/>
          <p:nvPr/>
        </p:nvSpPr>
        <p:spPr>
          <a:xfrm>
            <a:off x="5085081" y="3631577"/>
            <a:ext cx="1041027" cy="1871543"/>
          </a:xfrm>
          <a:custGeom>
            <a:avLst/>
            <a:gdLst>
              <a:gd name="connsiteX0" fmla="*/ 215530 w 753725"/>
              <a:gd name="connsiteY0" fmla="*/ 0 h 1355035"/>
              <a:gd name="connsiteX1" fmla="*/ 0 w 753725"/>
              <a:gd name="connsiteY1" fmla="*/ 665360 h 1355035"/>
              <a:gd name="connsiteX2" fmla="*/ 68013 w 753725"/>
              <a:gd name="connsiteY2" fmla="*/ 785391 h 1355035"/>
              <a:gd name="connsiteX3" fmla="*/ 70174 w 753725"/>
              <a:gd name="connsiteY3" fmla="*/ 837157 h 1355035"/>
              <a:gd name="connsiteX4" fmla="*/ 92833 w 753725"/>
              <a:gd name="connsiteY4" fmla="*/ 854989 h 1355035"/>
              <a:gd name="connsiteX5" fmla="*/ 132387 w 753725"/>
              <a:gd name="connsiteY5" fmla="*/ 923506 h 1355035"/>
              <a:gd name="connsiteX6" fmla="*/ 149102 w 753725"/>
              <a:gd name="connsiteY6" fmla="*/ 949876 h 1355035"/>
              <a:gd name="connsiteX7" fmla="*/ 171473 w 753725"/>
              <a:gd name="connsiteY7" fmla="*/ 1008270 h 1355035"/>
              <a:gd name="connsiteX8" fmla="*/ 190890 w 753725"/>
              <a:gd name="connsiteY8" fmla="*/ 1026354 h 1355035"/>
              <a:gd name="connsiteX9" fmla="*/ 206128 w 753725"/>
              <a:gd name="connsiteY9" fmla="*/ 1077184 h 1355035"/>
              <a:gd name="connsiteX10" fmla="*/ 240027 w 753725"/>
              <a:gd name="connsiteY10" fmla="*/ 1113676 h 1355035"/>
              <a:gd name="connsiteX11" fmla="*/ 233578 w 753725"/>
              <a:gd name="connsiteY11" fmla="*/ 1182265 h 1355035"/>
              <a:gd name="connsiteX12" fmla="*/ 217260 w 753725"/>
              <a:gd name="connsiteY12" fmla="*/ 1206149 h 1355035"/>
              <a:gd name="connsiteX13" fmla="*/ 250329 w 753725"/>
              <a:gd name="connsiteY13" fmla="*/ 1294804 h 1355035"/>
              <a:gd name="connsiteX14" fmla="*/ 543419 w 753725"/>
              <a:gd name="connsiteY14" fmla="*/ 1355035 h 1355035"/>
              <a:gd name="connsiteX15" fmla="*/ 753726 w 753725"/>
              <a:gd name="connsiteY15" fmla="*/ 135378 h 1355035"/>
              <a:gd name="connsiteX16" fmla="*/ 215458 w 753725"/>
              <a:gd name="connsiteY16" fmla="*/ 0 h 135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725" h="1355035">
                <a:moveTo>
                  <a:pt x="215530" y="0"/>
                </a:moveTo>
                <a:lnTo>
                  <a:pt x="0" y="665360"/>
                </a:lnTo>
                <a:lnTo>
                  <a:pt x="68013" y="785391"/>
                </a:lnTo>
                <a:lnTo>
                  <a:pt x="70174" y="837157"/>
                </a:lnTo>
                <a:lnTo>
                  <a:pt x="92833" y="854989"/>
                </a:lnTo>
                <a:lnTo>
                  <a:pt x="132387" y="923506"/>
                </a:lnTo>
                <a:lnTo>
                  <a:pt x="149102" y="949876"/>
                </a:lnTo>
                <a:lnTo>
                  <a:pt x="171473" y="1008270"/>
                </a:lnTo>
                <a:lnTo>
                  <a:pt x="190890" y="1026354"/>
                </a:lnTo>
                <a:lnTo>
                  <a:pt x="206128" y="1077184"/>
                </a:lnTo>
                <a:lnTo>
                  <a:pt x="240027" y="1113676"/>
                </a:lnTo>
                <a:lnTo>
                  <a:pt x="233578" y="1182265"/>
                </a:lnTo>
                <a:lnTo>
                  <a:pt x="217260" y="1206149"/>
                </a:lnTo>
                <a:lnTo>
                  <a:pt x="250329" y="1294804"/>
                </a:lnTo>
                <a:cubicBezTo>
                  <a:pt x="359806" y="1320417"/>
                  <a:pt x="457754" y="1340013"/>
                  <a:pt x="543419" y="1355035"/>
                </a:cubicBezTo>
                <a:lnTo>
                  <a:pt x="753726" y="135378"/>
                </a:lnTo>
                <a:cubicBezTo>
                  <a:pt x="560746" y="104037"/>
                  <a:pt x="380411" y="56197"/>
                  <a:pt x="215458" y="0"/>
                </a:cubicBez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5490C97-E148-3C1D-D5DF-38CD77609A06}"/>
              </a:ext>
            </a:extLst>
          </p:cNvPr>
          <p:cNvSpPr/>
          <p:nvPr/>
        </p:nvSpPr>
        <p:spPr>
          <a:xfrm>
            <a:off x="5835739" y="3818608"/>
            <a:ext cx="948035" cy="1756111"/>
          </a:xfrm>
          <a:custGeom>
            <a:avLst/>
            <a:gdLst>
              <a:gd name="connsiteX0" fmla="*/ 673393 w 686397"/>
              <a:gd name="connsiteY0" fmla="*/ 39302 h 1271460"/>
              <a:gd name="connsiteX1" fmla="*/ 210307 w 686397"/>
              <a:gd name="connsiteY1" fmla="*/ 0 h 1271460"/>
              <a:gd name="connsiteX2" fmla="*/ 0 w 686397"/>
              <a:gd name="connsiteY2" fmla="*/ 1219658 h 1271460"/>
              <a:gd name="connsiteX3" fmla="*/ 388661 w 686397"/>
              <a:gd name="connsiteY3" fmla="*/ 1268867 h 1271460"/>
              <a:gd name="connsiteX4" fmla="*/ 430340 w 686397"/>
              <a:gd name="connsiteY4" fmla="*/ 1271460 h 1271460"/>
              <a:gd name="connsiteX5" fmla="*/ 686398 w 686397"/>
              <a:gd name="connsiteY5" fmla="*/ 1270487 h 1271460"/>
              <a:gd name="connsiteX6" fmla="*/ 667305 w 686397"/>
              <a:gd name="connsiteY6" fmla="*/ 437401 h 1271460"/>
              <a:gd name="connsiteX7" fmla="*/ 673393 w 686397"/>
              <a:gd name="connsiteY7" fmla="*/ 39338 h 127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397" h="1271460">
                <a:moveTo>
                  <a:pt x="673393" y="39302"/>
                </a:moveTo>
                <a:cubicBezTo>
                  <a:pt x="512511" y="38221"/>
                  <a:pt x="357716" y="23920"/>
                  <a:pt x="210307" y="0"/>
                </a:cubicBezTo>
                <a:lnTo>
                  <a:pt x="0" y="1219658"/>
                </a:lnTo>
                <a:cubicBezTo>
                  <a:pt x="200941" y="1254961"/>
                  <a:pt x="334121" y="1265156"/>
                  <a:pt x="388661" y="1268867"/>
                </a:cubicBezTo>
                <a:cubicBezTo>
                  <a:pt x="406096" y="1270055"/>
                  <a:pt x="420542" y="1270920"/>
                  <a:pt x="430340" y="1271460"/>
                </a:cubicBezTo>
                <a:lnTo>
                  <a:pt x="686398" y="1270487"/>
                </a:lnTo>
                <a:lnTo>
                  <a:pt x="667305" y="437401"/>
                </a:lnTo>
                <a:lnTo>
                  <a:pt x="673393" y="39338"/>
                </a:ln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C0CC4C61-EE4F-13C9-E038-E9F7266AED7B}"/>
              </a:ext>
            </a:extLst>
          </p:cNvPr>
          <p:cNvSpPr/>
          <p:nvPr/>
        </p:nvSpPr>
        <p:spPr>
          <a:xfrm>
            <a:off x="6757454" y="3839107"/>
            <a:ext cx="1052571" cy="1734168"/>
          </a:xfrm>
          <a:custGeom>
            <a:avLst/>
            <a:gdLst>
              <a:gd name="connsiteX0" fmla="*/ 762047 w 762083"/>
              <a:gd name="connsiteY0" fmla="*/ 331419 h 1255573"/>
              <a:gd name="connsiteX1" fmla="*/ 748178 w 762083"/>
              <a:gd name="connsiteY1" fmla="*/ 328141 h 1255573"/>
              <a:gd name="connsiteX2" fmla="*/ 683083 w 762083"/>
              <a:gd name="connsiteY2" fmla="*/ 319531 h 1255573"/>
              <a:gd name="connsiteX3" fmla="*/ 636901 w 762083"/>
              <a:gd name="connsiteY3" fmla="*/ 313767 h 1255573"/>
              <a:gd name="connsiteX4" fmla="*/ 595797 w 762083"/>
              <a:gd name="connsiteY4" fmla="*/ 343019 h 1255573"/>
              <a:gd name="connsiteX5" fmla="*/ 561791 w 762083"/>
              <a:gd name="connsiteY5" fmla="*/ 350223 h 1255573"/>
              <a:gd name="connsiteX6" fmla="*/ 559305 w 762083"/>
              <a:gd name="connsiteY6" fmla="*/ 310525 h 1255573"/>
              <a:gd name="connsiteX7" fmla="*/ 528613 w 762083"/>
              <a:gd name="connsiteY7" fmla="*/ 246187 h 1255573"/>
              <a:gd name="connsiteX8" fmla="*/ 497597 w 762083"/>
              <a:gd name="connsiteY8" fmla="*/ 199176 h 1255573"/>
              <a:gd name="connsiteX9" fmla="*/ 492842 w 762083"/>
              <a:gd name="connsiteY9" fmla="*/ 168916 h 1255573"/>
              <a:gd name="connsiteX10" fmla="*/ 469786 w 762083"/>
              <a:gd name="connsiteY10" fmla="*/ 156595 h 1255573"/>
              <a:gd name="connsiteX11" fmla="*/ 422955 w 762083"/>
              <a:gd name="connsiteY11" fmla="*/ 165962 h 1255573"/>
              <a:gd name="connsiteX12" fmla="*/ 399936 w 762083"/>
              <a:gd name="connsiteY12" fmla="*/ 123057 h 1255573"/>
              <a:gd name="connsiteX13" fmla="*/ 405124 w 762083"/>
              <a:gd name="connsiteY13" fmla="*/ 86493 h 1255573"/>
              <a:gd name="connsiteX14" fmla="*/ 396550 w 762083"/>
              <a:gd name="connsiteY14" fmla="*/ 30080 h 1255573"/>
              <a:gd name="connsiteX15" fmla="*/ 402062 w 762083"/>
              <a:gd name="connsiteY15" fmla="*/ 3602 h 1255573"/>
              <a:gd name="connsiteX16" fmla="*/ 401737 w 762083"/>
              <a:gd name="connsiteY16" fmla="*/ 0 h 1255573"/>
              <a:gd name="connsiteX17" fmla="*/ 6088 w 762083"/>
              <a:gd name="connsiteY17" fmla="*/ 24424 h 1255573"/>
              <a:gd name="connsiteX18" fmla="*/ 0 w 762083"/>
              <a:gd name="connsiteY18" fmla="*/ 422487 h 1255573"/>
              <a:gd name="connsiteX19" fmla="*/ 19093 w 762083"/>
              <a:gd name="connsiteY19" fmla="*/ 1255574 h 1255573"/>
              <a:gd name="connsiteX20" fmla="*/ 460276 w 762083"/>
              <a:gd name="connsiteY20" fmla="*/ 1253917 h 1255573"/>
              <a:gd name="connsiteX21" fmla="*/ 462870 w 762083"/>
              <a:gd name="connsiteY21" fmla="*/ 1254601 h 1255573"/>
              <a:gd name="connsiteX22" fmla="*/ 431421 w 762083"/>
              <a:gd name="connsiteY22" fmla="*/ 813562 h 1255573"/>
              <a:gd name="connsiteX23" fmla="*/ 762083 w 762083"/>
              <a:gd name="connsiteY23" fmla="*/ 331455 h 125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083" h="1255573">
                <a:moveTo>
                  <a:pt x="762047" y="331419"/>
                </a:moveTo>
                <a:cubicBezTo>
                  <a:pt x="757580" y="330230"/>
                  <a:pt x="753005" y="329113"/>
                  <a:pt x="748178" y="328141"/>
                </a:cubicBezTo>
                <a:cubicBezTo>
                  <a:pt x="721377" y="322773"/>
                  <a:pt x="718242" y="327096"/>
                  <a:pt x="683083" y="319531"/>
                </a:cubicBezTo>
                <a:cubicBezTo>
                  <a:pt x="657218" y="313983"/>
                  <a:pt x="649653" y="309661"/>
                  <a:pt x="636901" y="313767"/>
                </a:cubicBezTo>
                <a:cubicBezTo>
                  <a:pt x="620330" y="319135"/>
                  <a:pt x="619609" y="330843"/>
                  <a:pt x="595797" y="343019"/>
                </a:cubicBezTo>
                <a:cubicBezTo>
                  <a:pt x="586323" y="347846"/>
                  <a:pt x="569968" y="356203"/>
                  <a:pt x="561791" y="350223"/>
                </a:cubicBezTo>
                <a:cubicBezTo>
                  <a:pt x="554082" y="344568"/>
                  <a:pt x="561323" y="331815"/>
                  <a:pt x="559305" y="310525"/>
                </a:cubicBezTo>
                <a:cubicBezTo>
                  <a:pt x="557072" y="287146"/>
                  <a:pt x="545256" y="270142"/>
                  <a:pt x="528613" y="246187"/>
                </a:cubicBezTo>
                <a:cubicBezTo>
                  <a:pt x="509593" y="218809"/>
                  <a:pt x="499830" y="216467"/>
                  <a:pt x="497597" y="199176"/>
                </a:cubicBezTo>
                <a:cubicBezTo>
                  <a:pt x="496012" y="186892"/>
                  <a:pt x="499650" y="178174"/>
                  <a:pt x="492842" y="168916"/>
                </a:cubicBezTo>
                <a:cubicBezTo>
                  <a:pt x="485565" y="159081"/>
                  <a:pt x="472668" y="157028"/>
                  <a:pt x="469786" y="156595"/>
                </a:cubicBezTo>
                <a:cubicBezTo>
                  <a:pt x="446803" y="152957"/>
                  <a:pt x="437941" y="170753"/>
                  <a:pt x="422955" y="165962"/>
                </a:cubicBezTo>
                <a:cubicBezTo>
                  <a:pt x="407069" y="160882"/>
                  <a:pt x="401089" y="135702"/>
                  <a:pt x="399936" y="123057"/>
                </a:cubicBezTo>
                <a:cubicBezTo>
                  <a:pt x="398423" y="106306"/>
                  <a:pt x="404907" y="106270"/>
                  <a:pt x="405124" y="86493"/>
                </a:cubicBezTo>
                <a:cubicBezTo>
                  <a:pt x="405448" y="58539"/>
                  <a:pt x="392515" y="53459"/>
                  <a:pt x="396550" y="30080"/>
                </a:cubicBezTo>
                <a:cubicBezTo>
                  <a:pt x="398567" y="18408"/>
                  <a:pt x="402530" y="15274"/>
                  <a:pt x="402062" y="3602"/>
                </a:cubicBezTo>
                <a:cubicBezTo>
                  <a:pt x="401989" y="2306"/>
                  <a:pt x="401882" y="1117"/>
                  <a:pt x="401737" y="0"/>
                </a:cubicBezTo>
                <a:cubicBezTo>
                  <a:pt x="266360" y="17760"/>
                  <a:pt x="134297" y="25289"/>
                  <a:pt x="6088" y="24424"/>
                </a:cubicBezTo>
                <a:lnTo>
                  <a:pt x="0" y="422487"/>
                </a:lnTo>
                <a:lnTo>
                  <a:pt x="19093" y="1255574"/>
                </a:lnTo>
                <a:lnTo>
                  <a:pt x="460276" y="1253917"/>
                </a:lnTo>
                <a:cubicBezTo>
                  <a:pt x="461105" y="1254132"/>
                  <a:pt x="462005" y="1254385"/>
                  <a:pt x="462870" y="1254601"/>
                </a:cubicBezTo>
                <a:lnTo>
                  <a:pt x="431421" y="813562"/>
                </a:lnTo>
                <a:lnTo>
                  <a:pt x="762083" y="331455"/>
                </a:ln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A6944FC-03A7-E1F0-162C-1B41C0CB5590}"/>
              </a:ext>
            </a:extLst>
          </p:cNvPr>
          <p:cNvSpPr/>
          <p:nvPr/>
        </p:nvSpPr>
        <p:spPr>
          <a:xfrm>
            <a:off x="7353373" y="4296755"/>
            <a:ext cx="2375265" cy="2116621"/>
          </a:xfrm>
          <a:custGeom>
            <a:avLst/>
            <a:gdLst>
              <a:gd name="connsiteX0" fmla="*/ 1692146 w 1719740"/>
              <a:gd name="connsiteY0" fmla="*/ 909025 h 1532477"/>
              <a:gd name="connsiteX1" fmla="*/ 1654933 w 1719740"/>
              <a:gd name="connsiteY1" fmla="*/ 909529 h 1532477"/>
              <a:gd name="connsiteX2" fmla="*/ 1558426 w 1719740"/>
              <a:gd name="connsiteY2" fmla="*/ 982405 h 1532477"/>
              <a:gd name="connsiteX3" fmla="*/ 1513936 w 1719740"/>
              <a:gd name="connsiteY3" fmla="*/ 958557 h 1532477"/>
              <a:gd name="connsiteX4" fmla="*/ 1483100 w 1719740"/>
              <a:gd name="connsiteY4" fmla="*/ 956432 h 1532477"/>
              <a:gd name="connsiteX5" fmla="*/ 1432090 w 1719740"/>
              <a:gd name="connsiteY5" fmla="*/ 948183 h 1532477"/>
              <a:gd name="connsiteX6" fmla="*/ 1347182 w 1719740"/>
              <a:gd name="connsiteY6" fmla="*/ 955351 h 1532477"/>
              <a:gd name="connsiteX7" fmla="*/ 1248045 w 1719740"/>
              <a:gd name="connsiteY7" fmla="*/ 873793 h 1532477"/>
              <a:gd name="connsiteX8" fmla="*/ 1236661 w 1719740"/>
              <a:gd name="connsiteY8" fmla="*/ 852971 h 1532477"/>
              <a:gd name="connsiteX9" fmla="*/ 1099410 w 1719740"/>
              <a:gd name="connsiteY9" fmla="*/ 411248 h 1532477"/>
              <a:gd name="connsiteX10" fmla="*/ 1090188 w 1719740"/>
              <a:gd name="connsiteY10" fmla="*/ 434843 h 1532477"/>
              <a:gd name="connsiteX11" fmla="*/ 1085001 w 1719740"/>
              <a:gd name="connsiteY11" fmla="*/ 467301 h 1532477"/>
              <a:gd name="connsiteX12" fmla="*/ 1049409 w 1719740"/>
              <a:gd name="connsiteY12" fmla="*/ 464707 h 1532477"/>
              <a:gd name="connsiteX13" fmla="*/ 1036261 w 1719740"/>
              <a:gd name="connsiteY13" fmla="*/ 470363 h 1532477"/>
              <a:gd name="connsiteX14" fmla="*/ 1032766 w 1719740"/>
              <a:gd name="connsiteY14" fmla="*/ 450514 h 1532477"/>
              <a:gd name="connsiteX15" fmla="*/ 985071 w 1719740"/>
              <a:gd name="connsiteY15" fmla="*/ 406313 h 1532477"/>
              <a:gd name="connsiteX16" fmla="*/ 880314 w 1719740"/>
              <a:gd name="connsiteY16" fmla="*/ 333328 h 1532477"/>
              <a:gd name="connsiteX17" fmla="*/ 855349 w 1719740"/>
              <a:gd name="connsiteY17" fmla="*/ 294855 h 1532477"/>
              <a:gd name="connsiteX18" fmla="*/ 836581 w 1719740"/>
              <a:gd name="connsiteY18" fmla="*/ 212252 h 1532477"/>
              <a:gd name="connsiteX19" fmla="*/ 818353 w 1719740"/>
              <a:gd name="connsiteY19" fmla="*/ 189521 h 1532477"/>
              <a:gd name="connsiteX20" fmla="*/ 795081 w 1719740"/>
              <a:gd name="connsiteY20" fmla="*/ 111025 h 1532477"/>
              <a:gd name="connsiteX21" fmla="*/ 752789 w 1719740"/>
              <a:gd name="connsiteY21" fmla="*/ 95499 h 1532477"/>
              <a:gd name="connsiteX22" fmla="*/ 699870 w 1719740"/>
              <a:gd name="connsiteY22" fmla="*/ 101407 h 1532477"/>
              <a:gd name="connsiteX23" fmla="*/ 622563 w 1719740"/>
              <a:gd name="connsiteY23" fmla="*/ 112610 h 1532477"/>
              <a:gd name="connsiteX24" fmla="*/ 574796 w 1719740"/>
              <a:gd name="connsiteY24" fmla="*/ 95499 h 1532477"/>
              <a:gd name="connsiteX25" fmla="*/ 482143 w 1719740"/>
              <a:gd name="connsiteY25" fmla="*/ 77379 h 1532477"/>
              <a:gd name="connsiteX26" fmla="*/ 411968 w 1719740"/>
              <a:gd name="connsiteY26" fmla="*/ 36600 h 1532477"/>
              <a:gd name="connsiteX27" fmla="*/ 330663 w 1719740"/>
              <a:gd name="connsiteY27" fmla="*/ 0 h 1532477"/>
              <a:gd name="connsiteX28" fmla="*/ 0 w 1719740"/>
              <a:gd name="connsiteY28" fmla="*/ 482107 h 1532477"/>
              <a:gd name="connsiteX29" fmla="*/ 31449 w 1719740"/>
              <a:gd name="connsiteY29" fmla="*/ 923146 h 1532477"/>
              <a:gd name="connsiteX30" fmla="*/ 80153 w 1719740"/>
              <a:gd name="connsiteY30" fmla="*/ 939573 h 1532477"/>
              <a:gd name="connsiteX31" fmla="*/ 134621 w 1719740"/>
              <a:gd name="connsiteY31" fmla="*/ 962988 h 1532477"/>
              <a:gd name="connsiteX32" fmla="*/ 202634 w 1719740"/>
              <a:gd name="connsiteY32" fmla="*/ 956180 h 1532477"/>
              <a:gd name="connsiteX33" fmla="*/ 250077 w 1719740"/>
              <a:gd name="connsiteY33" fmla="*/ 978947 h 1532477"/>
              <a:gd name="connsiteX34" fmla="*/ 279581 w 1719740"/>
              <a:gd name="connsiteY34" fmla="*/ 975200 h 1532477"/>
              <a:gd name="connsiteX35" fmla="*/ 318667 w 1719740"/>
              <a:gd name="connsiteY35" fmla="*/ 993536 h 1532477"/>
              <a:gd name="connsiteX36" fmla="*/ 350151 w 1719740"/>
              <a:gd name="connsiteY36" fmla="*/ 970265 h 1532477"/>
              <a:gd name="connsiteX37" fmla="*/ 370649 w 1719740"/>
              <a:gd name="connsiteY37" fmla="*/ 981000 h 1532477"/>
              <a:gd name="connsiteX38" fmla="*/ 436717 w 1719740"/>
              <a:gd name="connsiteY38" fmla="*/ 979848 h 1532477"/>
              <a:gd name="connsiteX39" fmla="*/ 493202 w 1719740"/>
              <a:gd name="connsiteY39" fmla="*/ 958521 h 1532477"/>
              <a:gd name="connsiteX40" fmla="*/ 502892 w 1719740"/>
              <a:gd name="connsiteY40" fmla="*/ 927037 h 1532477"/>
              <a:gd name="connsiteX41" fmla="*/ 531747 w 1719740"/>
              <a:gd name="connsiteY41" fmla="*/ 928333 h 1532477"/>
              <a:gd name="connsiteX42" fmla="*/ 531171 w 1719740"/>
              <a:gd name="connsiteY42" fmla="*/ 894291 h 1532477"/>
              <a:gd name="connsiteX43" fmla="*/ 551669 w 1719740"/>
              <a:gd name="connsiteY43" fmla="*/ 902504 h 1532477"/>
              <a:gd name="connsiteX44" fmla="*/ 587008 w 1719740"/>
              <a:gd name="connsiteY44" fmla="*/ 876099 h 1532477"/>
              <a:gd name="connsiteX45" fmla="*/ 629336 w 1719740"/>
              <a:gd name="connsiteY45" fmla="*/ 871128 h 1532477"/>
              <a:gd name="connsiteX46" fmla="*/ 678761 w 1719740"/>
              <a:gd name="connsiteY46" fmla="*/ 857331 h 1532477"/>
              <a:gd name="connsiteX47" fmla="*/ 721665 w 1719740"/>
              <a:gd name="connsiteY47" fmla="*/ 904666 h 1532477"/>
              <a:gd name="connsiteX48" fmla="*/ 776781 w 1719740"/>
              <a:gd name="connsiteY48" fmla="*/ 938168 h 1532477"/>
              <a:gd name="connsiteX49" fmla="*/ 819145 w 1719740"/>
              <a:gd name="connsiteY49" fmla="*/ 923110 h 1532477"/>
              <a:gd name="connsiteX50" fmla="*/ 825522 w 1719740"/>
              <a:gd name="connsiteY50" fmla="*/ 952109 h 1532477"/>
              <a:gd name="connsiteX51" fmla="*/ 860104 w 1719740"/>
              <a:gd name="connsiteY51" fmla="*/ 983054 h 1532477"/>
              <a:gd name="connsiteX52" fmla="*/ 861329 w 1719740"/>
              <a:gd name="connsiteY52" fmla="*/ 1010792 h 1532477"/>
              <a:gd name="connsiteX53" fmla="*/ 885681 w 1719740"/>
              <a:gd name="connsiteY53" fmla="*/ 1024697 h 1532477"/>
              <a:gd name="connsiteX54" fmla="*/ 882439 w 1719740"/>
              <a:gd name="connsiteY54" fmla="*/ 1055569 h 1532477"/>
              <a:gd name="connsiteX55" fmla="*/ 917706 w 1719740"/>
              <a:gd name="connsiteY55" fmla="*/ 1056254 h 1532477"/>
              <a:gd name="connsiteX56" fmla="*/ 941374 w 1719740"/>
              <a:gd name="connsiteY56" fmla="*/ 1087811 h 1532477"/>
              <a:gd name="connsiteX57" fmla="*/ 963853 w 1719740"/>
              <a:gd name="connsiteY57" fmla="*/ 1077148 h 1532477"/>
              <a:gd name="connsiteX58" fmla="*/ 1000417 w 1719740"/>
              <a:gd name="connsiteY58" fmla="*/ 1073437 h 1532477"/>
              <a:gd name="connsiteX59" fmla="*/ 1039575 w 1719740"/>
              <a:gd name="connsiteY59" fmla="*/ 1061513 h 1532477"/>
              <a:gd name="connsiteX60" fmla="*/ 1088964 w 1719740"/>
              <a:gd name="connsiteY60" fmla="*/ 1064107 h 1532477"/>
              <a:gd name="connsiteX61" fmla="*/ 1135795 w 1719740"/>
              <a:gd name="connsiteY61" fmla="*/ 1060397 h 1532477"/>
              <a:gd name="connsiteX62" fmla="*/ 1104310 w 1719740"/>
              <a:gd name="connsiteY62" fmla="*/ 1083668 h 1532477"/>
              <a:gd name="connsiteX63" fmla="*/ 1066449 w 1719740"/>
              <a:gd name="connsiteY63" fmla="*/ 1086118 h 1532477"/>
              <a:gd name="connsiteX64" fmla="*/ 1059388 w 1719740"/>
              <a:gd name="connsiteY64" fmla="*/ 1094944 h 1532477"/>
              <a:gd name="connsiteX65" fmla="*/ 1023472 w 1719740"/>
              <a:gd name="connsiteY65" fmla="*/ 1096781 h 1532477"/>
              <a:gd name="connsiteX66" fmla="*/ 1002903 w 1719740"/>
              <a:gd name="connsiteY66" fmla="*/ 1115009 h 1532477"/>
              <a:gd name="connsiteX67" fmla="*/ 1034315 w 1719740"/>
              <a:gd name="connsiteY67" fmla="*/ 1118215 h 1532477"/>
              <a:gd name="connsiteX68" fmla="*/ 1065116 w 1719740"/>
              <a:gd name="connsiteY68" fmla="*/ 1115729 h 1532477"/>
              <a:gd name="connsiteX69" fmla="*/ 1137596 w 1719740"/>
              <a:gd name="connsiteY69" fmla="*/ 1115838 h 1532477"/>
              <a:gd name="connsiteX70" fmla="*/ 1151141 w 1719740"/>
              <a:gd name="connsiteY70" fmla="*/ 1067962 h 1532477"/>
              <a:gd name="connsiteX71" fmla="*/ 1184535 w 1719740"/>
              <a:gd name="connsiteY71" fmla="*/ 1053516 h 1532477"/>
              <a:gd name="connsiteX72" fmla="*/ 1260797 w 1719740"/>
              <a:gd name="connsiteY72" fmla="*/ 1102184 h 1532477"/>
              <a:gd name="connsiteX73" fmla="*/ 1312023 w 1719740"/>
              <a:gd name="connsiteY73" fmla="*/ 1145773 h 1532477"/>
              <a:gd name="connsiteX74" fmla="*/ 1292102 w 1719740"/>
              <a:gd name="connsiteY74" fmla="*/ 1162128 h 1532477"/>
              <a:gd name="connsiteX75" fmla="*/ 1315157 w 1719740"/>
              <a:gd name="connsiteY75" fmla="*/ 1186732 h 1532477"/>
              <a:gd name="connsiteX76" fmla="*/ 1296533 w 1719740"/>
              <a:gd name="connsiteY76" fmla="*/ 1195522 h 1532477"/>
              <a:gd name="connsiteX77" fmla="*/ 1216380 w 1719740"/>
              <a:gd name="connsiteY77" fmla="*/ 1172683 h 1532477"/>
              <a:gd name="connsiteX78" fmla="*/ 1177942 w 1719740"/>
              <a:gd name="connsiteY78" fmla="*/ 1141090 h 1532477"/>
              <a:gd name="connsiteX79" fmla="*/ 1163821 w 1719740"/>
              <a:gd name="connsiteY79" fmla="*/ 1152401 h 1532477"/>
              <a:gd name="connsiteX80" fmla="*/ 1202871 w 1719740"/>
              <a:gd name="connsiteY80" fmla="*/ 1207302 h 1532477"/>
              <a:gd name="connsiteX81" fmla="*/ 1189326 w 1719740"/>
              <a:gd name="connsiteY81" fmla="*/ 1252656 h 1532477"/>
              <a:gd name="connsiteX82" fmla="*/ 1196278 w 1719740"/>
              <a:gd name="connsiteY82" fmla="*/ 1320741 h 1532477"/>
              <a:gd name="connsiteX83" fmla="*/ 1207734 w 1719740"/>
              <a:gd name="connsiteY83" fmla="*/ 1367392 h 1532477"/>
              <a:gd name="connsiteX84" fmla="*/ 1170449 w 1719740"/>
              <a:gd name="connsiteY84" fmla="*/ 1413971 h 1532477"/>
              <a:gd name="connsiteX85" fmla="*/ 1165874 w 1719740"/>
              <a:gd name="connsiteY85" fmla="*/ 1463755 h 1532477"/>
              <a:gd name="connsiteX86" fmla="*/ 1183778 w 1719740"/>
              <a:gd name="connsiteY86" fmla="*/ 1488359 h 1532477"/>
              <a:gd name="connsiteX87" fmla="*/ 1161948 w 1719740"/>
              <a:gd name="connsiteY87" fmla="*/ 1497761 h 1532477"/>
              <a:gd name="connsiteX88" fmla="*/ 1140730 w 1719740"/>
              <a:gd name="connsiteY88" fmla="*/ 1522943 h 1532477"/>
              <a:gd name="connsiteX89" fmla="*/ 1167639 w 1719740"/>
              <a:gd name="connsiteY89" fmla="*/ 1532452 h 1532477"/>
              <a:gd name="connsiteX90" fmla="*/ 1229925 w 1719740"/>
              <a:gd name="connsiteY90" fmla="*/ 1490341 h 1532477"/>
              <a:gd name="connsiteX91" fmla="*/ 1278809 w 1719740"/>
              <a:gd name="connsiteY91" fmla="*/ 1419194 h 1532477"/>
              <a:gd name="connsiteX92" fmla="*/ 1327549 w 1719740"/>
              <a:gd name="connsiteY92" fmla="*/ 1414222 h 1532477"/>
              <a:gd name="connsiteX93" fmla="*/ 1366094 w 1719740"/>
              <a:gd name="connsiteY93" fmla="*/ 1377730 h 1532477"/>
              <a:gd name="connsiteX94" fmla="*/ 1415519 w 1719740"/>
              <a:gd name="connsiteY94" fmla="*/ 1355107 h 1532477"/>
              <a:gd name="connsiteX95" fmla="*/ 1455325 w 1719740"/>
              <a:gd name="connsiteY95" fmla="*/ 1335619 h 1532477"/>
              <a:gd name="connsiteX96" fmla="*/ 1439331 w 1719740"/>
              <a:gd name="connsiteY96" fmla="*/ 1304710 h 1532477"/>
              <a:gd name="connsiteX97" fmla="*/ 1391852 w 1719740"/>
              <a:gd name="connsiteY97" fmla="*/ 1316598 h 1532477"/>
              <a:gd name="connsiteX98" fmla="*/ 1386124 w 1719740"/>
              <a:gd name="connsiteY98" fmla="*/ 1290733 h 1532477"/>
              <a:gd name="connsiteX99" fmla="*/ 1418905 w 1719740"/>
              <a:gd name="connsiteY99" fmla="*/ 1243506 h 1532477"/>
              <a:gd name="connsiteX100" fmla="*/ 1479245 w 1719740"/>
              <a:gd name="connsiteY100" fmla="*/ 1206401 h 1532477"/>
              <a:gd name="connsiteX101" fmla="*/ 1528670 w 1719740"/>
              <a:gd name="connsiteY101" fmla="*/ 1177474 h 1532477"/>
              <a:gd name="connsiteX102" fmla="*/ 1571034 w 1719740"/>
              <a:gd name="connsiteY102" fmla="*/ 1166199 h 1532477"/>
              <a:gd name="connsiteX103" fmla="*/ 1585191 w 1719740"/>
              <a:gd name="connsiteY103" fmla="*/ 1132805 h 1532477"/>
              <a:gd name="connsiteX104" fmla="*/ 1630798 w 1719740"/>
              <a:gd name="connsiteY104" fmla="*/ 1099483 h 1532477"/>
              <a:gd name="connsiteX105" fmla="*/ 1655221 w 1719740"/>
              <a:gd name="connsiteY105" fmla="*/ 1067998 h 1532477"/>
              <a:gd name="connsiteX106" fmla="*/ 1659761 w 1719740"/>
              <a:gd name="connsiteY106" fmla="*/ 1038386 h 1532477"/>
              <a:gd name="connsiteX107" fmla="*/ 1686130 w 1719740"/>
              <a:gd name="connsiteY107" fmla="*/ 1001246 h 1532477"/>
              <a:gd name="connsiteX108" fmla="*/ 1719740 w 1719740"/>
              <a:gd name="connsiteY108" fmla="*/ 976245 h 1532477"/>
              <a:gd name="connsiteX109" fmla="*/ 1692182 w 1719740"/>
              <a:gd name="connsiteY109" fmla="*/ 908665 h 1532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719740" h="1532477">
                <a:moveTo>
                  <a:pt x="1692146" y="909025"/>
                </a:moveTo>
                <a:cubicBezTo>
                  <a:pt x="1679322" y="902973"/>
                  <a:pt x="1664120" y="907079"/>
                  <a:pt x="1654933" y="909529"/>
                </a:cubicBezTo>
                <a:cubicBezTo>
                  <a:pt x="1599853" y="924299"/>
                  <a:pt x="1588830" y="985791"/>
                  <a:pt x="1558426" y="982405"/>
                </a:cubicBezTo>
                <a:cubicBezTo>
                  <a:pt x="1543224" y="980712"/>
                  <a:pt x="1541458" y="964862"/>
                  <a:pt x="1513936" y="958557"/>
                </a:cubicBezTo>
                <a:cubicBezTo>
                  <a:pt x="1503597" y="956180"/>
                  <a:pt x="1500103" y="957585"/>
                  <a:pt x="1483100" y="956432"/>
                </a:cubicBezTo>
                <a:cubicBezTo>
                  <a:pt x="1458423" y="954775"/>
                  <a:pt x="1445635" y="950524"/>
                  <a:pt x="1432090" y="948183"/>
                </a:cubicBezTo>
                <a:cubicBezTo>
                  <a:pt x="1388285" y="940654"/>
                  <a:pt x="1382125" y="961115"/>
                  <a:pt x="1347182" y="955351"/>
                </a:cubicBezTo>
                <a:cubicBezTo>
                  <a:pt x="1293615" y="946526"/>
                  <a:pt x="1258348" y="890220"/>
                  <a:pt x="1248045" y="873793"/>
                </a:cubicBezTo>
                <a:cubicBezTo>
                  <a:pt x="1242857" y="865472"/>
                  <a:pt x="1239111" y="858195"/>
                  <a:pt x="1236661" y="852971"/>
                </a:cubicBezTo>
                <a:lnTo>
                  <a:pt x="1099410" y="411248"/>
                </a:lnTo>
                <a:cubicBezTo>
                  <a:pt x="1094331" y="417264"/>
                  <a:pt x="1091773" y="428035"/>
                  <a:pt x="1090188" y="434843"/>
                </a:cubicBezTo>
                <a:cubicBezTo>
                  <a:pt x="1085649" y="454116"/>
                  <a:pt x="1090981" y="463194"/>
                  <a:pt x="1085001" y="467301"/>
                </a:cubicBezTo>
                <a:cubicBezTo>
                  <a:pt x="1077148" y="472668"/>
                  <a:pt x="1065152" y="458835"/>
                  <a:pt x="1049409" y="464707"/>
                </a:cubicBezTo>
                <a:cubicBezTo>
                  <a:pt x="1042565" y="467265"/>
                  <a:pt x="1039575" y="471840"/>
                  <a:pt x="1036261" y="470363"/>
                </a:cubicBezTo>
                <a:cubicBezTo>
                  <a:pt x="1031577" y="468273"/>
                  <a:pt x="1033415" y="457466"/>
                  <a:pt x="1032766" y="450514"/>
                </a:cubicBezTo>
                <a:cubicBezTo>
                  <a:pt x="1030965" y="431241"/>
                  <a:pt x="1007910" y="419209"/>
                  <a:pt x="985071" y="406313"/>
                </a:cubicBezTo>
                <a:cubicBezTo>
                  <a:pt x="930387" y="375440"/>
                  <a:pt x="902576" y="359482"/>
                  <a:pt x="880314" y="333328"/>
                </a:cubicBezTo>
                <a:cubicBezTo>
                  <a:pt x="870551" y="321909"/>
                  <a:pt x="861689" y="311498"/>
                  <a:pt x="855349" y="294855"/>
                </a:cubicBezTo>
                <a:cubicBezTo>
                  <a:pt x="842993" y="262361"/>
                  <a:pt x="853908" y="241972"/>
                  <a:pt x="836581" y="212252"/>
                </a:cubicBezTo>
                <a:cubicBezTo>
                  <a:pt x="828620" y="198635"/>
                  <a:pt x="826638" y="203463"/>
                  <a:pt x="818353" y="189521"/>
                </a:cubicBezTo>
                <a:cubicBezTo>
                  <a:pt x="797387" y="154398"/>
                  <a:pt x="813994" y="130478"/>
                  <a:pt x="795081" y="111025"/>
                </a:cubicBezTo>
                <a:cubicBezTo>
                  <a:pt x="783806" y="99426"/>
                  <a:pt x="767667" y="97409"/>
                  <a:pt x="752789" y="95499"/>
                </a:cubicBezTo>
                <a:cubicBezTo>
                  <a:pt x="739749" y="93842"/>
                  <a:pt x="726276" y="96364"/>
                  <a:pt x="699870" y="101407"/>
                </a:cubicBezTo>
                <a:cubicBezTo>
                  <a:pt x="641260" y="112610"/>
                  <a:pt x="634775" y="114051"/>
                  <a:pt x="622563" y="112610"/>
                </a:cubicBezTo>
                <a:cubicBezTo>
                  <a:pt x="603795" y="110413"/>
                  <a:pt x="604948" y="105370"/>
                  <a:pt x="574796" y="95499"/>
                </a:cubicBezTo>
                <a:cubicBezTo>
                  <a:pt x="529334" y="80657"/>
                  <a:pt x="517554" y="89123"/>
                  <a:pt x="482143" y="77379"/>
                </a:cubicBezTo>
                <a:cubicBezTo>
                  <a:pt x="455629" y="68589"/>
                  <a:pt x="463230" y="64158"/>
                  <a:pt x="411968" y="36600"/>
                </a:cubicBezTo>
                <a:cubicBezTo>
                  <a:pt x="378682" y="18696"/>
                  <a:pt x="357176" y="7169"/>
                  <a:pt x="330663" y="0"/>
                </a:cubicBezTo>
                <a:lnTo>
                  <a:pt x="0" y="482107"/>
                </a:lnTo>
                <a:lnTo>
                  <a:pt x="31449" y="923146"/>
                </a:lnTo>
                <a:cubicBezTo>
                  <a:pt x="43337" y="926280"/>
                  <a:pt x="60340" y="931359"/>
                  <a:pt x="80153" y="939573"/>
                </a:cubicBezTo>
                <a:cubicBezTo>
                  <a:pt x="113979" y="953586"/>
                  <a:pt x="116321" y="960287"/>
                  <a:pt x="134621" y="962988"/>
                </a:cubicBezTo>
                <a:cubicBezTo>
                  <a:pt x="167979" y="967887"/>
                  <a:pt x="175616" y="947966"/>
                  <a:pt x="202634" y="956180"/>
                </a:cubicBezTo>
                <a:cubicBezTo>
                  <a:pt x="224248" y="962772"/>
                  <a:pt x="227887" y="978118"/>
                  <a:pt x="250077" y="978947"/>
                </a:cubicBezTo>
                <a:cubicBezTo>
                  <a:pt x="264235" y="979487"/>
                  <a:pt x="266252" y="973327"/>
                  <a:pt x="279581" y="975200"/>
                </a:cubicBezTo>
                <a:cubicBezTo>
                  <a:pt x="301015" y="978226"/>
                  <a:pt x="305086" y="995410"/>
                  <a:pt x="318667" y="993536"/>
                </a:cubicBezTo>
                <a:cubicBezTo>
                  <a:pt x="333184" y="991519"/>
                  <a:pt x="335490" y="971022"/>
                  <a:pt x="350151" y="970265"/>
                </a:cubicBezTo>
                <a:cubicBezTo>
                  <a:pt x="358149" y="969833"/>
                  <a:pt x="361031" y="975777"/>
                  <a:pt x="370649" y="981000"/>
                </a:cubicBezTo>
                <a:cubicBezTo>
                  <a:pt x="385995" y="989322"/>
                  <a:pt x="403106" y="986296"/>
                  <a:pt x="436717" y="979848"/>
                </a:cubicBezTo>
                <a:cubicBezTo>
                  <a:pt x="469786" y="973507"/>
                  <a:pt x="486285" y="970373"/>
                  <a:pt x="493202" y="958521"/>
                </a:cubicBezTo>
                <a:cubicBezTo>
                  <a:pt x="500659" y="945697"/>
                  <a:pt x="494174" y="932260"/>
                  <a:pt x="502892" y="927037"/>
                </a:cubicBezTo>
                <a:cubicBezTo>
                  <a:pt x="512331" y="921345"/>
                  <a:pt x="525587" y="933701"/>
                  <a:pt x="531747" y="928333"/>
                </a:cubicBezTo>
                <a:cubicBezTo>
                  <a:pt x="539276" y="921777"/>
                  <a:pt x="525407" y="897930"/>
                  <a:pt x="531171" y="894291"/>
                </a:cubicBezTo>
                <a:cubicBezTo>
                  <a:pt x="534990" y="891877"/>
                  <a:pt x="541114" y="902360"/>
                  <a:pt x="551669" y="902504"/>
                </a:cubicBezTo>
                <a:cubicBezTo>
                  <a:pt x="565250" y="902721"/>
                  <a:pt x="568239" y="885537"/>
                  <a:pt x="587008" y="876099"/>
                </a:cubicBezTo>
                <a:cubicBezTo>
                  <a:pt x="600373" y="869326"/>
                  <a:pt x="603723" y="875631"/>
                  <a:pt x="629336" y="871128"/>
                </a:cubicBezTo>
                <a:cubicBezTo>
                  <a:pt x="661361" y="865508"/>
                  <a:pt x="664351" y="854233"/>
                  <a:pt x="678761" y="857331"/>
                </a:cubicBezTo>
                <a:cubicBezTo>
                  <a:pt x="695800" y="861005"/>
                  <a:pt x="694899" y="877396"/>
                  <a:pt x="721665" y="904666"/>
                </a:cubicBezTo>
                <a:cubicBezTo>
                  <a:pt x="737876" y="921165"/>
                  <a:pt x="755527" y="939177"/>
                  <a:pt x="776781" y="938168"/>
                </a:cubicBezTo>
                <a:cubicBezTo>
                  <a:pt x="798071" y="937159"/>
                  <a:pt x="810391" y="917707"/>
                  <a:pt x="819145" y="923110"/>
                </a:cubicBezTo>
                <a:cubicBezTo>
                  <a:pt x="825738" y="927217"/>
                  <a:pt x="818389" y="938168"/>
                  <a:pt x="825522" y="952109"/>
                </a:cubicBezTo>
                <a:cubicBezTo>
                  <a:pt x="834671" y="970085"/>
                  <a:pt x="854449" y="966771"/>
                  <a:pt x="860104" y="983054"/>
                </a:cubicBezTo>
                <a:cubicBezTo>
                  <a:pt x="864283" y="995050"/>
                  <a:pt x="855313" y="1001894"/>
                  <a:pt x="861329" y="1010792"/>
                </a:cubicBezTo>
                <a:cubicBezTo>
                  <a:pt x="867813" y="1020410"/>
                  <a:pt x="880710" y="1015943"/>
                  <a:pt x="885681" y="1024697"/>
                </a:cubicBezTo>
                <a:cubicBezTo>
                  <a:pt x="891661" y="1035252"/>
                  <a:pt x="876999" y="1049049"/>
                  <a:pt x="882439" y="1055569"/>
                </a:cubicBezTo>
                <a:cubicBezTo>
                  <a:pt x="887879" y="1062126"/>
                  <a:pt x="903693" y="1049301"/>
                  <a:pt x="917706" y="1056254"/>
                </a:cubicBezTo>
                <a:cubicBezTo>
                  <a:pt x="932584" y="1063639"/>
                  <a:pt x="929630" y="1085433"/>
                  <a:pt x="941374" y="1087811"/>
                </a:cubicBezTo>
                <a:cubicBezTo>
                  <a:pt x="948074" y="1089144"/>
                  <a:pt x="950272" y="1082371"/>
                  <a:pt x="963853" y="1077148"/>
                </a:cubicBezTo>
                <a:cubicBezTo>
                  <a:pt x="977290" y="1071960"/>
                  <a:pt x="982801" y="1075671"/>
                  <a:pt x="1000417" y="1073437"/>
                </a:cubicBezTo>
                <a:cubicBezTo>
                  <a:pt x="1021347" y="1070772"/>
                  <a:pt x="1020194" y="1064683"/>
                  <a:pt x="1039575" y="1061513"/>
                </a:cubicBezTo>
                <a:cubicBezTo>
                  <a:pt x="1059280" y="1058307"/>
                  <a:pt x="1061621" y="1064395"/>
                  <a:pt x="1088964" y="1064107"/>
                </a:cubicBezTo>
                <a:cubicBezTo>
                  <a:pt x="1118719" y="1063783"/>
                  <a:pt x="1133993" y="1056362"/>
                  <a:pt x="1135795" y="1060397"/>
                </a:cubicBezTo>
                <a:cubicBezTo>
                  <a:pt x="1137740" y="1064756"/>
                  <a:pt x="1122970" y="1080714"/>
                  <a:pt x="1104310" y="1083668"/>
                </a:cubicBezTo>
                <a:cubicBezTo>
                  <a:pt x="1088459" y="1086190"/>
                  <a:pt x="1076319" y="1078264"/>
                  <a:pt x="1066449" y="1086118"/>
                </a:cubicBezTo>
                <a:cubicBezTo>
                  <a:pt x="1062054" y="1089612"/>
                  <a:pt x="1063747" y="1091737"/>
                  <a:pt x="1059388" y="1094944"/>
                </a:cubicBezTo>
                <a:cubicBezTo>
                  <a:pt x="1049481" y="1102112"/>
                  <a:pt x="1038710" y="1092710"/>
                  <a:pt x="1023472" y="1096781"/>
                </a:cubicBezTo>
                <a:cubicBezTo>
                  <a:pt x="1011332" y="1100023"/>
                  <a:pt x="1001318" y="1110506"/>
                  <a:pt x="1002903" y="1115009"/>
                </a:cubicBezTo>
                <a:cubicBezTo>
                  <a:pt x="1004380" y="1119151"/>
                  <a:pt x="1015799" y="1118863"/>
                  <a:pt x="1034315" y="1118215"/>
                </a:cubicBezTo>
                <a:cubicBezTo>
                  <a:pt x="1049878" y="1117675"/>
                  <a:pt x="1061117" y="1116198"/>
                  <a:pt x="1065116" y="1115729"/>
                </a:cubicBezTo>
                <a:cubicBezTo>
                  <a:pt x="1109641" y="1110506"/>
                  <a:pt x="1125456" y="1126752"/>
                  <a:pt x="1137596" y="1115838"/>
                </a:cubicBezTo>
                <a:cubicBezTo>
                  <a:pt x="1150024" y="1104706"/>
                  <a:pt x="1136299" y="1085217"/>
                  <a:pt x="1151141" y="1067962"/>
                </a:cubicBezTo>
                <a:cubicBezTo>
                  <a:pt x="1162632" y="1054633"/>
                  <a:pt x="1181725" y="1053624"/>
                  <a:pt x="1184535" y="1053516"/>
                </a:cubicBezTo>
                <a:cubicBezTo>
                  <a:pt x="1208058" y="1052616"/>
                  <a:pt x="1215948" y="1069799"/>
                  <a:pt x="1260797" y="1102184"/>
                </a:cubicBezTo>
                <a:cubicBezTo>
                  <a:pt x="1291958" y="1124699"/>
                  <a:pt x="1314724" y="1135578"/>
                  <a:pt x="1312023" y="1145773"/>
                </a:cubicBezTo>
                <a:cubicBezTo>
                  <a:pt x="1309825" y="1154059"/>
                  <a:pt x="1292822" y="1154167"/>
                  <a:pt x="1292102" y="1162128"/>
                </a:cubicBezTo>
                <a:cubicBezTo>
                  <a:pt x="1291237" y="1171926"/>
                  <a:pt x="1316418" y="1178663"/>
                  <a:pt x="1315157" y="1186732"/>
                </a:cubicBezTo>
                <a:cubicBezTo>
                  <a:pt x="1314221" y="1192748"/>
                  <a:pt x="1299307" y="1195090"/>
                  <a:pt x="1296533" y="1195522"/>
                </a:cubicBezTo>
                <a:cubicBezTo>
                  <a:pt x="1276215" y="1198728"/>
                  <a:pt x="1244046" y="1195414"/>
                  <a:pt x="1216380" y="1172683"/>
                </a:cubicBezTo>
                <a:cubicBezTo>
                  <a:pt x="1196351" y="1156256"/>
                  <a:pt x="1190659" y="1139469"/>
                  <a:pt x="1177942" y="1141090"/>
                </a:cubicBezTo>
                <a:cubicBezTo>
                  <a:pt x="1172215" y="1141847"/>
                  <a:pt x="1165370" y="1146277"/>
                  <a:pt x="1163821" y="1152401"/>
                </a:cubicBezTo>
                <a:cubicBezTo>
                  <a:pt x="1159642" y="1168864"/>
                  <a:pt x="1198008" y="1178771"/>
                  <a:pt x="1202871" y="1207302"/>
                </a:cubicBezTo>
                <a:cubicBezTo>
                  <a:pt x="1205609" y="1223548"/>
                  <a:pt x="1193937" y="1224953"/>
                  <a:pt x="1189326" y="1252656"/>
                </a:cubicBezTo>
                <a:cubicBezTo>
                  <a:pt x="1185291" y="1276756"/>
                  <a:pt x="1190479" y="1297541"/>
                  <a:pt x="1196278" y="1320741"/>
                </a:cubicBezTo>
                <a:cubicBezTo>
                  <a:pt x="1204240" y="1352658"/>
                  <a:pt x="1210760" y="1354855"/>
                  <a:pt x="1207734" y="1367392"/>
                </a:cubicBezTo>
                <a:cubicBezTo>
                  <a:pt x="1202727" y="1388322"/>
                  <a:pt x="1183526" y="1386628"/>
                  <a:pt x="1170449" y="1413971"/>
                </a:cubicBezTo>
                <a:cubicBezTo>
                  <a:pt x="1167603" y="1419950"/>
                  <a:pt x="1156040" y="1444086"/>
                  <a:pt x="1165874" y="1463755"/>
                </a:cubicBezTo>
                <a:cubicBezTo>
                  <a:pt x="1172539" y="1477084"/>
                  <a:pt x="1185904" y="1482055"/>
                  <a:pt x="1183778" y="1488359"/>
                </a:cubicBezTo>
                <a:cubicBezTo>
                  <a:pt x="1182157" y="1493187"/>
                  <a:pt x="1173944" y="1491422"/>
                  <a:pt x="1161948" y="1497761"/>
                </a:cubicBezTo>
                <a:cubicBezTo>
                  <a:pt x="1150960" y="1503562"/>
                  <a:pt x="1138460" y="1515305"/>
                  <a:pt x="1140730" y="1522943"/>
                </a:cubicBezTo>
                <a:cubicBezTo>
                  <a:pt x="1142819" y="1529967"/>
                  <a:pt x="1157265" y="1532777"/>
                  <a:pt x="1167639" y="1532452"/>
                </a:cubicBezTo>
                <a:cubicBezTo>
                  <a:pt x="1196459" y="1531552"/>
                  <a:pt x="1217568" y="1505831"/>
                  <a:pt x="1229925" y="1490341"/>
                </a:cubicBezTo>
                <a:cubicBezTo>
                  <a:pt x="1260905" y="1451507"/>
                  <a:pt x="1255250" y="1428812"/>
                  <a:pt x="1278809" y="1419194"/>
                </a:cubicBezTo>
                <a:cubicBezTo>
                  <a:pt x="1297649" y="1411485"/>
                  <a:pt x="1306331" y="1423949"/>
                  <a:pt x="1327549" y="1414222"/>
                </a:cubicBezTo>
                <a:cubicBezTo>
                  <a:pt x="1346390" y="1405613"/>
                  <a:pt x="1343075" y="1394157"/>
                  <a:pt x="1366094" y="1377730"/>
                </a:cubicBezTo>
                <a:cubicBezTo>
                  <a:pt x="1377910" y="1369301"/>
                  <a:pt x="1390447" y="1364582"/>
                  <a:pt x="1415519" y="1355107"/>
                </a:cubicBezTo>
                <a:cubicBezTo>
                  <a:pt x="1442645" y="1344877"/>
                  <a:pt x="1452227" y="1344120"/>
                  <a:pt x="1455325" y="1335619"/>
                </a:cubicBezTo>
                <a:cubicBezTo>
                  <a:pt x="1459144" y="1325208"/>
                  <a:pt x="1451039" y="1308817"/>
                  <a:pt x="1439331" y="1304710"/>
                </a:cubicBezTo>
                <a:cubicBezTo>
                  <a:pt x="1421499" y="1298442"/>
                  <a:pt x="1403523" y="1323550"/>
                  <a:pt x="1391852" y="1316598"/>
                </a:cubicBezTo>
                <a:cubicBezTo>
                  <a:pt x="1383350" y="1311555"/>
                  <a:pt x="1385692" y="1294083"/>
                  <a:pt x="1386124" y="1290733"/>
                </a:cubicBezTo>
                <a:cubicBezTo>
                  <a:pt x="1387097" y="1283420"/>
                  <a:pt x="1390879" y="1267174"/>
                  <a:pt x="1418905" y="1243506"/>
                </a:cubicBezTo>
                <a:cubicBezTo>
                  <a:pt x="1436197" y="1228880"/>
                  <a:pt x="1439223" y="1231294"/>
                  <a:pt x="1479245" y="1206401"/>
                </a:cubicBezTo>
                <a:cubicBezTo>
                  <a:pt x="1513648" y="1185003"/>
                  <a:pt x="1514405" y="1181365"/>
                  <a:pt x="1528670" y="1177474"/>
                </a:cubicBezTo>
                <a:cubicBezTo>
                  <a:pt x="1549384" y="1171854"/>
                  <a:pt x="1560371" y="1176141"/>
                  <a:pt x="1571034" y="1166199"/>
                </a:cubicBezTo>
                <a:cubicBezTo>
                  <a:pt x="1581625" y="1156328"/>
                  <a:pt x="1575032" y="1148151"/>
                  <a:pt x="1585191" y="1132805"/>
                </a:cubicBezTo>
                <a:cubicBezTo>
                  <a:pt x="1596035" y="1116486"/>
                  <a:pt x="1606589" y="1121133"/>
                  <a:pt x="1630798" y="1099483"/>
                </a:cubicBezTo>
                <a:cubicBezTo>
                  <a:pt x="1641137" y="1090225"/>
                  <a:pt x="1650286" y="1081867"/>
                  <a:pt x="1655221" y="1067998"/>
                </a:cubicBezTo>
                <a:cubicBezTo>
                  <a:pt x="1659652" y="1055569"/>
                  <a:pt x="1656411" y="1050778"/>
                  <a:pt x="1659761" y="1038386"/>
                </a:cubicBezTo>
                <a:cubicBezTo>
                  <a:pt x="1661057" y="1033559"/>
                  <a:pt x="1665200" y="1020735"/>
                  <a:pt x="1686130" y="1001246"/>
                </a:cubicBezTo>
                <a:cubicBezTo>
                  <a:pt x="1697477" y="990691"/>
                  <a:pt x="1708933" y="982621"/>
                  <a:pt x="1719740" y="976245"/>
                </a:cubicBezTo>
                <a:cubicBezTo>
                  <a:pt x="1718516" y="941050"/>
                  <a:pt x="1709257" y="916698"/>
                  <a:pt x="1692182" y="908665"/>
                </a:cubicBez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6EFFD4C3-4DE2-C10C-2DB8-3EEA62BD7D9E}"/>
              </a:ext>
            </a:extLst>
          </p:cNvPr>
          <p:cNvSpPr/>
          <p:nvPr/>
        </p:nvSpPr>
        <p:spPr>
          <a:xfrm>
            <a:off x="10129314" y="4742228"/>
            <a:ext cx="593336" cy="517151"/>
          </a:xfrm>
          <a:custGeom>
            <a:avLst/>
            <a:gdLst>
              <a:gd name="connsiteX0" fmla="*/ 428001 w 429587"/>
              <a:gd name="connsiteY0" fmla="*/ 156693 h 374428"/>
              <a:gd name="connsiteX1" fmla="*/ 422814 w 429587"/>
              <a:gd name="connsiteY1" fmla="*/ 155864 h 374428"/>
              <a:gd name="connsiteX2" fmla="*/ 429550 w 429587"/>
              <a:gd name="connsiteY2" fmla="*/ 147038 h 374428"/>
              <a:gd name="connsiteX3" fmla="*/ 410638 w 429587"/>
              <a:gd name="connsiteY3" fmla="*/ 141022 h 374428"/>
              <a:gd name="connsiteX4" fmla="*/ 365716 w 429587"/>
              <a:gd name="connsiteY4" fmla="*/ 150100 h 374428"/>
              <a:gd name="connsiteX5" fmla="*/ 328900 w 429587"/>
              <a:gd name="connsiteY5" fmla="*/ 118219 h 374428"/>
              <a:gd name="connsiteX6" fmla="*/ 317985 w 429587"/>
              <a:gd name="connsiteY6" fmla="*/ 115373 h 374428"/>
              <a:gd name="connsiteX7" fmla="*/ 291723 w 429587"/>
              <a:gd name="connsiteY7" fmla="*/ 92318 h 374428"/>
              <a:gd name="connsiteX8" fmla="*/ 271190 w 429587"/>
              <a:gd name="connsiteY8" fmla="*/ 103305 h 374428"/>
              <a:gd name="connsiteX9" fmla="*/ 268956 w 429587"/>
              <a:gd name="connsiteY9" fmla="*/ 90697 h 374428"/>
              <a:gd name="connsiteX10" fmla="*/ 277638 w 429587"/>
              <a:gd name="connsiteY10" fmla="*/ 74955 h 374428"/>
              <a:gd name="connsiteX11" fmla="*/ 269965 w 429587"/>
              <a:gd name="connsiteY11" fmla="*/ 53521 h 374428"/>
              <a:gd name="connsiteX12" fmla="*/ 268776 w 429587"/>
              <a:gd name="connsiteY12" fmla="*/ 241 h 374428"/>
              <a:gd name="connsiteX13" fmla="*/ 234085 w 429587"/>
              <a:gd name="connsiteY13" fmla="*/ 32014 h 374428"/>
              <a:gd name="connsiteX14" fmla="*/ 204870 w 429587"/>
              <a:gd name="connsiteY14" fmla="*/ 57195 h 374428"/>
              <a:gd name="connsiteX15" fmla="*/ 191397 w 429587"/>
              <a:gd name="connsiteY15" fmla="*/ 48657 h 374428"/>
              <a:gd name="connsiteX16" fmla="*/ 141036 w 429587"/>
              <a:gd name="connsiteY16" fmla="*/ 57087 h 374428"/>
              <a:gd name="connsiteX17" fmla="*/ 141180 w 429587"/>
              <a:gd name="connsiteY17" fmla="*/ 49234 h 374428"/>
              <a:gd name="connsiteX18" fmla="*/ 90242 w 429587"/>
              <a:gd name="connsiteY18" fmla="*/ 86807 h 374428"/>
              <a:gd name="connsiteX19" fmla="*/ 63368 w 429587"/>
              <a:gd name="connsiteY19" fmla="*/ 123335 h 374428"/>
              <a:gd name="connsiteX20" fmla="*/ 33865 w 429587"/>
              <a:gd name="connsiteY20" fmla="*/ 124379 h 374428"/>
              <a:gd name="connsiteX21" fmla="*/ 9549 w 429587"/>
              <a:gd name="connsiteY21" fmla="*/ 151001 h 374428"/>
              <a:gd name="connsiteX22" fmla="*/ 25003 w 429587"/>
              <a:gd name="connsiteY22" fmla="*/ 182342 h 374428"/>
              <a:gd name="connsiteX23" fmla="*/ 12323 w 429587"/>
              <a:gd name="connsiteY23" fmla="*/ 188646 h 374428"/>
              <a:gd name="connsiteX24" fmla="*/ 3 w 429587"/>
              <a:gd name="connsiteY24" fmla="*/ 226147 h 374428"/>
              <a:gd name="connsiteX25" fmla="*/ 17006 w 429587"/>
              <a:gd name="connsiteY25" fmla="*/ 232739 h 374428"/>
              <a:gd name="connsiteX26" fmla="*/ 54903 w 429587"/>
              <a:gd name="connsiteY26" fmla="*/ 191204 h 374428"/>
              <a:gd name="connsiteX27" fmla="*/ 111316 w 429587"/>
              <a:gd name="connsiteY27" fmla="*/ 220923 h 374428"/>
              <a:gd name="connsiteX28" fmla="*/ 133687 w 429587"/>
              <a:gd name="connsiteY28" fmla="*/ 261918 h 374428"/>
              <a:gd name="connsiteX29" fmla="*/ 173349 w 429587"/>
              <a:gd name="connsiteY29" fmla="*/ 333822 h 374428"/>
              <a:gd name="connsiteX30" fmla="*/ 207319 w 429587"/>
              <a:gd name="connsiteY30" fmla="*/ 346466 h 374428"/>
              <a:gd name="connsiteX31" fmla="*/ 230375 w 429587"/>
              <a:gd name="connsiteY31" fmla="*/ 374241 h 374428"/>
              <a:gd name="connsiteX32" fmla="*/ 253466 w 429587"/>
              <a:gd name="connsiteY32" fmla="*/ 365451 h 374428"/>
              <a:gd name="connsiteX33" fmla="*/ 282321 w 429587"/>
              <a:gd name="connsiteY33" fmla="*/ 363614 h 374428"/>
              <a:gd name="connsiteX34" fmla="*/ 332430 w 429587"/>
              <a:gd name="connsiteY34" fmla="*/ 321466 h 374428"/>
              <a:gd name="connsiteX35" fmla="*/ 372309 w 429587"/>
              <a:gd name="connsiteY35" fmla="*/ 260405 h 374428"/>
              <a:gd name="connsiteX36" fmla="*/ 393923 w 429587"/>
              <a:gd name="connsiteY36" fmla="*/ 216168 h 374428"/>
              <a:gd name="connsiteX37" fmla="*/ 398426 w 429587"/>
              <a:gd name="connsiteY37" fmla="*/ 209504 h 374428"/>
              <a:gd name="connsiteX38" fmla="*/ 408765 w 429587"/>
              <a:gd name="connsiteY38" fmla="*/ 179352 h 374428"/>
              <a:gd name="connsiteX39" fmla="*/ 428001 w 429587"/>
              <a:gd name="connsiteY39" fmla="*/ 156693 h 37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9587" h="374428">
                <a:moveTo>
                  <a:pt x="428001" y="156693"/>
                </a:moveTo>
                <a:cubicBezTo>
                  <a:pt x="424939" y="156909"/>
                  <a:pt x="423102" y="156657"/>
                  <a:pt x="422814" y="155864"/>
                </a:cubicBezTo>
                <a:cubicBezTo>
                  <a:pt x="422093" y="154063"/>
                  <a:pt x="430199" y="150677"/>
                  <a:pt x="429550" y="147038"/>
                </a:cubicBezTo>
                <a:cubicBezTo>
                  <a:pt x="428866" y="143148"/>
                  <a:pt x="418599" y="141383"/>
                  <a:pt x="410638" y="141022"/>
                </a:cubicBezTo>
                <a:cubicBezTo>
                  <a:pt x="384665" y="139870"/>
                  <a:pt x="379261" y="153883"/>
                  <a:pt x="365716" y="150100"/>
                </a:cubicBezTo>
                <a:cubicBezTo>
                  <a:pt x="350154" y="145741"/>
                  <a:pt x="350982" y="125460"/>
                  <a:pt x="328900" y="118219"/>
                </a:cubicBezTo>
                <a:cubicBezTo>
                  <a:pt x="323388" y="116418"/>
                  <a:pt x="322848" y="117499"/>
                  <a:pt x="317985" y="115373"/>
                </a:cubicBezTo>
                <a:cubicBezTo>
                  <a:pt x="301882" y="108277"/>
                  <a:pt x="301089" y="91562"/>
                  <a:pt x="291723" y="92318"/>
                </a:cubicBezTo>
                <a:cubicBezTo>
                  <a:pt x="282105" y="93075"/>
                  <a:pt x="275837" y="105575"/>
                  <a:pt x="271190" y="103305"/>
                </a:cubicBezTo>
                <a:cubicBezTo>
                  <a:pt x="268055" y="101793"/>
                  <a:pt x="268092" y="94912"/>
                  <a:pt x="268956" y="90697"/>
                </a:cubicBezTo>
                <a:cubicBezTo>
                  <a:pt x="270613" y="82700"/>
                  <a:pt x="275909" y="81007"/>
                  <a:pt x="277638" y="74955"/>
                </a:cubicBezTo>
                <a:cubicBezTo>
                  <a:pt x="279835" y="67210"/>
                  <a:pt x="273784" y="60978"/>
                  <a:pt x="269965" y="53521"/>
                </a:cubicBezTo>
                <a:cubicBezTo>
                  <a:pt x="257681" y="29349"/>
                  <a:pt x="275044" y="3231"/>
                  <a:pt x="268776" y="241"/>
                </a:cubicBezTo>
                <a:cubicBezTo>
                  <a:pt x="263445" y="-2280"/>
                  <a:pt x="248314" y="15407"/>
                  <a:pt x="234085" y="32014"/>
                </a:cubicBezTo>
                <a:cubicBezTo>
                  <a:pt x="220612" y="47721"/>
                  <a:pt x="214020" y="57951"/>
                  <a:pt x="204870" y="57195"/>
                </a:cubicBezTo>
                <a:cubicBezTo>
                  <a:pt x="198890" y="56691"/>
                  <a:pt x="198277" y="52044"/>
                  <a:pt x="191397" y="48657"/>
                </a:cubicBezTo>
                <a:cubicBezTo>
                  <a:pt x="171584" y="38931"/>
                  <a:pt x="145935" y="62527"/>
                  <a:pt x="141036" y="57087"/>
                </a:cubicBezTo>
                <a:cubicBezTo>
                  <a:pt x="139847" y="55790"/>
                  <a:pt x="139955" y="52872"/>
                  <a:pt x="141180" y="49234"/>
                </a:cubicBezTo>
                <a:cubicBezTo>
                  <a:pt x="111316" y="59825"/>
                  <a:pt x="97375" y="74342"/>
                  <a:pt x="90242" y="86807"/>
                </a:cubicBezTo>
                <a:cubicBezTo>
                  <a:pt x="82533" y="100279"/>
                  <a:pt x="78787" y="118399"/>
                  <a:pt x="63368" y="123335"/>
                </a:cubicBezTo>
                <a:cubicBezTo>
                  <a:pt x="52381" y="126865"/>
                  <a:pt x="46761" y="120092"/>
                  <a:pt x="33865" y="124379"/>
                </a:cubicBezTo>
                <a:cubicBezTo>
                  <a:pt x="22409" y="128162"/>
                  <a:pt x="9693" y="139221"/>
                  <a:pt x="9549" y="151001"/>
                </a:cubicBezTo>
                <a:cubicBezTo>
                  <a:pt x="9369" y="165627"/>
                  <a:pt x="28533" y="174236"/>
                  <a:pt x="25003" y="182342"/>
                </a:cubicBezTo>
                <a:cubicBezTo>
                  <a:pt x="23202" y="186520"/>
                  <a:pt x="17330" y="185980"/>
                  <a:pt x="12323" y="188646"/>
                </a:cubicBezTo>
                <a:cubicBezTo>
                  <a:pt x="5586" y="192248"/>
                  <a:pt x="-142" y="202011"/>
                  <a:pt x="3" y="226147"/>
                </a:cubicBezTo>
                <a:cubicBezTo>
                  <a:pt x="5118" y="230001"/>
                  <a:pt x="10630" y="233459"/>
                  <a:pt x="17006" y="232739"/>
                </a:cubicBezTo>
                <a:cubicBezTo>
                  <a:pt x="35126" y="230650"/>
                  <a:pt x="34153" y="197688"/>
                  <a:pt x="54903" y="191204"/>
                </a:cubicBezTo>
                <a:cubicBezTo>
                  <a:pt x="78390" y="183855"/>
                  <a:pt x="108002" y="217141"/>
                  <a:pt x="111316" y="220923"/>
                </a:cubicBezTo>
                <a:cubicBezTo>
                  <a:pt x="114810" y="224958"/>
                  <a:pt x="119169" y="230578"/>
                  <a:pt x="133687" y="261918"/>
                </a:cubicBezTo>
                <a:cubicBezTo>
                  <a:pt x="157859" y="314045"/>
                  <a:pt x="158435" y="325608"/>
                  <a:pt x="173349" y="333822"/>
                </a:cubicBezTo>
                <a:cubicBezTo>
                  <a:pt x="187435" y="341603"/>
                  <a:pt x="195107" y="335767"/>
                  <a:pt x="207319" y="346466"/>
                </a:cubicBezTo>
                <a:cubicBezTo>
                  <a:pt x="220504" y="358030"/>
                  <a:pt x="220000" y="372259"/>
                  <a:pt x="230375" y="374241"/>
                </a:cubicBezTo>
                <a:cubicBezTo>
                  <a:pt x="237400" y="375573"/>
                  <a:pt x="239993" y="369521"/>
                  <a:pt x="253466" y="365451"/>
                </a:cubicBezTo>
                <a:cubicBezTo>
                  <a:pt x="266507" y="361524"/>
                  <a:pt x="273711" y="366027"/>
                  <a:pt x="282321" y="363614"/>
                </a:cubicBezTo>
                <a:cubicBezTo>
                  <a:pt x="293921" y="360335"/>
                  <a:pt x="307610" y="353059"/>
                  <a:pt x="332430" y="321466"/>
                </a:cubicBezTo>
                <a:cubicBezTo>
                  <a:pt x="340932" y="310658"/>
                  <a:pt x="352207" y="295096"/>
                  <a:pt x="372309" y="260405"/>
                </a:cubicBezTo>
                <a:cubicBezTo>
                  <a:pt x="376451" y="253237"/>
                  <a:pt x="385817" y="230253"/>
                  <a:pt x="393923" y="216168"/>
                </a:cubicBezTo>
                <a:cubicBezTo>
                  <a:pt x="395111" y="213574"/>
                  <a:pt x="396769" y="211305"/>
                  <a:pt x="398426" y="209504"/>
                </a:cubicBezTo>
                <a:cubicBezTo>
                  <a:pt x="399471" y="202011"/>
                  <a:pt x="402028" y="191023"/>
                  <a:pt x="408765" y="179352"/>
                </a:cubicBezTo>
                <a:cubicBezTo>
                  <a:pt x="414673" y="169121"/>
                  <a:pt x="421841" y="161772"/>
                  <a:pt x="428001" y="156693"/>
                </a:cubicBez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CB1111E-736A-BC07-259A-F47312537FF9}"/>
              </a:ext>
            </a:extLst>
          </p:cNvPr>
          <p:cNvSpPr/>
          <p:nvPr/>
        </p:nvSpPr>
        <p:spPr>
          <a:xfrm>
            <a:off x="10593875" y="4785788"/>
            <a:ext cx="264959" cy="133217"/>
          </a:xfrm>
          <a:custGeom>
            <a:avLst/>
            <a:gdLst>
              <a:gd name="connsiteX0" fmla="*/ 191579 w 191836"/>
              <a:gd name="connsiteY0" fmla="*/ 1017 h 96452"/>
              <a:gd name="connsiteX1" fmla="*/ 155015 w 191836"/>
              <a:gd name="connsiteY1" fmla="*/ 12293 h 96452"/>
              <a:gd name="connsiteX2" fmla="*/ 92406 w 191836"/>
              <a:gd name="connsiteY2" fmla="*/ 54729 h 96452"/>
              <a:gd name="connsiteX3" fmla="*/ 51014 w 191836"/>
              <a:gd name="connsiteY3" fmla="*/ 57503 h 96452"/>
              <a:gd name="connsiteX4" fmla="*/ 34695 w 191836"/>
              <a:gd name="connsiteY4" fmla="*/ 36681 h 96452"/>
              <a:gd name="connsiteX5" fmla="*/ 13550 w 191836"/>
              <a:gd name="connsiteY5" fmla="*/ 23424 h 96452"/>
              <a:gd name="connsiteX6" fmla="*/ 2958 w 191836"/>
              <a:gd name="connsiteY6" fmla="*/ 33799 h 96452"/>
              <a:gd name="connsiteX7" fmla="*/ 14450 w 191836"/>
              <a:gd name="connsiteY7" fmla="*/ 75407 h 96452"/>
              <a:gd name="connsiteX8" fmla="*/ 36569 w 191836"/>
              <a:gd name="connsiteY8" fmla="*/ 78288 h 96452"/>
              <a:gd name="connsiteX9" fmla="*/ 44242 w 191836"/>
              <a:gd name="connsiteY9" fmla="*/ 86826 h 96452"/>
              <a:gd name="connsiteX10" fmla="*/ 66360 w 191836"/>
              <a:gd name="connsiteY10" fmla="*/ 86862 h 96452"/>
              <a:gd name="connsiteX11" fmla="*/ 88479 w 191836"/>
              <a:gd name="connsiteY11" fmla="*/ 96336 h 96452"/>
              <a:gd name="connsiteX12" fmla="*/ 135670 w 191836"/>
              <a:gd name="connsiteY12" fmla="*/ 73713 h 96452"/>
              <a:gd name="connsiteX13" fmla="*/ 154907 w 191836"/>
              <a:gd name="connsiteY13" fmla="*/ 74686 h 96452"/>
              <a:gd name="connsiteX14" fmla="*/ 180916 w 191836"/>
              <a:gd name="connsiteY14" fmla="*/ 60565 h 96452"/>
              <a:gd name="connsiteX15" fmla="*/ 173279 w 191836"/>
              <a:gd name="connsiteY15" fmla="*/ 34087 h 96452"/>
              <a:gd name="connsiteX16" fmla="*/ 191615 w 191836"/>
              <a:gd name="connsiteY16" fmla="*/ 1017 h 9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1836" h="96452">
                <a:moveTo>
                  <a:pt x="191579" y="1017"/>
                </a:moveTo>
                <a:cubicBezTo>
                  <a:pt x="189381" y="-2333"/>
                  <a:pt x="172523" y="2891"/>
                  <a:pt x="155015" y="12293"/>
                </a:cubicBezTo>
                <a:cubicBezTo>
                  <a:pt x="122773" y="29620"/>
                  <a:pt x="120216" y="43994"/>
                  <a:pt x="92406" y="54729"/>
                </a:cubicBezTo>
                <a:cubicBezTo>
                  <a:pt x="82535" y="58547"/>
                  <a:pt x="63118" y="66076"/>
                  <a:pt x="51014" y="57503"/>
                </a:cubicBezTo>
                <a:cubicBezTo>
                  <a:pt x="44926" y="53180"/>
                  <a:pt x="45827" y="48425"/>
                  <a:pt x="34695" y="36681"/>
                </a:cubicBezTo>
                <a:cubicBezTo>
                  <a:pt x="27563" y="29152"/>
                  <a:pt x="20682" y="22055"/>
                  <a:pt x="13550" y="23424"/>
                </a:cubicBezTo>
                <a:cubicBezTo>
                  <a:pt x="7425" y="24577"/>
                  <a:pt x="4111" y="31385"/>
                  <a:pt x="2958" y="33799"/>
                </a:cubicBezTo>
                <a:cubicBezTo>
                  <a:pt x="-4174" y="48461"/>
                  <a:pt x="2346" y="70687"/>
                  <a:pt x="14450" y="75407"/>
                </a:cubicBezTo>
                <a:cubicBezTo>
                  <a:pt x="22231" y="78469"/>
                  <a:pt x="29039" y="72921"/>
                  <a:pt x="36569" y="78288"/>
                </a:cubicBezTo>
                <a:cubicBezTo>
                  <a:pt x="41000" y="81422"/>
                  <a:pt x="39919" y="84232"/>
                  <a:pt x="44242" y="86826"/>
                </a:cubicBezTo>
                <a:cubicBezTo>
                  <a:pt x="50798" y="90717"/>
                  <a:pt x="56634" y="86250"/>
                  <a:pt x="66360" y="86862"/>
                </a:cubicBezTo>
                <a:cubicBezTo>
                  <a:pt x="78608" y="87619"/>
                  <a:pt x="78608" y="95256"/>
                  <a:pt x="88479" y="96336"/>
                </a:cubicBezTo>
                <a:cubicBezTo>
                  <a:pt x="105951" y="98282"/>
                  <a:pt x="112290" y="75118"/>
                  <a:pt x="135670" y="73713"/>
                </a:cubicBezTo>
                <a:cubicBezTo>
                  <a:pt x="143992" y="73209"/>
                  <a:pt x="145216" y="76055"/>
                  <a:pt x="154907" y="74686"/>
                </a:cubicBezTo>
                <a:cubicBezTo>
                  <a:pt x="157356" y="74362"/>
                  <a:pt x="176989" y="71588"/>
                  <a:pt x="180916" y="60565"/>
                </a:cubicBezTo>
                <a:cubicBezTo>
                  <a:pt x="184086" y="51559"/>
                  <a:pt x="173315" y="46984"/>
                  <a:pt x="173279" y="34087"/>
                </a:cubicBezTo>
                <a:cubicBezTo>
                  <a:pt x="173207" y="16003"/>
                  <a:pt x="194209" y="4980"/>
                  <a:pt x="191615" y="1017"/>
                </a:cubicBezTo>
                <a:close/>
              </a:path>
            </a:pathLst>
          </a:custGeom>
          <a:solidFill>
            <a:schemeClr val="accent4">
              <a:lumMod val="40000"/>
              <a:lumOff val="60000"/>
            </a:schemeClr>
          </a:solidFill>
          <a:ln w="9755" cap="flat">
            <a:solidFill>
              <a:srgbClr val="FFFFFF"/>
            </a:solidFill>
            <a:prstDash val="solid"/>
            <a:miter/>
          </a:ln>
        </p:spPr>
        <p:txBody>
          <a:bodyPr rtlCol="0" anchor="ctr"/>
          <a:lstStyle/>
          <a:p>
            <a:endParaRPr lang="en-US"/>
          </a:p>
        </p:txBody>
      </p:sp>
      <p:grpSp>
        <p:nvGrpSpPr>
          <p:cNvPr id="104" name="Graphic 16">
            <a:extLst>
              <a:ext uri="{FF2B5EF4-FFF2-40B4-BE49-F238E27FC236}">
                <a16:creationId xmlns:a16="http://schemas.microsoft.com/office/drawing/2014/main" id="{7BA81847-ED84-A876-F4E1-06DBBB3B40A7}"/>
              </a:ext>
            </a:extLst>
          </p:cNvPr>
          <p:cNvGrpSpPr/>
          <p:nvPr/>
        </p:nvGrpSpPr>
        <p:grpSpPr>
          <a:xfrm>
            <a:off x="10654393" y="4627314"/>
            <a:ext cx="436747" cy="765792"/>
            <a:chOff x="9403468" y="2100270"/>
            <a:chExt cx="316214" cy="554449"/>
          </a:xfrm>
          <a:solidFill>
            <a:schemeClr val="accent4">
              <a:lumMod val="40000"/>
              <a:lumOff val="60000"/>
            </a:schemeClr>
          </a:solidFill>
        </p:grpSpPr>
        <p:sp>
          <p:nvSpPr>
            <p:cNvPr id="105" name="Freeform: Shape 104">
              <a:extLst>
                <a:ext uri="{FF2B5EF4-FFF2-40B4-BE49-F238E27FC236}">
                  <a16:creationId xmlns:a16="http://schemas.microsoft.com/office/drawing/2014/main" id="{23716793-FB62-B164-3343-76E792F6FDB7}"/>
                </a:ext>
              </a:extLst>
            </p:cNvPr>
            <p:cNvSpPr/>
            <p:nvPr/>
          </p:nvSpPr>
          <p:spPr>
            <a:xfrm>
              <a:off x="9600931" y="2100270"/>
              <a:ext cx="118751" cy="155926"/>
            </a:xfrm>
            <a:custGeom>
              <a:avLst/>
              <a:gdLst>
                <a:gd name="connsiteX0" fmla="*/ 109165 w 118751"/>
                <a:gd name="connsiteY0" fmla="*/ 54551 h 155926"/>
                <a:gd name="connsiteX1" fmla="*/ 76455 w 118751"/>
                <a:gd name="connsiteY1" fmla="*/ 55451 h 155926"/>
                <a:gd name="connsiteX2" fmla="*/ 53363 w 118751"/>
                <a:gd name="connsiteY2" fmla="*/ 59198 h 155926"/>
                <a:gd name="connsiteX3" fmla="*/ 51491 w 118751"/>
                <a:gd name="connsiteY3" fmla="*/ 31784 h 155926"/>
                <a:gd name="connsiteX4" fmla="*/ 25553 w 118751"/>
                <a:gd name="connsiteY4" fmla="*/ 5270 h 155926"/>
                <a:gd name="connsiteX5" fmla="*/ 3435 w 118751"/>
                <a:gd name="connsiteY5" fmla="*/ 1452 h 155926"/>
                <a:gd name="connsiteX6" fmla="*/ 6208 w 118751"/>
                <a:gd name="connsiteY6" fmla="*/ 65754 h 155926"/>
                <a:gd name="connsiteX7" fmla="*/ 5164 w 118751"/>
                <a:gd name="connsiteY7" fmla="*/ 120583 h 155926"/>
                <a:gd name="connsiteX8" fmla="*/ 24365 w 118751"/>
                <a:gd name="connsiteY8" fmla="*/ 144250 h 155926"/>
                <a:gd name="connsiteX9" fmla="*/ 69574 w 118751"/>
                <a:gd name="connsiteY9" fmla="*/ 153796 h 155926"/>
                <a:gd name="connsiteX10" fmla="*/ 88847 w 118751"/>
                <a:gd name="connsiteY10" fmla="*/ 138702 h 155926"/>
                <a:gd name="connsiteX11" fmla="*/ 112947 w 118751"/>
                <a:gd name="connsiteY11" fmla="*/ 108478 h 155926"/>
                <a:gd name="connsiteX12" fmla="*/ 118747 w 118751"/>
                <a:gd name="connsiteY12" fmla="*/ 83910 h 155926"/>
                <a:gd name="connsiteX13" fmla="*/ 109165 w 118751"/>
                <a:gd name="connsiteY13" fmla="*/ 54587 h 15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51" h="155926">
                  <a:moveTo>
                    <a:pt x="109165" y="54551"/>
                  </a:moveTo>
                  <a:cubicBezTo>
                    <a:pt x="102212" y="49976"/>
                    <a:pt x="92882" y="51957"/>
                    <a:pt x="76455" y="55451"/>
                  </a:cubicBezTo>
                  <a:cubicBezTo>
                    <a:pt x="61721" y="58586"/>
                    <a:pt x="57002" y="62008"/>
                    <a:pt x="53363" y="59198"/>
                  </a:cubicBezTo>
                  <a:cubicBezTo>
                    <a:pt x="48032" y="55055"/>
                    <a:pt x="55489" y="45581"/>
                    <a:pt x="51491" y="31784"/>
                  </a:cubicBezTo>
                  <a:cubicBezTo>
                    <a:pt x="46519" y="14673"/>
                    <a:pt x="28507" y="6603"/>
                    <a:pt x="25553" y="5270"/>
                  </a:cubicBezTo>
                  <a:cubicBezTo>
                    <a:pt x="17700" y="1740"/>
                    <a:pt x="8946" y="-2187"/>
                    <a:pt x="3435" y="1452"/>
                  </a:cubicBezTo>
                  <a:cubicBezTo>
                    <a:pt x="-6111" y="7756"/>
                    <a:pt x="7398" y="27929"/>
                    <a:pt x="6208" y="65754"/>
                  </a:cubicBezTo>
                  <a:cubicBezTo>
                    <a:pt x="5344" y="93276"/>
                    <a:pt x="-2437" y="102643"/>
                    <a:pt x="5164" y="120583"/>
                  </a:cubicBezTo>
                  <a:cubicBezTo>
                    <a:pt x="6172" y="122960"/>
                    <a:pt x="11468" y="134956"/>
                    <a:pt x="24365" y="144250"/>
                  </a:cubicBezTo>
                  <a:cubicBezTo>
                    <a:pt x="27354" y="146376"/>
                    <a:pt x="48861" y="161397"/>
                    <a:pt x="69574" y="153796"/>
                  </a:cubicBezTo>
                  <a:cubicBezTo>
                    <a:pt x="74942" y="151815"/>
                    <a:pt x="79589" y="147456"/>
                    <a:pt x="88847" y="138702"/>
                  </a:cubicBezTo>
                  <a:cubicBezTo>
                    <a:pt x="98934" y="129156"/>
                    <a:pt x="107147" y="121411"/>
                    <a:pt x="112947" y="108478"/>
                  </a:cubicBezTo>
                  <a:cubicBezTo>
                    <a:pt x="114965" y="103940"/>
                    <a:pt x="118711" y="95438"/>
                    <a:pt x="118747" y="83910"/>
                  </a:cubicBezTo>
                  <a:cubicBezTo>
                    <a:pt x="118783" y="76778"/>
                    <a:pt x="118855" y="60999"/>
                    <a:pt x="109165" y="54587"/>
                  </a:cubicBezTo>
                  <a:close/>
                </a:path>
              </a:pathLst>
            </a:custGeom>
            <a:grpFill/>
            <a:ln w="9755" cap="flat">
              <a:solidFill>
                <a:srgbClr val="FFFFFF"/>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2B8A104D-9EC1-34AB-7541-A0A28093DF1B}"/>
                </a:ext>
              </a:extLst>
            </p:cNvPr>
            <p:cNvSpPr/>
            <p:nvPr/>
          </p:nvSpPr>
          <p:spPr>
            <a:xfrm>
              <a:off x="9403468" y="2266589"/>
              <a:ext cx="271794" cy="388129"/>
            </a:xfrm>
            <a:custGeom>
              <a:avLst/>
              <a:gdLst>
                <a:gd name="connsiteX0" fmla="*/ 271361 w 271794"/>
                <a:gd name="connsiteY0" fmla="*/ 39712 h 388129"/>
                <a:gd name="connsiteX1" fmla="*/ 261778 w 271794"/>
                <a:gd name="connsiteY1" fmla="*/ 21411 h 388129"/>
                <a:gd name="connsiteX2" fmla="*/ 204717 w 271794"/>
                <a:gd name="connsiteY2" fmla="*/ 9019 h 388129"/>
                <a:gd name="connsiteX3" fmla="*/ 187425 w 271794"/>
                <a:gd name="connsiteY3" fmla="*/ 157 h 388129"/>
                <a:gd name="connsiteX4" fmla="*/ 158498 w 271794"/>
                <a:gd name="connsiteY4" fmla="*/ 43278 h 388129"/>
                <a:gd name="connsiteX5" fmla="*/ 128022 w 271794"/>
                <a:gd name="connsiteY5" fmla="*/ 46376 h 388129"/>
                <a:gd name="connsiteX6" fmla="*/ 72185 w 271794"/>
                <a:gd name="connsiteY6" fmla="*/ 68026 h 388129"/>
                <a:gd name="connsiteX7" fmla="*/ 47869 w 271794"/>
                <a:gd name="connsiteY7" fmla="*/ 73538 h 388129"/>
                <a:gd name="connsiteX8" fmla="*/ 28632 w 271794"/>
                <a:gd name="connsiteY8" fmla="*/ 96197 h 388129"/>
                <a:gd name="connsiteX9" fmla="*/ 18293 w 271794"/>
                <a:gd name="connsiteY9" fmla="*/ 126349 h 388129"/>
                <a:gd name="connsiteX10" fmla="*/ 24561 w 271794"/>
                <a:gd name="connsiteY10" fmla="*/ 121197 h 388129"/>
                <a:gd name="connsiteX11" fmla="*/ 13358 w 271794"/>
                <a:gd name="connsiteY11" fmla="*/ 161544 h 388129"/>
                <a:gd name="connsiteX12" fmla="*/ 31298 w 271794"/>
                <a:gd name="connsiteY12" fmla="*/ 171018 h 388129"/>
                <a:gd name="connsiteX13" fmla="*/ 55074 w 271794"/>
                <a:gd name="connsiteY13" fmla="*/ 144577 h 388129"/>
                <a:gd name="connsiteX14" fmla="*/ 117971 w 271794"/>
                <a:gd name="connsiteY14" fmla="*/ 119468 h 388129"/>
                <a:gd name="connsiteX15" fmla="*/ 87783 w 271794"/>
                <a:gd name="connsiteY15" fmla="*/ 149656 h 388129"/>
                <a:gd name="connsiteX16" fmla="*/ 79390 w 271794"/>
                <a:gd name="connsiteY16" fmla="*/ 174225 h 388129"/>
                <a:gd name="connsiteX17" fmla="*/ 69123 w 271794"/>
                <a:gd name="connsiteY17" fmla="*/ 171054 h 388129"/>
                <a:gd name="connsiteX18" fmla="*/ 26039 w 271794"/>
                <a:gd name="connsiteY18" fmla="*/ 242201 h 388129"/>
                <a:gd name="connsiteX19" fmla="*/ 245 w 271794"/>
                <a:gd name="connsiteY19" fmla="*/ 322210 h 388129"/>
                <a:gd name="connsiteX20" fmla="*/ 35441 w 271794"/>
                <a:gd name="connsiteY20" fmla="*/ 381506 h 388129"/>
                <a:gd name="connsiteX21" fmla="*/ 47653 w 271794"/>
                <a:gd name="connsiteY21" fmla="*/ 371455 h 388129"/>
                <a:gd name="connsiteX22" fmla="*/ 70708 w 271794"/>
                <a:gd name="connsiteY22" fmla="*/ 387881 h 388129"/>
                <a:gd name="connsiteX23" fmla="*/ 93187 w 271794"/>
                <a:gd name="connsiteY23" fmla="*/ 375958 h 388129"/>
                <a:gd name="connsiteX24" fmla="*/ 92574 w 271794"/>
                <a:gd name="connsiteY24" fmla="*/ 352651 h 388129"/>
                <a:gd name="connsiteX25" fmla="*/ 115702 w 271794"/>
                <a:gd name="connsiteY25" fmla="*/ 328118 h 388129"/>
                <a:gd name="connsiteX26" fmla="*/ 125428 w 271794"/>
                <a:gd name="connsiteY26" fmla="*/ 264464 h 388129"/>
                <a:gd name="connsiteX27" fmla="*/ 117791 w 271794"/>
                <a:gd name="connsiteY27" fmla="*/ 231034 h 388129"/>
                <a:gd name="connsiteX28" fmla="*/ 128706 w 271794"/>
                <a:gd name="connsiteY28" fmla="*/ 226027 h 388129"/>
                <a:gd name="connsiteX29" fmla="*/ 128094 w 271794"/>
                <a:gd name="connsiteY29" fmla="*/ 207763 h 388129"/>
                <a:gd name="connsiteX30" fmla="*/ 148627 w 271794"/>
                <a:gd name="connsiteY30" fmla="*/ 212194 h 388129"/>
                <a:gd name="connsiteX31" fmla="*/ 208427 w 271794"/>
                <a:gd name="connsiteY31" fmla="*/ 120909 h 388129"/>
                <a:gd name="connsiteX32" fmla="*/ 271433 w 271794"/>
                <a:gd name="connsiteY32" fmla="*/ 39712 h 388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1794" h="388129">
                  <a:moveTo>
                    <a:pt x="271361" y="39712"/>
                  </a:moveTo>
                  <a:cubicBezTo>
                    <a:pt x="271000" y="37586"/>
                    <a:pt x="269415" y="28040"/>
                    <a:pt x="261778" y="21411"/>
                  </a:cubicBezTo>
                  <a:cubicBezTo>
                    <a:pt x="247657" y="9163"/>
                    <a:pt x="229465" y="21303"/>
                    <a:pt x="204717" y="9019"/>
                  </a:cubicBezTo>
                  <a:cubicBezTo>
                    <a:pt x="194018" y="3724"/>
                    <a:pt x="192721" y="-923"/>
                    <a:pt x="187425" y="157"/>
                  </a:cubicBezTo>
                  <a:cubicBezTo>
                    <a:pt x="174168" y="2895"/>
                    <a:pt x="177771" y="32075"/>
                    <a:pt x="158498" y="43278"/>
                  </a:cubicBezTo>
                  <a:cubicBezTo>
                    <a:pt x="149492" y="48501"/>
                    <a:pt x="147223" y="43026"/>
                    <a:pt x="128022" y="46376"/>
                  </a:cubicBezTo>
                  <a:cubicBezTo>
                    <a:pt x="106119" y="50195"/>
                    <a:pt x="103237" y="58372"/>
                    <a:pt x="72185" y="68026"/>
                  </a:cubicBezTo>
                  <a:cubicBezTo>
                    <a:pt x="61522" y="71341"/>
                    <a:pt x="52984" y="73142"/>
                    <a:pt x="47869" y="73538"/>
                  </a:cubicBezTo>
                  <a:cubicBezTo>
                    <a:pt x="41709" y="78617"/>
                    <a:pt x="34540" y="86002"/>
                    <a:pt x="28632" y="96197"/>
                  </a:cubicBezTo>
                  <a:cubicBezTo>
                    <a:pt x="21896" y="107869"/>
                    <a:pt x="19338" y="118856"/>
                    <a:pt x="18293" y="126349"/>
                  </a:cubicBezTo>
                  <a:cubicBezTo>
                    <a:pt x="21500" y="122855"/>
                    <a:pt x="24706" y="120945"/>
                    <a:pt x="24561" y="121197"/>
                  </a:cubicBezTo>
                  <a:cubicBezTo>
                    <a:pt x="26579" y="122170"/>
                    <a:pt x="9396" y="154375"/>
                    <a:pt x="13358" y="161544"/>
                  </a:cubicBezTo>
                  <a:cubicBezTo>
                    <a:pt x="16708" y="167560"/>
                    <a:pt x="24453" y="171811"/>
                    <a:pt x="31298" y="171018"/>
                  </a:cubicBezTo>
                  <a:cubicBezTo>
                    <a:pt x="42033" y="169758"/>
                    <a:pt x="44987" y="156645"/>
                    <a:pt x="55074" y="144577"/>
                  </a:cubicBezTo>
                  <a:cubicBezTo>
                    <a:pt x="76760" y="118640"/>
                    <a:pt x="116206" y="115722"/>
                    <a:pt x="117971" y="119468"/>
                  </a:cubicBezTo>
                  <a:cubicBezTo>
                    <a:pt x="119412" y="122494"/>
                    <a:pt x="95564" y="128330"/>
                    <a:pt x="87783" y="149656"/>
                  </a:cubicBezTo>
                  <a:cubicBezTo>
                    <a:pt x="83749" y="160680"/>
                    <a:pt x="85334" y="172207"/>
                    <a:pt x="79390" y="174225"/>
                  </a:cubicBezTo>
                  <a:cubicBezTo>
                    <a:pt x="75643" y="175485"/>
                    <a:pt x="73194" y="171559"/>
                    <a:pt x="69123" y="171054"/>
                  </a:cubicBezTo>
                  <a:cubicBezTo>
                    <a:pt x="55686" y="169361"/>
                    <a:pt x="40304" y="206826"/>
                    <a:pt x="26039" y="242201"/>
                  </a:cubicBezTo>
                  <a:cubicBezTo>
                    <a:pt x="1110" y="303982"/>
                    <a:pt x="-907" y="310178"/>
                    <a:pt x="245" y="322210"/>
                  </a:cubicBezTo>
                  <a:cubicBezTo>
                    <a:pt x="3343" y="354596"/>
                    <a:pt x="24922" y="383487"/>
                    <a:pt x="35441" y="381506"/>
                  </a:cubicBezTo>
                  <a:cubicBezTo>
                    <a:pt x="40736" y="380497"/>
                    <a:pt x="41385" y="372031"/>
                    <a:pt x="47653" y="371455"/>
                  </a:cubicBezTo>
                  <a:cubicBezTo>
                    <a:pt x="56118" y="370662"/>
                    <a:pt x="58928" y="385756"/>
                    <a:pt x="70708" y="387881"/>
                  </a:cubicBezTo>
                  <a:cubicBezTo>
                    <a:pt x="79281" y="389431"/>
                    <a:pt x="89620" y="383523"/>
                    <a:pt x="93187" y="375958"/>
                  </a:cubicBezTo>
                  <a:cubicBezTo>
                    <a:pt x="97041" y="367744"/>
                    <a:pt x="90557" y="362629"/>
                    <a:pt x="92574" y="352651"/>
                  </a:cubicBezTo>
                  <a:cubicBezTo>
                    <a:pt x="94988" y="340654"/>
                    <a:pt x="105939" y="340114"/>
                    <a:pt x="115702" y="328118"/>
                  </a:cubicBezTo>
                  <a:cubicBezTo>
                    <a:pt x="129859" y="310755"/>
                    <a:pt x="130544" y="283016"/>
                    <a:pt x="125428" y="264464"/>
                  </a:cubicBezTo>
                  <a:cubicBezTo>
                    <a:pt x="121321" y="249586"/>
                    <a:pt x="112351" y="236618"/>
                    <a:pt x="117791" y="231034"/>
                  </a:cubicBezTo>
                  <a:cubicBezTo>
                    <a:pt x="120889" y="227864"/>
                    <a:pt x="125933" y="229881"/>
                    <a:pt x="128706" y="226027"/>
                  </a:cubicBezTo>
                  <a:cubicBezTo>
                    <a:pt x="132849" y="220263"/>
                    <a:pt x="124960" y="211113"/>
                    <a:pt x="128094" y="207763"/>
                  </a:cubicBezTo>
                  <a:cubicBezTo>
                    <a:pt x="131192" y="204376"/>
                    <a:pt x="140522" y="211905"/>
                    <a:pt x="148627" y="212194"/>
                  </a:cubicBezTo>
                  <a:cubicBezTo>
                    <a:pt x="169629" y="212986"/>
                    <a:pt x="175898" y="165219"/>
                    <a:pt x="208427" y="120909"/>
                  </a:cubicBezTo>
                  <a:cubicBezTo>
                    <a:pt x="239984" y="77933"/>
                    <a:pt x="275791" y="65973"/>
                    <a:pt x="271433" y="39712"/>
                  </a:cubicBezTo>
                  <a:close/>
                </a:path>
              </a:pathLst>
            </a:custGeom>
            <a:grpFill/>
            <a:ln w="9755" cap="flat">
              <a:solidFill>
                <a:srgbClr val="FFFFFF"/>
              </a:solidFill>
              <a:prstDash val="solid"/>
              <a:miter/>
            </a:ln>
          </p:spPr>
          <p:txBody>
            <a:bodyPr rtlCol="0" anchor="ctr"/>
            <a:lstStyle/>
            <a:p>
              <a:endParaRPr lang="en-US"/>
            </a:p>
          </p:txBody>
        </p:sp>
      </p:grpSp>
      <p:grpSp>
        <p:nvGrpSpPr>
          <p:cNvPr id="107" name="Graphic 16">
            <a:extLst>
              <a:ext uri="{FF2B5EF4-FFF2-40B4-BE49-F238E27FC236}">
                <a16:creationId xmlns:a16="http://schemas.microsoft.com/office/drawing/2014/main" id="{2FB85C8A-240E-9D0A-4330-77FFF97E7CC1}"/>
              </a:ext>
            </a:extLst>
          </p:cNvPr>
          <p:cNvGrpSpPr/>
          <p:nvPr/>
        </p:nvGrpSpPr>
        <p:grpSpPr>
          <a:xfrm>
            <a:off x="8436588" y="3113180"/>
            <a:ext cx="2350195" cy="2540636"/>
            <a:chOff x="7797732" y="1004006"/>
            <a:chExt cx="1701589" cy="1839472"/>
          </a:xfrm>
          <a:solidFill>
            <a:schemeClr val="accent4">
              <a:lumMod val="40000"/>
              <a:lumOff val="60000"/>
            </a:schemeClr>
          </a:solidFill>
        </p:grpSpPr>
        <p:sp>
          <p:nvSpPr>
            <p:cNvPr id="108" name="Freeform: Shape 107">
              <a:extLst>
                <a:ext uri="{FF2B5EF4-FFF2-40B4-BE49-F238E27FC236}">
                  <a16:creationId xmlns:a16="http://schemas.microsoft.com/office/drawing/2014/main" id="{BB7B4F38-ACD7-2C18-2749-40A29BFD9ADE}"/>
                </a:ext>
              </a:extLst>
            </p:cNvPr>
            <p:cNvSpPr/>
            <p:nvPr/>
          </p:nvSpPr>
          <p:spPr>
            <a:xfrm>
              <a:off x="9187926" y="1939375"/>
              <a:ext cx="196554" cy="59547"/>
            </a:xfrm>
            <a:custGeom>
              <a:avLst/>
              <a:gdLst>
                <a:gd name="connsiteX0" fmla="*/ 196334 w 196554"/>
                <a:gd name="connsiteY0" fmla="*/ 5319 h 59547"/>
                <a:gd name="connsiteX1" fmla="*/ 151449 w 196554"/>
                <a:gd name="connsiteY1" fmla="*/ 1464 h 59547"/>
                <a:gd name="connsiteX2" fmla="*/ 69314 w 196554"/>
                <a:gd name="connsiteY2" fmla="*/ 18972 h 59547"/>
                <a:gd name="connsiteX3" fmla="*/ 4 w 196554"/>
                <a:gd name="connsiteY3" fmla="*/ 39037 h 59547"/>
                <a:gd name="connsiteX4" fmla="*/ 42332 w 196554"/>
                <a:gd name="connsiteY4" fmla="*/ 47935 h 59547"/>
                <a:gd name="connsiteX5" fmla="*/ 88479 w 196554"/>
                <a:gd name="connsiteY5" fmla="*/ 59355 h 59547"/>
                <a:gd name="connsiteX6" fmla="*/ 152637 w 196554"/>
                <a:gd name="connsiteY6" fmla="*/ 41811 h 59547"/>
                <a:gd name="connsiteX7" fmla="*/ 196298 w 196554"/>
                <a:gd name="connsiteY7" fmla="*/ 5319 h 5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6554" h="59547">
                  <a:moveTo>
                    <a:pt x="196334" y="5319"/>
                  </a:moveTo>
                  <a:cubicBezTo>
                    <a:pt x="193668" y="-2030"/>
                    <a:pt x="170397" y="-121"/>
                    <a:pt x="151449" y="1464"/>
                  </a:cubicBezTo>
                  <a:cubicBezTo>
                    <a:pt x="122774" y="3842"/>
                    <a:pt x="106707" y="9318"/>
                    <a:pt x="69314" y="18972"/>
                  </a:cubicBezTo>
                  <a:cubicBezTo>
                    <a:pt x="20971" y="31472"/>
                    <a:pt x="-356" y="34822"/>
                    <a:pt x="4" y="39037"/>
                  </a:cubicBezTo>
                  <a:cubicBezTo>
                    <a:pt x="293" y="42279"/>
                    <a:pt x="13153" y="41775"/>
                    <a:pt x="42332" y="47935"/>
                  </a:cubicBezTo>
                  <a:cubicBezTo>
                    <a:pt x="74070" y="54635"/>
                    <a:pt x="73673" y="58382"/>
                    <a:pt x="88479" y="59355"/>
                  </a:cubicBezTo>
                  <a:cubicBezTo>
                    <a:pt x="115029" y="61120"/>
                    <a:pt x="135850" y="50421"/>
                    <a:pt x="152637" y="41811"/>
                  </a:cubicBezTo>
                  <a:cubicBezTo>
                    <a:pt x="168632" y="33598"/>
                    <a:pt x="199685" y="14577"/>
                    <a:pt x="196298" y="5319"/>
                  </a:cubicBezTo>
                  <a:close/>
                </a:path>
              </a:pathLst>
            </a:custGeom>
            <a:grpFill/>
            <a:ln w="9755" cap="flat">
              <a:solidFill>
                <a:srgbClr val="FFFFFF"/>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B11DA1E0-F2D9-8BED-8287-FD355148B64B}"/>
                </a:ext>
              </a:extLst>
            </p:cNvPr>
            <p:cNvSpPr/>
            <p:nvPr/>
          </p:nvSpPr>
          <p:spPr>
            <a:xfrm>
              <a:off x="7797732" y="1004006"/>
              <a:ext cx="1701589" cy="1839472"/>
            </a:xfrm>
            <a:custGeom>
              <a:avLst/>
              <a:gdLst>
                <a:gd name="connsiteX0" fmla="*/ 1294844 w 1701589"/>
                <a:gd name="connsiteY0" fmla="*/ 758443 h 1839472"/>
                <a:gd name="connsiteX1" fmla="*/ 1246932 w 1701589"/>
                <a:gd name="connsiteY1" fmla="*/ 728760 h 1839472"/>
                <a:gd name="connsiteX2" fmla="*/ 1256515 w 1701589"/>
                <a:gd name="connsiteY2" fmla="*/ 680632 h 1839472"/>
                <a:gd name="connsiteX3" fmla="*/ 1234144 w 1701589"/>
                <a:gd name="connsiteY3" fmla="*/ 722780 h 1839472"/>
                <a:gd name="connsiteX4" fmla="*/ 1261774 w 1701589"/>
                <a:gd name="connsiteY4" fmla="*/ 830023 h 1839472"/>
                <a:gd name="connsiteX5" fmla="*/ 1219122 w 1701589"/>
                <a:gd name="connsiteY5" fmla="*/ 830923 h 1839472"/>
                <a:gd name="connsiteX6" fmla="*/ 1172796 w 1701589"/>
                <a:gd name="connsiteY6" fmla="*/ 826672 h 1839472"/>
                <a:gd name="connsiteX7" fmla="*/ 1113789 w 1701589"/>
                <a:gd name="connsiteY7" fmla="*/ 828762 h 1839472"/>
                <a:gd name="connsiteX8" fmla="*/ 1069155 w 1701589"/>
                <a:gd name="connsiteY8" fmla="*/ 758443 h 1839472"/>
                <a:gd name="connsiteX9" fmla="*/ 1027836 w 1701589"/>
                <a:gd name="connsiteY9" fmla="*/ 777644 h 1839472"/>
                <a:gd name="connsiteX10" fmla="*/ 1025242 w 1701589"/>
                <a:gd name="connsiteY10" fmla="*/ 757291 h 1839472"/>
                <a:gd name="connsiteX11" fmla="*/ 974845 w 1701589"/>
                <a:gd name="connsiteY11" fmla="*/ 727391 h 1839472"/>
                <a:gd name="connsiteX12" fmla="*/ 923007 w 1701589"/>
                <a:gd name="connsiteY12" fmla="*/ 678110 h 1839472"/>
                <a:gd name="connsiteX13" fmla="*/ 933237 w 1701589"/>
                <a:gd name="connsiteY13" fmla="*/ 638448 h 1839472"/>
                <a:gd name="connsiteX14" fmla="*/ 930932 w 1701589"/>
                <a:gd name="connsiteY14" fmla="*/ 592121 h 1839472"/>
                <a:gd name="connsiteX15" fmla="*/ 958418 w 1701589"/>
                <a:gd name="connsiteY15" fmla="*/ 593382 h 1839472"/>
                <a:gd name="connsiteX16" fmla="*/ 931328 w 1701589"/>
                <a:gd name="connsiteY16" fmla="*/ 538014 h 1839472"/>
                <a:gd name="connsiteX17" fmla="*/ 1016812 w 1701589"/>
                <a:gd name="connsiteY17" fmla="*/ 553504 h 1839472"/>
                <a:gd name="connsiteX18" fmla="*/ 1041237 w 1701589"/>
                <a:gd name="connsiteY18" fmla="*/ 527963 h 1839472"/>
                <a:gd name="connsiteX19" fmla="*/ 1074198 w 1701589"/>
                <a:gd name="connsiteY19" fmla="*/ 543994 h 1839472"/>
                <a:gd name="connsiteX20" fmla="*/ 1087852 w 1701589"/>
                <a:gd name="connsiteY20" fmla="*/ 521371 h 1839472"/>
                <a:gd name="connsiteX21" fmla="*/ 1105431 w 1701589"/>
                <a:gd name="connsiteY21" fmla="*/ 522271 h 1839472"/>
                <a:gd name="connsiteX22" fmla="*/ 1132881 w 1701589"/>
                <a:gd name="connsiteY22" fmla="*/ 508402 h 1839472"/>
                <a:gd name="connsiteX23" fmla="*/ 1115013 w 1701589"/>
                <a:gd name="connsiteY23" fmla="*/ 489129 h 1839472"/>
                <a:gd name="connsiteX24" fmla="*/ 1122218 w 1701589"/>
                <a:gd name="connsiteY24" fmla="*/ 468055 h 1839472"/>
                <a:gd name="connsiteX25" fmla="*/ 1103882 w 1701589"/>
                <a:gd name="connsiteY25" fmla="*/ 442335 h 1839472"/>
                <a:gd name="connsiteX26" fmla="*/ 1041381 w 1701589"/>
                <a:gd name="connsiteY26" fmla="*/ 381923 h 1839472"/>
                <a:gd name="connsiteX27" fmla="*/ 967136 w 1701589"/>
                <a:gd name="connsiteY27" fmla="*/ 266142 h 1839472"/>
                <a:gd name="connsiteX28" fmla="*/ 952582 w 1701589"/>
                <a:gd name="connsiteY28" fmla="*/ 217438 h 1839472"/>
                <a:gd name="connsiteX29" fmla="*/ 891522 w 1701589"/>
                <a:gd name="connsiteY29" fmla="*/ 206667 h 1839472"/>
                <a:gd name="connsiteX30" fmla="*/ 888676 w 1701589"/>
                <a:gd name="connsiteY30" fmla="*/ 167941 h 1839472"/>
                <a:gd name="connsiteX31" fmla="*/ 861118 w 1701589"/>
                <a:gd name="connsiteY31" fmla="*/ 121254 h 1839472"/>
                <a:gd name="connsiteX32" fmla="*/ 836441 w 1701589"/>
                <a:gd name="connsiteY32" fmla="*/ 128423 h 1839472"/>
                <a:gd name="connsiteX33" fmla="*/ 816376 w 1701589"/>
                <a:gd name="connsiteY33" fmla="*/ 79034 h 1839472"/>
                <a:gd name="connsiteX34" fmla="*/ 793825 w 1701589"/>
                <a:gd name="connsiteY34" fmla="*/ 84978 h 1839472"/>
                <a:gd name="connsiteX35" fmla="*/ 786476 w 1701589"/>
                <a:gd name="connsiteY35" fmla="*/ 74676 h 1839472"/>
                <a:gd name="connsiteX36" fmla="*/ 756937 w 1701589"/>
                <a:gd name="connsiteY36" fmla="*/ 6374 h 1839472"/>
                <a:gd name="connsiteX37" fmla="*/ 732945 w 1701589"/>
                <a:gd name="connsiteY37" fmla="*/ 1619 h 1839472"/>
                <a:gd name="connsiteX38" fmla="*/ 739645 w 1701589"/>
                <a:gd name="connsiteY38" fmla="*/ 18010 h 1839472"/>
                <a:gd name="connsiteX39" fmla="*/ 739897 w 1701589"/>
                <a:gd name="connsiteY39" fmla="*/ 51116 h 1839472"/>
                <a:gd name="connsiteX40" fmla="*/ 745950 w 1701589"/>
                <a:gd name="connsiteY40" fmla="*/ 66570 h 1839472"/>
                <a:gd name="connsiteX41" fmla="*/ 739501 w 1701589"/>
                <a:gd name="connsiteY41" fmla="*/ 89878 h 1839472"/>
                <a:gd name="connsiteX42" fmla="*/ 763529 w 1701589"/>
                <a:gd name="connsiteY42" fmla="*/ 112933 h 1839472"/>
                <a:gd name="connsiteX43" fmla="*/ 759638 w 1701589"/>
                <a:gd name="connsiteY43" fmla="*/ 137177 h 1839472"/>
                <a:gd name="connsiteX44" fmla="*/ 771779 w 1701589"/>
                <a:gd name="connsiteY44" fmla="*/ 157674 h 1839472"/>
                <a:gd name="connsiteX45" fmla="*/ 763745 w 1701589"/>
                <a:gd name="connsiteY45" fmla="*/ 176875 h 1839472"/>
                <a:gd name="connsiteX46" fmla="*/ 771058 w 1701589"/>
                <a:gd name="connsiteY46" fmla="*/ 208720 h 1839472"/>
                <a:gd name="connsiteX47" fmla="*/ 761764 w 1701589"/>
                <a:gd name="connsiteY47" fmla="*/ 205226 h 1839472"/>
                <a:gd name="connsiteX48" fmla="*/ 748291 w 1701589"/>
                <a:gd name="connsiteY48" fmla="*/ 205226 h 1839472"/>
                <a:gd name="connsiteX49" fmla="*/ 739861 w 1701589"/>
                <a:gd name="connsiteY49" fmla="*/ 259730 h 1839472"/>
                <a:gd name="connsiteX50" fmla="*/ 717671 w 1701589"/>
                <a:gd name="connsiteY50" fmla="*/ 292475 h 1839472"/>
                <a:gd name="connsiteX51" fmla="*/ 704234 w 1701589"/>
                <a:gd name="connsiteY51" fmla="*/ 278282 h 1839472"/>
                <a:gd name="connsiteX52" fmla="*/ 678549 w 1701589"/>
                <a:gd name="connsiteY52" fmla="*/ 286135 h 1839472"/>
                <a:gd name="connsiteX53" fmla="*/ 639788 w 1701589"/>
                <a:gd name="connsiteY53" fmla="*/ 264017 h 1839472"/>
                <a:gd name="connsiteX54" fmla="*/ 609960 w 1701589"/>
                <a:gd name="connsiteY54" fmla="*/ 274680 h 1839472"/>
                <a:gd name="connsiteX55" fmla="*/ 586508 w 1701589"/>
                <a:gd name="connsiteY55" fmla="*/ 299536 h 1839472"/>
                <a:gd name="connsiteX56" fmla="*/ 580745 w 1701589"/>
                <a:gd name="connsiteY56" fmla="*/ 288801 h 1839472"/>
                <a:gd name="connsiteX57" fmla="*/ 573792 w 1701589"/>
                <a:gd name="connsiteY57" fmla="*/ 236783 h 1839472"/>
                <a:gd name="connsiteX58" fmla="*/ 550052 w 1701589"/>
                <a:gd name="connsiteY58" fmla="*/ 232316 h 1839472"/>
                <a:gd name="connsiteX59" fmla="*/ 532473 w 1701589"/>
                <a:gd name="connsiteY59" fmla="*/ 186277 h 1839472"/>
                <a:gd name="connsiteX60" fmla="*/ 509706 w 1701589"/>
                <a:gd name="connsiteY60" fmla="*/ 178352 h 1839472"/>
                <a:gd name="connsiteX61" fmla="*/ 514857 w 1701589"/>
                <a:gd name="connsiteY61" fmla="*/ 165131 h 1839472"/>
                <a:gd name="connsiteX62" fmla="*/ 494396 w 1701589"/>
                <a:gd name="connsiteY62" fmla="*/ 132962 h 1839472"/>
                <a:gd name="connsiteX63" fmla="*/ 483552 w 1701589"/>
                <a:gd name="connsiteY63" fmla="*/ 106484 h 1839472"/>
                <a:gd name="connsiteX64" fmla="*/ 483588 w 1701589"/>
                <a:gd name="connsiteY64" fmla="*/ 74027 h 1839472"/>
                <a:gd name="connsiteX65" fmla="*/ 464351 w 1701589"/>
                <a:gd name="connsiteY65" fmla="*/ 75252 h 1839472"/>
                <a:gd name="connsiteX66" fmla="*/ 452103 w 1701589"/>
                <a:gd name="connsiteY66" fmla="*/ 102342 h 1839472"/>
                <a:gd name="connsiteX67" fmla="*/ 439315 w 1701589"/>
                <a:gd name="connsiteY67" fmla="*/ 88148 h 1839472"/>
                <a:gd name="connsiteX68" fmla="*/ 418781 w 1701589"/>
                <a:gd name="connsiteY68" fmla="*/ 94741 h 1839472"/>
                <a:gd name="connsiteX69" fmla="*/ 357181 w 1701589"/>
                <a:gd name="connsiteY69" fmla="*/ 98091 h 1839472"/>
                <a:gd name="connsiteX70" fmla="*/ 338628 w 1701589"/>
                <a:gd name="connsiteY70" fmla="*/ 64985 h 1839472"/>
                <a:gd name="connsiteX71" fmla="*/ 286034 w 1701589"/>
                <a:gd name="connsiteY71" fmla="*/ 56700 h 1839472"/>
                <a:gd name="connsiteX72" fmla="*/ 272597 w 1701589"/>
                <a:gd name="connsiteY72" fmla="*/ 40273 h 1839472"/>
                <a:gd name="connsiteX73" fmla="*/ 244066 w 1701589"/>
                <a:gd name="connsiteY73" fmla="*/ 39264 h 1839472"/>
                <a:gd name="connsiteX74" fmla="*/ 202386 w 1701589"/>
                <a:gd name="connsiteY74" fmla="*/ 30690 h 1839472"/>
                <a:gd name="connsiteX75" fmla="*/ 195002 w 1701589"/>
                <a:gd name="connsiteY75" fmla="*/ 40777 h 1839472"/>
                <a:gd name="connsiteX76" fmla="*/ 172487 w 1701589"/>
                <a:gd name="connsiteY76" fmla="*/ 71613 h 1839472"/>
                <a:gd name="connsiteX77" fmla="*/ 155808 w 1701589"/>
                <a:gd name="connsiteY77" fmla="*/ 65273 h 1839472"/>
                <a:gd name="connsiteX78" fmla="*/ 139417 w 1701589"/>
                <a:gd name="connsiteY78" fmla="*/ 82889 h 1839472"/>
                <a:gd name="connsiteX79" fmla="*/ 94819 w 1701589"/>
                <a:gd name="connsiteY79" fmla="*/ 86275 h 1839472"/>
                <a:gd name="connsiteX80" fmla="*/ 30661 w 1701589"/>
                <a:gd name="connsiteY80" fmla="*/ 89013 h 1839472"/>
                <a:gd name="connsiteX81" fmla="*/ 4328 w 1701589"/>
                <a:gd name="connsiteY81" fmla="*/ 116715 h 1839472"/>
                <a:gd name="connsiteX82" fmla="*/ 26987 w 1701589"/>
                <a:gd name="connsiteY82" fmla="*/ 188907 h 1839472"/>
                <a:gd name="connsiteX83" fmla="*/ 54221 w 1701589"/>
                <a:gd name="connsiteY83" fmla="*/ 196832 h 1839472"/>
                <a:gd name="connsiteX84" fmla="*/ 48421 w 1701589"/>
                <a:gd name="connsiteY84" fmla="*/ 211962 h 1839472"/>
                <a:gd name="connsiteX85" fmla="*/ 55733 w 1701589"/>
                <a:gd name="connsiteY85" fmla="*/ 251048 h 1839472"/>
                <a:gd name="connsiteX86" fmla="*/ 52779 w 1701589"/>
                <a:gd name="connsiteY86" fmla="*/ 285091 h 1839472"/>
                <a:gd name="connsiteX87" fmla="*/ 85813 w 1701589"/>
                <a:gd name="connsiteY87" fmla="*/ 294925 h 1839472"/>
                <a:gd name="connsiteX88" fmla="*/ 88984 w 1701589"/>
                <a:gd name="connsiteY88" fmla="*/ 313837 h 1839472"/>
                <a:gd name="connsiteX89" fmla="*/ 116830 w 1701589"/>
                <a:gd name="connsiteY89" fmla="*/ 344782 h 1839472"/>
                <a:gd name="connsiteX90" fmla="*/ 127997 w 1701589"/>
                <a:gd name="connsiteY90" fmla="*/ 379149 h 1839472"/>
                <a:gd name="connsiteX91" fmla="*/ 114488 w 1701589"/>
                <a:gd name="connsiteY91" fmla="*/ 403717 h 1839472"/>
                <a:gd name="connsiteX92" fmla="*/ 121801 w 1701589"/>
                <a:gd name="connsiteY92" fmla="*/ 435238 h 1839472"/>
                <a:gd name="connsiteX93" fmla="*/ 101195 w 1701589"/>
                <a:gd name="connsiteY93" fmla="*/ 473639 h 1839472"/>
                <a:gd name="connsiteX94" fmla="*/ 96657 w 1701589"/>
                <a:gd name="connsiteY94" fmla="*/ 494749 h 1839472"/>
                <a:gd name="connsiteX95" fmla="*/ 126124 w 1701589"/>
                <a:gd name="connsiteY95" fmla="*/ 526306 h 1839472"/>
                <a:gd name="connsiteX96" fmla="*/ 151125 w 1701589"/>
                <a:gd name="connsiteY96" fmla="*/ 527603 h 1839472"/>
                <a:gd name="connsiteX97" fmla="*/ 214274 w 1701589"/>
                <a:gd name="connsiteY97" fmla="*/ 553540 h 1839472"/>
                <a:gd name="connsiteX98" fmla="*/ 289492 w 1701589"/>
                <a:gd name="connsiteY98" fmla="*/ 638124 h 1839472"/>
                <a:gd name="connsiteX99" fmla="*/ 313051 w 1701589"/>
                <a:gd name="connsiteY99" fmla="*/ 739026 h 1839472"/>
                <a:gd name="connsiteX100" fmla="*/ 240608 w 1701589"/>
                <a:gd name="connsiteY100" fmla="*/ 901854 h 1839472"/>
                <a:gd name="connsiteX101" fmla="*/ 191471 w 1701589"/>
                <a:gd name="connsiteY101" fmla="*/ 941480 h 1839472"/>
                <a:gd name="connsiteX102" fmla="*/ 224721 w 1701589"/>
                <a:gd name="connsiteY102" fmla="*/ 996056 h 1839472"/>
                <a:gd name="connsiteX103" fmla="*/ 257071 w 1701589"/>
                <a:gd name="connsiteY103" fmla="*/ 1023831 h 1839472"/>
                <a:gd name="connsiteX104" fmla="*/ 266004 w 1701589"/>
                <a:gd name="connsiteY104" fmla="*/ 1055063 h 1839472"/>
                <a:gd name="connsiteX105" fmla="*/ 288411 w 1701589"/>
                <a:gd name="connsiteY105" fmla="*/ 1082513 h 1839472"/>
                <a:gd name="connsiteX106" fmla="*/ 290933 w 1701589"/>
                <a:gd name="connsiteY106" fmla="*/ 1105857 h 1839472"/>
                <a:gd name="connsiteX107" fmla="*/ 313700 w 1701589"/>
                <a:gd name="connsiteY107" fmla="*/ 1117240 h 1839472"/>
                <a:gd name="connsiteX108" fmla="*/ 316546 w 1701589"/>
                <a:gd name="connsiteY108" fmla="*/ 1140872 h 1839472"/>
                <a:gd name="connsiteX109" fmla="*/ 348859 w 1701589"/>
                <a:gd name="connsiteY109" fmla="*/ 1181255 h 1839472"/>
                <a:gd name="connsiteX110" fmla="*/ 335314 w 1701589"/>
                <a:gd name="connsiteY110" fmla="*/ 1231328 h 1839472"/>
                <a:gd name="connsiteX111" fmla="*/ 356748 w 1701589"/>
                <a:gd name="connsiteY111" fmla="*/ 1256905 h 1839472"/>
                <a:gd name="connsiteX112" fmla="*/ 358946 w 1701589"/>
                <a:gd name="connsiteY112" fmla="*/ 1286516 h 1839472"/>
                <a:gd name="connsiteX113" fmla="*/ 320833 w 1701589"/>
                <a:gd name="connsiteY113" fmla="*/ 1264073 h 1839472"/>
                <a:gd name="connsiteX114" fmla="*/ 314961 w 1701589"/>
                <a:gd name="connsiteY114" fmla="*/ 1268180 h 1839472"/>
                <a:gd name="connsiteX115" fmla="*/ 452211 w 1701589"/>
                <a:gd name="connsiteY115" fmla="*/ 1709904 h 1839472"/>
                <a:gd name="connsiteX116" fmla="*/ 463595 w 1701589"/>
                <a:gd name="connsiteY116" fmla="*/ 1730726 h 1839472"/>
                <a:gd name="connsiteX117" fmla="*/ 562733 w 1701589"/>
                <a:gd name="connsiteY117" fmla="*/ 1812284 h 1839472"/>
                <a:gd name="connsiteX118" fmla="*/ 647641 w 1701589"/>
                <a:gd name="connsiteY118" fmla="*/ 1805115 h 1839472"/>
                <a:gd name="connsiteX119" fmla="*/ 698650 w 1701589"/>
                <a:gd name="connsiteY119" fmla="*/ 1813364 h 1839472"/>
                <a:gd name="connsiteX120" fmla="*/ 729486 w 1701589"/>
                <a:gd name="connsiteY120" fmla="*/ 1815490 h 1839472"/>
                <a:gd name="connsiteX121" fmla="*/ 773976 w 1701589"/>
                <a:gd name="connsiteY121" fmla="*/ 1839338 h 1839472"/>
                <a:gd name="connsiteX122" fmla="*/ 870484 w 1701589"/>
                <a:gd name="connsiteY122" fmla="*/ 1766461 h 1839472"/>
                <a:gd name="connsiteX123" fmla="*/ 907697 w 1701589"/>
                <a:gd name="connsiteY123" fmla="*/ 1765957 h 1839472"/>
                <a:gd name="connsiteX124" fmla="*/ 935254 w 1701589"/>
                <a:gd name="connsiteY124" fmla="*/ 1833538 h 1839472"/>
                <a:gd name="connsiteX125" fmla="*/ 965226 w 1701589"/>
                <a:gd name="connsiteY125" fmla="*/ 1818300 h 1839472"/>
                <a:gd name="connsiteX126" fmla="*/ 1050603 w 1701589"/>
                <a:gd name="connsiteY126" fmla="*/ 1783140 h 1839472"/>
                <a:gd name="connsiteX127" fmla="*/ 1161016 w 1701589"/>
                <a:gd name="connsiteY127" fmla="*/ 1725971 h 1839472"/>
                <a:gd name="connsiteX128" fmla="*/ 1162961 w 1701589"/>
                <a:gd name="connsiteY128" fmla="*/ 1704536 h 1839472"/>
                <a:gd name="connsiteX129" fmla="*/ 1181585 w 1701589"/>
                <a:gd name="connsiteY129" fmla="*/ 1693225 h 1839472"/>
                <a:gd name="connsiteX130" fmla="*/ 1203452 w 1701589"/>
                <a:gd name="connsiteY130" fmla="*/ 1661740 h 1839472"/>
                <a:gd name="connsiteX131" fmla="*/ 1195166 w 1701589"/>
                <a:gd name="connsiteY131" fmla="*/ 1639045 h 1839472"/>
                <a:gd name="connsiteX132" fmla="*/ 1202947 w 1701589"/>
                <a:gd name="connsiteY132" fmla="*/ 1592430 h 1839472"/>
                <a:gd name="connsiteX133" fmla="*/ 1188970 w 1701589"/>
                <a:gd name="connsiteY133" fmla="*/ 1509828 h 1839472"/>
                <a:gd name="connsiteX134" fmla="*/ 1194266 w 1701589"/>
                <a:gd name="connsiteY134" fmla="*/ 1418435 h 1839472"/>
                <a:gd name="connsiteX135" fmla="*/ 1205830 w 1701589"/>
                <a:gd name="connsiteY135" fmla="*/ 1397037 h 1839472"/>
                <a:gd name="connsiteX136" fmla="*/ 1225390 w 1701589"/>
                <a:gd name="connsiteY136" fmla="*/ 1405647 h 1839472"/>
                <a:gd name="connsiteX137" fmla="*/ 1237711 w 1701589"/>
                <a:gd name="connsiteY137" fmla="*/ 1368146 h 1839472"/>
                <a:gd name="connsiteX138" fmla="*/ 1250391 w 1701589"/>
                <a:gd name="connsiteY138" fmla="*/ 1361842 h 1839472"/>
                <a:gd name="connsiteX139" fmla="*/ 1234937 w 1701589"/>
                <a:gd name="connsiteY139" fmla="*/ 1330501 h 1839472"/>
                <a:gd name="connsiteX140" fmla="*/ 1259253 w 1701589"/>
                <a:gd name="connsiteY140" fmla="*/ 1303880 h 1839472"/>
                <a:gd name="connsiteX141" fmla="*/ 1288756 w 1701589"/>
                <a:gd name="connsiteY141" fmla="*/ 1302835 h 1839472"/>
                <a:gd name="connsiteX142" fmla="*/ 1315630 w 1701589"/>
                <a:gd name="connsiteY142" fmla="*/ 1266307 h 1839472"/>
                <a:gd name="connsiteX143" fmla="*/ 1366568 w 1701589"/>
                <a:gd name="connsiteY143" fmla="*/ 1228734 h 1839472"/>
                <a:gd name="connsiteX144" fmla="*/ 1388614 w 1701589"/>
                <a:gd name="connsiteY144" fmla="*/ 1203229 h 1839472"/>
                <a:gd name="connsiteX145" fmla="*/ 1431590 w 1701589"/>
                <a:gd name="connsiteY145" fmla="*/ 1192278 h 1839472"/>
                <a:gd name="connsiteX146" fmla="*/ 1454069 w 1701589"/>
                <a:gd name="connsiteY146" fmla="*/ 1171528 h 1839472"/>
                <a:gd name="connsiteX147" fmla="*/ 1469524 w 1701589"/>
                <a:gd name="connsiteY147" fmla="*/ 1127111 h 1839472"/>
                <a:gd name="connsiteX148" fmla="*/ 1468299 w 1701589"/>
                <a:gd name="connsiteY148" fmla="*/ 1090871 h 1839472"/>
                <a:gd name="connsiteX149" fmla="*/ 1457096 w 1701589"/>
                <a:gd name="connsiteY149" fmla="*/ 1085503 h 1839472"/>
                <a:gd name="connsiteX150" fmla="*/ 1456159 w 1701589"/>
                <a:gd name="connsiteY150" fmla="*/ 1074804 h 1839472"/>
                <a:gd name="connsiteX151" fmla="*/ 1392649 w 1701589"/>
                <a:gd name="connsiteY151" fmla="*/ 1074372 h 1839472"/>
                <a:gd name="connsiteX152" fmla="*/ 1328130 w 1701589"/>
                <a:gd name="connsiteY152" fmla="*/ 1104848 h 1839472"/>
                <a:gd name="connsiteX153" fmla="*/ 1246536 w 1701589"/>
                <a:gd name="connsiteY153" fmla="*/ 1189504 h 1839472"/>
                <a:gd name="connsiteX154" fmla="*/ 1200858 w 1701589"/>
                <a:gd name="connsiteY154" fmla="*/ 1269477 h 1839472"/>
                <a:gd name="connsiteX155" fmla="*/ 1160944 w 1701589"/>
                <a:gd name="connsiteY155" fmla="*/ 1352944 h 1839472"/>
                <a:gd name="connsiteX156" fmla="*/ 1157990 w 1701589"/>
                <a:gd name="connsiteY156" fmla="*/ 1394840 h 1839472"/>
                <a:gd name="connsiteX157" fmla="*/ 1146066 w 1701589"/>
                <a:gd name="connsiteY157" fmla="*/ 1429171 h 1839472"/>
                <a:gd name="connsiteX158" fmla="*/ 1137636 w 1701589"/>
                <a:gd name="connsiteY158" fmla="*/ 1481801 h 1839472"/>
                <a:gd name="connsiteX159" fmla="*/ 1114797 w 1701589"/>
                <a:gd name="connsiteY159" fmla="*/ 1519915 h 1839472"/>
                <a:gd name="connsiteX160" fmla="*/ 1109034 w 1701589"/>
                <a:gd name="connsiteY160" fmla="*/ 1507306 h 1839472"/>
                <a:gd name="connsiteX161" fmla="*/ 1120921 w 1701589"/>
                <a:gd name="connsiteY161" fmla="*/ 1484647 h 1839472"/>
                <a:gd name="connsiteX162" fmla="*/ 1120345 w 1701589"/>
                <a:gd name="connsiteY162" fmla="*/ 1447759 h 1839472"/>
                <a:gd name="connsiteX163" fmla="*/ 1128054 w 1701589"/>
                <a:gd name="connsiteY163" fmla="*/ 1431080 h 1839472"/>
                <a:gd name="connsiteX164" fmla="*/ 1133602 w 1701589"/>
                <a:gd name="connsiteY164" fmla="*/ 1384141 h 1839472"/>
                <a:gd name="connsiteX165" fmla="*/ 1133674 w 1701589"/>
                <a:gd name="connsiteY165" fmla="*/ 1346640 h 1839472"/>
                <a:gd name="connsiteX166" fmla="*/ 1144301 w 1701589"/>
                <a:gd name="connsiteY166" fmla="*/ 1327115 h 1839472"/>
                <a:gd name="connsiteX167" fmla="*/ 1139510 w 1701589"/>
                <a:gd name="connsiteY167" fmla="*/ 1311048 h 1839472"/>
                <a:gd name="connsiteX168" fmla="*/ 1151433 w 1701589"/>
                <a:gd name="connsiteY168" fmla="*/ 1282698 h 1839472"/>
                <a:gd name="connsiteX169" fmla="*/ 1143472 w 1701589"/>
                <a:gd name="connsiteY169" fmla="*/ 1254023 h 1839472"/>
                <a:gd name="connsiteX170" fmla="*/ 1171427 w 1701589"/>
                <a:gd name="connsiteY170" fmla="*/ 1215621 h 1839472"/>
                <a:gd name="connsiteX171" fmla="*/ 1194914 w 1701589"/>
                <a:gd name="connsiteY171" fmla="*/ 1174698 h 1839472"/>
                <a:gd name="connsiteX172" fmla="*/ 1224778 w 1701589"/>
                <a:gd name="connsiteY172" fmla="*/ 1148257 h 1839472"/>
                <a:gd name="connsiteX173" fmla="*/ 1223878 w 1701589"/>
                <a:gd name="connsiteY173" fmla="*/ 1110432 h 1839472"/>
                <a:gd name="connsiteX174" fmla="*/ 1223985 w 1701589"/>
                <a:gd name="connsiteY174" fmla="*/ 1053694 h 1839472"/>
                <a:gd name="connsiteX175" fmla="*/ 1290161 w 1701589"/>
                <a:gd name="connsiteY175" fmla="*/ 991409 h 1839472"/>
                <a:gd name="connsiteX176" fmla="*/ 1365919 w 1701589"/>
                <a:gd name="connsiteY176" fmla="*/ 947100 h 1839472"/>
                <a:gd name="connsiteX177" fmla="*/ 1394486 w 1701589"/>
                <a:gd name="connsiteY177" fmla="*/ 924153 h 1839472"/>
                <a:gd name="connsiteX178" fmla="*/ 1442289 w 1701589"/>
                <a:gd name="connsiteY178" fmla="*/ 909743 h 1839472"/>
                <a:gd name="connsiteX179" fmla="*/ 1450647 w 1701589"/>
                <a:gd name="connsiteY179" fmla="*/ 888021 h 1839472"/>
                <a:gd name="connsiteX180" fmla="*/ 1509690 w 1701589"/>
                <a:gd name="connsiteY180" fmla="*/ 859742 h 1839472"/>
                <a:gd name="connsiteX181" fmla="*/ 1548524 w 1701589"/>
                <a:gd name="connsiteY181" fmla="*/ 843099 h 1839472"/>
                <a:gd name="connsiteX182" fmla="*/ 1576154 w 1701589"/>
                <a:gd name="connsiteY182" fmla="*/ 812875 h 1839472"/>
                <a:gd name="connsiteX183" fmla="*/ 1631054 w 1701589"/>
                <a:gd name="connsiteY183" fmla="*/ 770115 h 1839472"/>
                <a:gd name="connsiteX184" fmla="*/ 1636242 w 1701589"/>
                <a:gd name="connsiteY184" fmla="*/ 737982 h 1839472"/>
                <a:gd name="connsiteX185" fmla="*/ 1652453 w 1701589"/>
                <a:gd name="connsiteY185" fmla="*/ 641870 h 1839472"/>
                <a:gd name="connsiteX186" fmla="*/ 1653785 w 1701589"/>
                <a:gd name="connsiteY186" fmla="*/ 613519 h 1839472"/>
                <a:gd name="connsiteX187" fmla="*/ 1669852 w 1701589"/>
                <a:gd name="connsiteY187" fmla="*/ 589276 h 1839472"/>
                <a:gd name="connsiteX188" fmla="*/ 1690746 w 1701589"/>
                <a:gd name="connsiteY188" fmla="*/ 550550 h 1839472"/>
                <a:gd name="connsiteX189" fmla="*/ 1701589 w 1701589"/>
                <a:gd name="connsiteY189" fmla="*/ 540968 h 1839472"/>
                <a:gd name="connsiteX190" fmla="*/ 1667294 w 1701589"/>
                <a:gd name="connsiteY190" fmla="*/ 495037 h 1839472"/>
                <a:gd name="connsiteX191" fmla="*/ 1294520 w 1701589"/>
                <a:gd name="connsiteY191" fmla="*/ 758623 h 183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701589" h="1839472">
                  <a:moveTo>
                    <a:pt x="1294844" y="758443"/>
                  </a:moveTo>
                  <a:cubicBezTo>
                    <a:pt x="1281912" y="747744"/>
                    <a:pt x="1253201" y="747492"/>
                    <a:pt x="1246932" y="728760"/>
                  </a:cubicBezTo>
                  <a:cubicBezTo>
                    <a:pt x="1242826" y="716548"/>
                    <a:pt x="1260189" y="682577"/>
                    <a:pt x="1256515" y="680632"/>
                  </a:cubicBezTo>
                  <a:cubicBezTo>
                    <a:pt x="1247221" y="675697"/>
                    <a:pt x="1236306" y="721015"/>
                    <a:pt x="1234144" y="722780"/>
                  </a:cubicBezTo>
                  <a:cubicBezTo>
                    <a:pt x="1221752" y="733119"/>
                    <a:pt x="1280867" y="811686"/>
                    <a:pt x="1261774" y="830023"/>
                  </a:cubicBezTo>
                  <a:cubicBezTo>
                    <a:pt x="1258208" y="833445"/>
                    <a:pt x="1245131" y="832652"/>
                    <a:pt x="1219122" y="830923"/>
                  </a:cubicBezTo>
                  <a:cubicBezTo>
                    <a:pt x="1193293" y="829230"/>
                    <a:pt x="1188718" y="827465"/>
                    <a:pt x="1172796" y="826672"/>
                  </a:cubicBezTo>
                  <a:cubicBezTo>
                    <a:pt x="1131080" y="824655"/>
                    <a:pt x="1127730" y="835102"/>
                    <a:pt x="1113789" y="828762"/>
                  </a:cubicBezTo>
                  <a:cubicBezTo>
                    <a:pt x="1083673" y="815037"/>
                    <a:pt x="1090950" y="762442"/>
                    <a:pt x="1069155" y="758443"/>
                  </a:cubicBezTo>
                  <a:cubicBezTo>
                    <a:pt x="1052764" y="755417"/>
                    <a:pt x="1035725" y="782796"/>
                    <a:pt x="1027836" y="777644"/>
                  </a:cubicBezTo>
                  <a:cubicBezTo>
                    <a:pt x="1023621" y="774870"/>
                    <a:pt x="1028412" y="766945"/>
                    <a:pt x="1025242" y="757291"/>
                  </a:cubicBezTo>
                  <a:cubicBezTo>
                    <a:pt x="1020163" y="741836"/>
                    <a:pt x="1000926" y="740792"/>
                    <a:pt x="974845" y="727391"/>
                  </a:cubicBezTo>
                  <a:cubicBezTo>
                    <a:pt x="958706" y="719105"/>
                    <a:pt x="926429" y="702498"/>
                    <a:pt x="923007" y="678110"/>
                  </a:cubicBezTo>
                  <a:cubicBezTo>
                    <a:pt x="920953" y="663413"/>
                    <a:pt x="931616" y="661828"/>
                    <a:pt x="933237" y="638448"/>
                  </a:cubicBezTo>
                  <a:cubicBezTo>
                    <a:pt x="935002" y="613159"/>
                    <a:pt x="923691" y="598174"/>
                    <a:pt x="930932" y="592121"/>
                  </a:cubicBezTo>
                  <a:cubicBezTo>
                    <a:pt x="938317" y="585961"/>
                    <a:pt x="954383" y="598029"/>
                    <a:pt x="958418" y="593382"/>
                  </a:cubicBezTo>
                  <a:cubicBezTo>
                    <a:pt x="965190" y="585601"/>
                    <a:pt x="924952" y="546011"/>
                    <a:pt x="931328" y="538014"/>
                  </a:cubicBezTo>
                  <a:cubicBezTo>
                    <a:pt x="938245" y="529332"/>
                    <a:pt x="989687" y="570867"/>
                    <a:pt x="1016812" y="553504"/>
                  </a:cubicBezTo>
                  <a:cubicBezTo>
                    <a:pt x="1029457" y="545399"/>
                    <a:pt x="1029421" y="529260"/>
                    <a:pt x="1041237" y="527963"/>
                  </a:cubicBezTo>
                  <a:cubicBezTo>
                    <a:pt x="1055070" y="526450"/>
                    <a:pt x="1065048" y="547560"/>
                    <a:pt x="1074198" y="543994"/>
                  </a:cubicBezTo>
                  <a:cubicBezTo>
                    <a:pt x="1081619" y="541076"/>
                    <a:pt x="1078161" y="525910"/>
                    <a:pt x="1087852" y="521371"/>
                  </a:cubicBezTo>
                  <a:cubicBezTo>
                    <a:pt x="1093075" y="518921"/>
                    <a:pt x="1095849" y="522524"/>
                    <a:pt x="1105431" y="522271"/>
                  </a:cubicBezTo>
                  <a:cubicBezTo>
                    <a:pt x="1118183" y="521911"/>
                    <a:pt x="1132629" y="515031"/>
                    <a:pt x="1132881" y="508402"/>
                  </a:cubicBezTo>
                  <a:cubicBezTo>
                    <a:pt x="1133169" y="501305"/>
                    <a:pt x="1116959" y="499900"/>
                    <a:pt x="1115013" y="489129"/>
                  </a:cubicBezTo>
                  <a:cubicBezTo>
                    <a:pt x="1113572" y="481060"/>
                    <a:pt x="1121858" y="477350"/>
                    <a:pt x="1122218" y="468055"/>
                  </a:cubicBezTo>
                  <a:cubicBezTo>
                    <a:pt x="1122722" y="455987"/>
                    <a:pt x="1109358" y="446405"/>
                    <a:pt x="1103882" y="442335"/>
                  </a:cubicBezTo>
                  <a:cubicBezTo>
                    <a:pt x="1080611" y="424971"/>
                    <a:pt x="1062455" y="401808"/>
                    <a:pt x="1041381" y="381923"/>
                  </a:cubicBezTo>
                  <a:cubicBezTo>
                    <a:pt x="1020379" y="362109"/>
                    <a:pt x="978015" y="322195"/>
                    <a:pt x="967136" y="266142"/>
                  </a:cubicBezTo>
                  <a:cubicBezTo>
                    <a:pt x="962561" y="242726"/>
                    <a:pt x="965587" y="227092"/>
                    <a:pt x="952582" y="217438"/>
                  </a:cubicBezTo>
                  <a:cubicBezTo>
                    <a:pt x="933129" y="202992"/>
                    <a:pt x="903698" y="221256"/>
                    <a:pt x="891522" y="206667"/>
                  </a:cubicBezTo>
                  <a:cubicBezTo>
                    <a:pt x="884749" y="198561"/>
                    <a:pt x="892530" y="191285"/>
                    <a:pt x="888676" y="167941"/>
                  </a:cubicBezTo>
                  <a:cubicBezTo>
                    <a:pt x="885866" y="150938"/>
                    <a:pt x="876644" y="123848"/>
                    <a:pt x="861118" y="121254"/>
                  </a:cubicBezTo>
                  <a:cubicBezTo>
                    <a:pt x="850095" y="119417"/>
                    <a:pt x="844547" y="131377"/>
                    <a:pt x="836441" y="128423"/>
                  </a:cubicBezTo>
                  <a:cubicBezTo>
                    <a:pt x="822248" y="123236"/>
                    <a:pt x="829237" y="82637"/>
                    <a:pt x="816376" y="79034"/>
                  </a:cubicBezTo>
                  <a:cubicBezTo>
                    <a:pt x="809171" y="77017"/>
                    <a:pt x="801895" y="88365"/>
                    <a:pt x="793825" y="84978"/>
                  </a:cubicBezTo>
                  <a:cubicBezTo>
                    <a:pt x="788926" y="82925"/>
                    <a:pt x="787197" y="76945"/>
                    <a:pt x="786476" y="74676"/>
                  </a:cubicBezTo>
                  <a:cubicBezTo>
                    <a:pt x="782874" y="63004"/>
                    <a:pt x="772607" y="39552"/>
                    <a:pt x="756937" y="6374"/>
                  </a:cubicBezTo>
                  <a:cubicBezTo>
                    <a:pt x="746994" y="395"/>
                    <a:pt x="735430" y="-1803"/>
                    <a:pt x="732945" y="1619"/>
                  </a:cubicBezTo>
                  <a:cubicBezTo>
                    <a:pt x="731000" y="4357"/>
                    <a:pt x="736799" y="7743"/>
                    <a:pt x="739645" y="18010"/>
                  </a:cubicBezTo>
                  <a:cubicBezTo>
                    <a:pt x="743500" y="31915"/>
                    <a:pt x="736007" y="36706"/>
                    <a:pt x="739897" y="51116"/>
                  </a:cubicBezTo>
                  <a:cubicBezTo>
                    <a:pt x="742275" y="59834"/>
                    <a:pt x="745445" y="59546"/>
                    <a:pt x="745950" y="66570"/>
                  </a:cubicBezTo>
                  <a:cubicBezTo>
                    <a:pt x="746850" y="78422"/>
                    <a:pt x="737988" y="81736"/>
                    <a:pt x="739501" y="89878"/>
                  </a:cubicBezTo>
                  <a:cubicBezTo>
                    <a:pt x="741591" y="101261"/>
                    <a:pt x="759963" y="100361"/>
                    <a:pt x="763529" y="112933"/>
                  </a:cubicBezTo>
                  <a:cubicBezTo>
                    <a:pt x="766159" y="122227"/>
                    <a:pt x="757009" y="126081"/>
                    <a:pt x="759638" y="137177"/>
                  </a:cubicBezTo>
                  <a:cubicBezTo>
                    <a:pt x="762088" y="147588"/>
                    <a:pt x="771094" y="148416"/>
                    <a:pt x="771779" y="157674"/>
                  </a:cubicBezTo>
                  <a:cubicBezTo>
                    <a:pt x="772391" y="165780"/>
                    <a:pt x="765655" y="166933"/>
                    <a:pt x="763745" y="176875"/>
                  </a:cubicBezTo>
                  <a:cubicBezTo>
                    <a:pt x="760719" y="192473"/>
                    <a:pt x="774012" y="206667"/>
                    <a:pt x="771058" y="208720"/>
                  </a:cubicBezTo>
                  <a:cubicBezTo>
                    <a:pt x="769797" y="209621"/>
                    <a:pt x="767564" y="206775"/>
                    <a:pt x="761764" y="205226"/>
                  </a:cubicBezTo>
                  <a:cubicBezTo>
                    <a:pt x="757369" y="204073"/>
                    <a:pt x="751425" y="203785"/>
                    <a:pt x="748291" y="205226"/>
                  </a:cubicBezTo>
                  <a:cubicBezTo>
                    <a:pt x="738925" y="209441"/>
                    <a:pt x="747534" y="231991"/>
                    <a:pt x="739861" y="259730"/>
                  </a:cubicBezTo>
                  <a:cubicBezTo>
                    <a:pt x="735142" y="276877"/>
                    <a:pt x="724912" y="293376"/>
                    <a:pt x="717671" y="292475"/>
                  </a:cubicBezTo>
                  <a:cubicBezTo>
                    <a:pt x="712051" y="291755"/>
                    <a:pt x="712447" y="281128"/>
                    <a:pt x="704234" y="278282"/>
                  </a:cubicBezTo>
                  <a:cubicBezTo>
                    <a:pt x="695408" y="275220"/>
                    <a:pt x="690293" y="285847"/>
                    <a:pt x="678549" y="286135"/>
                  </a:cubicBezTo>
                  <a:cubicBezTo>
                    <a:pt x="662158" y="286532"/>
                    <a:pt x="658736" y="266106"/>
                    <a:pt x="639788" y="264017"/>
                  </a:cubicBezTo>
                  <a:cubicBezTo>
                    <a:pt x="625954" y="262504"/>
                    <a:pt x="613634" y="271870"/>
                    <a:pt x="609960" y="274680"/>
                  </a:cubicBezTo>
                  <a:cubicBezTo>
                    <a:pt x="595550" y="285667"/>
                    <a:pt x="592128" y="300653"/>
                    <a:pt x="586508" y="299536"/>
                  </a:cubicBezTo>
                  <a:cubicBezTo>
                    <a:pt x="583879" y="299032"/>
                    <a:pt x="582365" y="295357"/>
                    <a:pt x="580745" y="288801"/>
                  </a:cubicBezTo>
                  <a:cubicBezTo>
                    <a:pt x="573612" y="259838"/>
                    <a:pt x="582077" y="244564"/>
                    <a:pt x="573792" y="236783"/>
                  </a:cubicBezTo>
                  <a:cubicBezTo>
                    <a:pt x="567019" y="230442"/>
                    <a:pt x="559166" y="238548"/>
                    <a:pt x="550052" y="232316"/>
                  </a:cubicBezTo>
                  <a:cubicBezTo>
                    <a:pt x="535643" y="222445"/>
                    <a:pt x="547206" y="196544"/>
                    <a:pt x="532473" y="186277"/>
                  </a:cubicBezTo>
                  <a:cubicBezTo>
                    <a:pt x="523611" y="180081"/>
                    <a:pt x="511831" y="184224"/>
                    <a:pt x="509706" y="178352"/>
                  </a:cubicBezTo>
                  <a:cubicBezTo>
                    <a:pt x="508193" y="174209"/>
                    <a:pt x="513920" y="171904"/>
                    <a:pt x="514857" y="165131"/>
                  </a:cubicBezTo>
                  <a:cubicBezTo>
                    <a:pt x="516226" y="155189"/>
                    <a:pt x="505203" y="150614"/>
                    <a:pt x="494396" y="132962"/>
                  </a:cubicBezTo>
                  <a:cubicBezTo>
                    <a:pt x="490036" y="125865"/>
                    <a:pt x="485065" y="117688"/>
                    <a:pt x="483552" y="106484"/>
                  </a:cubicBezTo>
                  <a:cubicBezTo>
                    <a:pt x="481175" y="88977"/>
                    <a:pt x="489280" y="79250"/>
                    <a:pt x="483588" y="74027"/>
                  </a:cubicBezTo>
                  <a:cubicBezTo>
                    <a:pt x="479373" y="70137"/>
                    <a:pt x="470043" y="71109"/>
                    <a:pt x="464351" y="75252"/>
                  </a:cubicBezTo>
                  <a:cubicBezTo>
                    <a:pt x="453436" y="83141"/>
                    <a:pt x="456678" y="101837"/>
                    <a:pt x="452103" y="102342"/>
                  </a:cubicBezTo>
                  <a:cubicBezTo>
                    <a:pt x="448501" y="102738"/>
                    <a:pt x="447312" y="91138"/>
                    <a:pt x="439315" y="88148"/>
                  </a:cubicBezTo>
                  <a:cubicBezTo>
                    <a:pt x="432614" y="85663"/>
                    <a:pt x="425806" y="90958"/>
                    <a:pt x="418781" y="94741"/>
                  </a:cubicBezTo>
                  <a:cubicBezTo>
                    <a:pt x="399725" y="104972"/>
                    <a:pt x="371482" y="107889"/>
                    <a:pt x="357181" y="98091"/>
                  </a:cubicBezTo>
                  <a:cubicBezTo>
                    <a:pt x="343492" y="88689"/>
                    <a:pt x="352281" y="74207"/>
                    <a:pt x="338628" y="64985"/>
                  </a:cubicBezTo>
                  <a:cubicBezTo>
                    <a:pt x="322057" y="53782"/>
                    <a:pt x="301236" y="69848"/>
                    <a:pt x="286034" y="56700"/>
                  </a:cubicBezTo>
                  <a:cubicBezTo>
                    <a:pt x="279009" y="50612"/>
                    <a:pt x="280810" y="44848"/>
                    <a:pt x="272597" y="40273"/>
                  </a:cubicBezTo>
                  <a:cubicBezTo>
                    <a:pt x="263843" y="35410"/>
                    <a:pt x="258944" y="40381"/>
                    <a:pt x="244066" y="39264"/>
                  </a:cubicBezTo>
                  <a:cubicBezTo>
                    <a:pt x="221803" y="37607"/>
                    <a:pt x="212437" y="24927"/>
                    <a:pt x="202386" y="30690"/>
                  </a:cubicBezTo>
                  <a:cubicBezTo>
                    <a:pt x="201126" y="31411"/>
                    <a:pt x="200405" y="32131"/>
                    <a:pt x="195002" y="40777"/>
                  </a:cubicBezTo>
                  <a:cubicBezTo>
                    <a:pt x="180412" y="64121"/>
                    <a:pt x="178323" y="70785"/>
                    <a:pt x="172487" y="71613"/>
                  </a:cubicBezTo>
                  <a:cubicBezTo>
                    <a:pt x="165642" y="72586"/>
                    <a:pt x="163120" y="64229"/>
                    <a:pt x="155808" y="65273"/>
                  </a:cubicBezTo>
                  <a:cubicBezTo>
                    <a:pt x="148062" y="66354"/>
                    <a:pt x="147090" y="76261"/>
                    <a:pt x="139417" y="82889"/>
                  </a:cubicBezTo>
                  <a:cubicBezTo>
                    <a:pt x="130987" y="90202"/>
                    <a:pt x="120901" y="88040"/>
                    <a:pt x="94819" y="86275"/>
                  </a:cubicBezTo>
                  <a:cubicBezTo>
                    <a:pt x="60489" y="83970"/>
                    <a:pt x="43089" y="82961"/>
                    <a:pt x="30661" y="89013"/>
                  </a:cubicBezTo>
                  <a:cubicBezTo>
                    <a:pt x="12685" y="97767"/>
                    <a:pt x="5300" y="114338"/>
                    <a:pt x="4328" y="116715"/>
                  </a:cubicBezTo>
                  <a:cubicBezTo>
                    <a:pt x="-7452" y="144309"/>
                    <a:pt x="6381" y="179937"/>
                    <a:pt x="26987" y="188907"/>
                  </a:cubicBezTo>
                  <a:cubicBezTo>
                    <a:pt x="38550" y="193950"/>
                    <a:pt x="51663" y="190348"/>
                    <a:pt x="54221" y="196832"/>
                  </a:cubicBezTo>
                  <a:cubicBezTo>
                    <a:pt x="55878" y="201047"/>
                    <a:pt x="50942" y="203857"/>
                    <a:pt x="48421" y="211962"/>
                  </a:cubicBezTo>
                  <a:cubicBezTo>
                    <a:pt x="44098" y="225940"/>
                    <a:pt x="54329" y="232099"/>
                    <a:pt x="55733" y="251048"/>
                  </a:cubicBezTo>
                  <a:cubicBezTo>
                    <a:pt x="57174" y="270789"/>
                    <a:pt x="47088" y="278030"/>
                    <a:pt x="52779" y="285091"/>
                  </a:cubicBezTo>
                  <a:cubicBezTo>
                    <a:pt x="59948" y="293916"/>
                    <a:pt x="77744" y="284838"/>
                    <a:pt x="85813" y="294925"/>
                  </a:cubicBezTo>
                  <a:cubicBezTo>
                    <a:pt x="90100" y="300293"/>
                    <a:pt x="86030" y="304075"/>
                    <a:pt x="88984" y="313837"/>
                  </a:cubicBezTo>
                  <a:cubicBezTo>
                    <a:pt x="93378" y="328391"/>
                    <a:pt x="104798" y="327815"/>
                    <a:pt x="116830" y="344782"/>
                  </a:cubicBezTo>
                  <a:cubicBezTo>
                    <a:pt x="121225" y="350942"/>
                    <a:pt x="130987" y="364703"/>
                    <a:pt x="127997" y="379149"/>
                  </a:cubicBezTo>
                  <a:cubicBezTo>
                    <a:pt x="125512" y="391181"/>
                    <a:pt x="116686" y="391541"/>
                    <a:pt x="114488" y="403717"/>
                  </a:cubicBezTo>
                  <a:cubicBezTo>
                    <a:pt x="111931" y="417730"/>
                    <a:pt x="122954" y="420900"/>
                    <a:pt x="121801" y="435238"/>
                  </a:cubicBezTo>
                  <a:cubicBezTo>
                    <a:pt x="120684" y="449107"/>
                    <a:pt x="110093" y="450296"/>
                    <a:pt x="101195" y="473639"/>
                  </a:cubicBezTo>
                  <a:cubicBezTo>
                    <a:pt x="97665" y="482969"/>
                    <a:pt x="95792" y="487904"/>
                    <a:pt x="96657" y="494749"/>
                  </a:cubicBezTo>
                  <a:cubicBezTo>
                    <a:pt x="98638" y="510023"/>
                    <a:pt x="112831" y="521911"/>
                    <a:pt x="126124" y="526306"/>
                  </a:cubicBezTo>
                  <a:cubicBezTo>
                    <a:pt x="136139" y="529620"/>
                    <a:pt x="143163" y="527891"/>
                    <a:pt x="151125" y="527603"/>
                  </a:cubicBezTo>
                  <a:cubicBezTo>
                    <a:pt x="173676" y="526810"/>
                    <a:pt x="190787" y="538086"/>
                    <a:pt x="214274" y="553540"/>
                  </a:cubicBezTo>
                  <a:cubicBezTo>
                    <a:pt x="261682" y="584809"/>
                    <a:pt x="284629" y="628506"/>
                    <a:pt x="289492" y="638124"/>
                  </a:cubicBezTo>
                  <a:cubicBezTo>
                    <a:pt x="298390" y="655739"/>
                    <a:pt x="313628" y="691835"/>
                    <a:pt x="313051" y="739026"/>
                  </a:cubicBezTo>
                  <a:cubicBezTo>
                    <a:pt x="312907" y="750518"/>
                    <a:pt x="310314" y="852790"/>
                    <a:pt x="240608" y="901854"/>
                  </a:cubicBezTo>
                  <a:cubicBezTo>
                    <a:pt x="216868" y="918569"/>
                    <a:pt x="193957" y="923036"/>
                    <a:pt x="191471" y="941480"/>
                  </a:cubicBezTo>
                  <a:cubicBezTo>
                    <a:pt x="188301" y="965112"/>
                    <a:pt x="221191" y="993102"/>
                    <a:pt x="224721" y="996056"/>
                  </a:cubicBezTo>
                  <a:cubicBezTo>
                    <a:pt x="240103" y="1008881"/>
                    <a:pt x="249866" y="1009817"/>
                    <a:pt x="257071" y="1023831"/>
                  </a:cubicBezTo>
                  <a:cubicBezTo>
                    <a:pt x="263735" y="1036871"/>
                    <a:pt x="258115" y="1041590"/>
                    <a:pt x="266004" y="1055063"/>
                  </a:cubicBezTo>
                  <a:cubicBezTo>
                    <a:pt x="274686" y="1069905"/>
                    <a:pt x="284557" y="1069293"/>
                    <a:pt x="288411" y="1082513"/>
                  </a:cubicBezTo>
                  <a:cubicBezTo>
                    <a:pt x="291725" y="1093861"/>
                    <a:pt x="285854" y="1099121"/>
                    <a:pt x="290933" y="1105857"/>
                  </a:cubicBezTo>
                  <a:cubicBezTo>
                    <a:pt x="296913" y="1113746"/>
                    <a:pt x="307180" y="1109423"/>
                    <a:pt x="313700" y="1117240"/>
                  </a:cubicBezTo>
                  <a:cubicBezTo>
                    <a:pt x="319176" y="1123833"/>
                    <a:pt x="314601" y="1130137"/>
                    <a:pt x="316546" y="1140872"/>
                  </a:cubicBezTo>
                  <a:cubicBezTo>
                    <a:pt x="320544" y="1162847"/>
                    <a:pt x="344500" y="1162666"/>
                    <a:pt x="348859" y="1181255"/>
                  </a:cubicBezTo>
                  <a:cubicBezTo>
                    <a:pt x="353578" y="1201248"/>
                    <a:pt x="328686" y="1212812"/>
                    <a:pt x="335314" y="1231328"/>
                  </a:cubicBezTo>
                  <a:cubicBezTo>
                    <a:pt x="339277" y="1242351"/>
                    <a:pt x="349219" y="1241415"/>
                    <a:pt x="356748" y="1256905"/>
                  </a:cubicBezTo>
                  <a:cubicBezTo>
                    <a:pt x="362512" y="1268793"/>
                    <a:pt x="363773" y="1284031"/>
                    <a:pt x="358946" y="1286516"/>
                  </a:cubicBezTo>
                  <a:cubicBezTo>
                    <a:pt x="351381" y="1290407"/>
                    <a:pt x="334918" y="1260039"/>
                    <a:pt x="320833" y="1264073"/>
                  </a:cubicBezTo>
                  <a:cubicBezTo>
                    <a:pt x="318563" y="1264722"/>
                    <a:pt x="316618" y="1266199"/>
                    <a:pt x="314961" y="1268180"/>
                  </a:cubicBezTo>
                  <a:lnTo>
                    <a:pt x="452211" y="1709904"/>
                  </a:lnTo>
                  <a:cubicBezTo>
                    <a:pt x="454661" y="1715128"/>
                    <a:pt x="458407" y="1722404"/>
                    <a:pt x="463595" y="1730726"/>
                  </a:cubicBezTo>
                  <a:cubicBezTo>
                    <a:pt x="473898" y="1747153"/>
                    <a:pt x="509165" y="1803458"/>
                    <a:pt x="562733" y="1812284"/>
                  </a:cubicBezTo>
                  <a:cubicBezTo>
                    <a:pt x="597676" y="1818047"/>
                    <a:pt x="603872" y="1797586"/>
                    <a:pt x="647641" y="1805115"/>
                  </a:cubicBezTo>
                  <a:cubicBezTo>
                    <a:pt x="661185" y="1807457"/>
                    <a:pt x="673974" y="1811707"/>
                    <a:pt x="698650" y="1813364"/>
                  </a:cubicBezTo>
                  <a:cubicBezTo>
                    <a:pt x="715653" y="1814517"/>
                    <a:pt x="719148" y="1813112"/>
                    <a:pt x="729486" y="1815490"/>
                  </a:cubicBezTo>
                  <a:cubicBezTo>
                    <a:pt x="757009" y="1821758"/>
                    <a:pt x="758774" y="1837644"/>
                    <a:pt x="773976" y="1839338"/>
                  </a:cubicBezTo>
                  <a:cubicBezTo>
                    <a:pt x="804380" y="1842724"/>
                    <a:pt x="815404" y="1781231"/>
                    <a:pt x="870484" y="1766461"/>
                  </a:cubicBezTo>
                  <a:cubicBezTo>
                    <a:pt x="879670" y="1764012"/>
                    <a:pt x="894872" y="1759905"/>
                    <a:pt x="907697" y="1765957"/>
                  </a:cubicBezTo>
                  <a:cubicBezTo>
                    <a:pt x="924772" y="1773990"/>
                    <a:pt x="934030" y="1798342"/>
                    <a:pt x="935254" y="1833538"/>
                  </a:cubicBezTo>
                  <a:cubicBezTo>
                    <a:pt x="946278" y="1827017"/>
                    <a:pt x="956545" y="1822226"/>
                    <a:pt x="965226" y="1818300"/>
                  </a:cubicBezTo>
                  <a:cubicBezTo>
                    <a:pt x="1010869" y="1797622"/>
                    <a:pt x="1047253" y="1784365"/>
                    <a:pt x="1050603" y="1783140"/>
                  </a:cubicBezTo>
                  <a:cubicBezTo>
                    <a:pt x="1113320" y="1760445"/>
                    <a:pt x="1159971" y="1747405"/>
                    <a:pt x="1161016" y="1725971"/>
                  </a:cubicBezTo>
                  <a:cubicBezTo>
                    <a:pt x="1161304" y="1719846"/>
                    <a:pt x="1157954" y="1712137"/>
                    <a:pt x="1162961" y="1704536"/>
                  </a:cubicBezTo>
                  <a:cubicBezTo>
                    <a:pt x="1167140" y="1698232"/>
                    <a:pt x="1172435" y="1699061"/>
                    <a:pt x="1181585" y="1693225"/>
                  </a:cubicBezTo>
                  <a:cubicBezTo>
                    <a:pt x="1191564" y="1686849"/>
                    <a:pt x="1202803" y="1674709"/>
                    <a:pt x="1203452" y="1661740"/>
                  </a:cubicBezTo>
                  <a:cubicBezTo>
                    <a:pt x="1203920" y="1652302"/>
                    <a:pt x="1198408" y="1649852"/>
                    <a:pt x="1195166" y="1639045"/>
                  </a:cubicBezTo>
                  <a:cubicBezTo>
                    <a:pt x="1189727" y="1621069"/>
                    <a:pt x="1198733" y="1607416"/>
                    <a:pt x="1202947" y="1592430"/>
                  </a:cubicBezTo>
                  <a:cubicBezTo>
                    <a:pt x="1209756" y="1568186"/>
                    <a:pt x="1196895" y="1565845"/>
                    <a:pt x="1188970" y="1509828"/>
                  </a:cubicBezTo>
                  <a:cubicBezTo>
                    <a:pt x="1188970" y="1509828"/>
                    <a:pt x="1183891" y="1473768"/>
                    <a:pt x="1194266" y="1418435"/>
                  </a:cubicBezTo>
                  <a:cubicBezTo>
                    <a:pt x="1195562" y="1411519"/>
                    <a:pt x="1198012" y="1399703"/>
                    <a:pt x="1205830" y="1397037"/>
                  </a:cubicBezTo>
                  <a:cubicBezTo>
                    <a:pt x="1212494" y="1394768"/>
                    <a:pt x="1218618" y="1400532"/>
                    <a:pt x="1225390" y="1405647"/>
                  </a:cubicBezTo>
                  <a:cubicBezTo>
                    <a:pt x="1225246" y="1381511"/>
                    <a:pt x="1230974" y="1371749"/>
                    <a:pt x="1237711" y="1368146"/>
                  </a:cubicBezTo>
                  <a:cubicBezTo>
                    <a:pt x="1242718" y="1365481"/>
                    <a:pt x="1248590" y="1366021"/>
                    <a:pt x="1250391" y="1361842"/>
                  </a:cubicBezTo>
                  <a:cubicBezTo>
                    <a:pt x="1253921" y="1353737"/>
                    <a:pt x="1234756" y="1345127"/>
                    <a:pt x="1234937" y="1330501"/>
                  </a:cubicBezTo>
                  <a:cubicBezTo>
                    <a:pt x="1235081" y="1318721"/>
                    <a:pt x="1247797" y="1307662"/>
                    <a:pt x="1259253" y="1303880"/>
                  </a:cubicBezTo>
                  <a:cubicBezTo>
                    <a:pt x="1272149" y="1299629"/>
                    <a:pt x="1277769" y="1306365"/>
                    <a:pt x="1288756" y="1302835"/>
                  </a:cubicBezTo>
                  <a:cubicBezTo>
                    <a:pt x="1304174" y="1297900"/>
                    <a:pt x="1307957" y="1279780"/>
                    <a:pt x="1315630" y="1266307"/>
                  </a:cubicBezTo>
                  <a:cubicBezTo>
                    <a:pt x="1322763" y="1253843"/>
                    <a:pt x="1336704" y="1239325"/>
                    <a:pt x="1366568" y="1228734"/>
                  </a:cubicBezTo>
                  <a:cubicBezTo>
                    <a:pt x="1369161" y="1220917"/>
                    <a:pt x="1376943" y="1209678"/>
                    <a:pt x="1388614" y="1203229"/>
                  </a:cubicBezTo>
                  <a:cubicBezTo>
                    <a:pt x="1404285" y="1194584"/>
                    <a:pt x="1413542" y="1202004"/>
                    <a:pt x="1431590" y="1192278"/>
                  </a:cubicBezTo>
                  <a:cubicBezTo>
                    <a:pt x="1443730" y="1185722"/>
                    <a:pt x="1450431" y="1176500"/>
                    <a:pt x="1454069" y="1171528"/>
                  </a:cubicBezTo>
                  <a:cubicBezTo>
                    <a:pt x="1463147" y="1159064"/>
                    <a:pt x="1465309" y="1148293"/>
                    <a:pt x="1469524" y="1127111"/>
                  </a:cubicBezTo>
                  <a:cubicBezTo>
                    <a:pt x="1475647" y="1096599"/>
                    <a:pt x="1469776" y="1091880"/>
                    <a:pt x="1468299" y="1090871"/>
                  </a:cubicBezTo>
                  <a:cubicBezTo>
                    <a:pt x="1464660" y="1088385"/>
                    <a:pt x="1459797" y="1089502"/>
                    <a:pt x="1457096" y="1085503"/>
                  </a:cubicBezTo>
                  <a:cubicBezTo>
                    <a:pt x="1454465" y="1081577"/>
                    <a:pt x="1457275" y="1077866"/>
                    <a:pt x="1456159" y="1074804"/>
                  </a:cubicBezTo>
                  <a:cubicBezTo>
                    <a:pt x="1453205" y="1066735"/>
                    <a:pt x="1424458" y="1065834"/>
                    <a:pt x="1392649" y="1074372"/>
                  </a:cubicBezTo>
                  <a:cubicBezTo>
                    <a:pt x="1366351" y="1081433"/>
                    <a:pt x="1345350" y="1092996"/>
                    <a:pt x="1328130" y="1104848"/>
                  </a:cubicBezTo>
                  <a:cubicBezTo>
                    <a:pt x="1286559" y="1133415"/>
                    <a:pt x="1262927" y="1166233"/>
                    <a:pt x="1246536" y="1189504"/>
                  </a:cubicBezTo>
                  <a:cubicBezTo>
                    <a:pt x="1227012" y="1217134"/>
                    <a:pt x="1237638" y="1208957"/>
                    <a:pt x="1200858" y="1269477"/>
                  </a:cubicBezTo>
                  <a:cubicBezTo>
                    <a:pt x="1172327" y="1316380"/>
                    <a:pt x="1161484" y="1328700"/>
                    <a:pt x="1160944" y="1352944"/>
                  </a:cubicBezTo>
                  <a:cubicBezTo>
                    <a:pt x="1160728" y="1363247"/>
                    <a:pt x="1162385" y="1375675"/>
                    <a:pt x="1157990" y="1394840"/>
                  </a:cubicBezTo>
                  <a:cubicBezTo>
                    <a:pt x="1154279" y="1411087"/>
                    <a:pt x="1150929" y="1411627"/>
                    <a:pt x="1146066" y="1429171"/>
                  </a:cubicBezTo>
                  <a:cubicBezTo>
                    <a:pt x="1139041" y="1454567"/>
                    <a:pt x="1144445" y="1459214"/>
                    <a:pt x="1137636" y="1481801"/>
                  </a:cubicBezTo>
                  <a:cubicBezTo>
                    <a:pt x="1132269" y="1499597"/>
                    <a:pt x="1121534" y="1521103"/>
                    <a:pt x="1114797" y="1519915"/>
                  </a:cubicBezTo>
                  <a:cubicBezTo>
                    <a:pt x="1111231" y="1519302"/>
                    <a:pt x="1109069" y="1512422"/>
                    <a:pt x="1109034" y="1507306"/>
                  </a:cubicBezTo>
                  <a:cubicBezTo>
                    <a:pt x="1108962" y="1497219"/>
                    <a:pt x="1117139" y="1495598"/>
                    <a:pt x="1120921" y="1484647"/>
                  </a:cubicBezTo>
                  <a:cubicBezTo>
                    <a:pt x="1125604" y="1471102"/>
                    <a:pt x="1116166" y="1465050"/>
                    <a:pt x="1120345" y="1447759"/>
                  </a:cubicBezTo>
                  <a:cubicBezTo>
                    <a:pt x="1122218" y="1440086"/>
                    <a:pt x="1124163" y="1440878"/>
                    <a:pt x="1128054" y="1431080"/>
                  </a:cubicBezTo>
                  <a:cubicBezTo>
                    <a:pt x="1134250" y="1415481"/>
                    <a:pt x="1134034" y="1401468"/>
                    <a:pt x="1133602" y="1384141"/>
                  </a:cubicBezTo>
                  <a:cubicBezTo>
                    <a:pt x="1132989" y="1359717"/>
                    <a:pt x="1128775" y="1355934"/>
                    <a:pt x="1133674" y="1346640"/>
                  </a:cubicBezTo>
                  <a:cubicBezTo>
                    <a:pt x="1137817" y="1338751"/>
                    <a:pt x="1143940" y="1335653"/>
                    <a:pt x="1144301" y="1327115"/>
                  </a:cubicBezTo>
                  <a:cubicBezTo>
                    <a:pt x="1144589" y="1319694"/>
                    <a:pt x="1140122" y="1318614"/>
                    <a:pt x="1139510" y="1311048"/>
                  </a:cubicBezTo>
                  <a:cubicBezTo>
                    <a:pt x="1138501" y="1298908"/>
                    <a:pt x="1149488" y="1295594"/>
                    <a:pt x="1151433" y="1282698"/>
                  </a:cubicBezTo>
                  <a:cubicBezTo>
                    <a:pt x="1153415" y="1269621"/>
                    <a:pt x="1143076" y="1266955"/>
                    <a:pt x="1143472" y="1254023"/>
                  </a:cubicBezTo>
                  <a:cubicBezTo>
                    <a:pt x="1143868" y="1240586"/>
                    <a:pt x="1155144" y="1238713"/>
                    <a:pt x="1171427" y="1215621"/>
                  </a:cubicBezTo>
                  <a:cubicBezTo>
                    <a:pt x="1186737" y="1193899"/>
                    <a:pt x="1181225" y="1189216"/>
                    <a:pt x="1194914" y="1174698"/>
                  </a:cubicBezTo>
                  <a:cubicBezTo>
                    <a:pt x="1209432" y="1159280"/>
                    <a:pt x="1218870" y="1161117"/>
                    <a:pt x="1224778" y="1148257"/>
                  </a:cubicBezTo>
                  <a:cubicBezTo>
                    <a:pt x="1229713" y="1137522"/>
                    <a:pt x="1226255" y="1129597"/>
                    <a:pt x="1223878" y="1110432"/>
                  </a:cubicBezTo>
                  <a:cubicBezTo>
                    <a:pt x="1222580" y="1099913"/>
                    <a:pt x="1219194" y="1072427"/>
                    <a:pt x="1223985" y="1053694"/>
                  </a:cubicBezTo>
                  <a:cubicBezTo>
                    <a:pt x="1230289" y="1029090"/>
                    <a:pt x="1251724" y="1015581"/>
                    <a:pt x="1290161" y="991409"/>
                  </a:cubicBezTo>
                  <a:cubicBezTo>
                    <a:pt x="1328850" y="967057"/>
                    <a:pt x="1340162" y="970876"/>
                    <a:pt x="1365919" y="947100"/>
                  </a:cubicBezTo>
                  <a:cubicBezTo>
                    <a:pt x="1377447" y="936437"/>
                    <a:pt x="1381698" y="929664"/>
                    <a:pt x="1394486" y="924153"/>
                  </a:cubicBezTo>
                  <a:cubicBezTo>
                    <a:pt x="1415560" y="915075"/>
                    <a:pt x="1431302" y="921739"/>
                    <a:pt x="1442289" y="909743"/>
                  </a:cubicBezTo>
                  <a:cubicBezTo>
                    <a:pt x="1449170" y="902250"/>
                    <a:pt x="1444343" y="898180"/>
                    <a:pt x="1450647" y="888021"/>
                  </a:cubicBezTo>
                  <a:cubicBezTo>
                    <a:pt x="1457852" y="876421"/>
                    <a:pt x="1468587" y="874440"/>
                    <a:pt x="1509690" y="859742"/>
                  </a:cubicBezTo>
                  <a:cubicBezTo>
                    <a:pt x="1538221" y="849547"/>
                    <a:pt x="1543192" y="846882"/>
                    <a:pt x="1548524" y="843099"/>
                  </a:cubicBezTo>
                  <a:cubicBezTo>
                    <a:pt x="1563077" y="832760"/>
                    <a:pt x="1561060" y="827609"/>
                    <a:pt x="1576154" y="812875"/>
                  </a:cubicBezTo>
                  <a:cubicBezTo>
                    <a:pt x="1601983" y="787695"/>
                    <a:pt x="1620247" y="790685"/>
                    <a:pt x="1631054" y="770115"/>
                  </a:cubicBezTo>
                  <a:cubicBezTo>
                    <a:pt x="1634584" y="763415"/>
                    <a:pt x="1633144" y="762154"/>
                    <a:pt x="1636242" y="737982"/>
                  </a:cubicBezTo>
                  <a:cubicBezTo>
                    <a:pt x="1644419" y="673931"/>
                    <a:pt x="1655839" y="671410"/>
                    <a:pt x="1652453" y="641870"/>
                  </a:cubicBezTo>
                  <a:cubicBezTo>
                    <a:pt x="1651624" y="634665"/>
                    <a:pt x="1649823" y="625119"/>
                    <a:pt x="1653785" y="613519"/>
                  </a:cubicBezTo>
                  <a:cubicBezTo>
                    <a:pt x="1657135" y="603721"/>
                    <a:pt x="1661747" y="600659"/>
                    <a:pt x="1669852" y="589276"/>
                  </a:cubicBezTo>
                  <a:cubicBezTo>
                    <a:pt x="1685198" y="567805"/>
                    <a:pt x="1679434" y="563663"/>
                    <a:pt x="1690746" y="550550"/>
                  </a:cubicBezTo>
                  <a:cubicBezTo>
                    <a:pt x="1694564" y="546119"/>
                    <a:pt x="1698167" y="543165"/>
                    <a:pt x="1701589" y="540968"/>
                  </a:cubicBezTo>
                  <a:lnTo>
                    <a:pt x="1667294" y="495037"/>
                  </a:lnTo>
                  <a:lnTo>
                    <a:pt x="1294520" y="758623"/>
                  </a:lnTo>
                  <a:close/>
                </a:path>
              </a:pathLst>
            </a:custGeom>
            <a:grpFill/>
            <a:ln w="9755" cap="flat">
              <a:solidFill>
                <a:srgbClr val="FFFFFF"/>
              </a:solidFill>
              <a:prstDash val="solid"/>
              <a:miter/>
            </a:ln>
          </p:spPr>
          <p:txBody>
            <a:bodyPr rtlCol="0" anchor="ctr"/>
            <a:lstStyle/>
            <a:p>
              <a:endParaRPr lang="en-US"/>
            </a:p>
          </p:txBody>
        </p:sp>
      </p:grpSp>
      <p:grpSp>
        <p:nvGrpSpPr>
          <p:cNvPr id="110" name="Graphic 16">
            <a:extLst>
              <a:ext uri="{FF2B5EF4-FFF2-40B4-BE49-F238E27FC236}">
                <a16:creationId xmlns:a16="http://schemas.microsoft.com/office/drawing/2014/main" id="{96406879-6B83-8ED3-4543-FB08D2E882ED}"/>
              </a:ext>
            </a:extLst>
          </p:cNvPr>
          <p:cNvGrpSpPr/>
          <p:nvPr/>
        </p:nvGrpSpPr>
        <p:grpSpPr>
          <a:xfrm>
            <a:off x="9482100" y="3121884"/>
            <a:ext cx="2127685" cy="1343012"/>
            <a:chOff x="8554704" y="1010308"/>
            <a:chExt cx="1540487" cy="972368"/>
          </a:xfrm>
          <a:solidFill>
            <a:schemeClr val="accent4">
              <a:lumMod val="40000"/>
              <a:lumOff val="60000"/>
            </a:schemeClr>
          </a:solidFill>
        </p:grpSpPr>
        <p:sp>
          <p:nvSpPr>
            <p:cNvPr id="111" name="Freeform: Shape 110">
              <a:extLst>
                <a:ext uri="{FF2B5EF4-FFF2-40B4-BE49-F238E27FC236}">
                  <a16:creationId xmlns:a16="http://schemas.microsoft.com/office/drawing/2014/main" id="{DEADD381-BF05-F6BA-74D0-3FE5313D15A1}"/>
                </a:ext>
              </a:extLst>
            </p:cNvPr>
            <p:cNvSpPr/>
            <p:nvPr/>
          </p:nvSpPr>
          <p:spPr>
            <a:xfrm>
              <a:off x="9538926" y="1458111"/>
              <a:ext cx="556266" cy="524566"/>
            </a:xfrm>
            <a:custGeom>
              <a:avLst/>
              <a:gdLst>
                <a:gd name="connsiteX0" fmla="*/ 526977 w 556266"/>
                <a:gd name="connsiteY0" fmla="*/ 235929 h 524566"/>
                <a:gd name="connsiteX1" fmla="*/ 488072 w 556266"/>
                <a:gd name="connsiteY1" fmla="*/ 191908 h 524566"/>
                <a:gd name="connsiteX2" fmla="*/ 490413 w 556266"/>
                <a:gd name="connsiteY2" fmla="*/ 229733 h 524566"/>
                <a:gd name="connsiteX3" fmla="*/ 465448 w 556266"/>
                <a:gd name="connsiteY3" fmla="*/ 206534 h 524566"/>
                <a:gd name="connsiteX4" fmla="*/ 448193 w 556266"/>
                <a:gd name="connsiteY4" fmla="*/ 166331 h 524566"/>
                <a:gd name="connsiteX5" fmla="*/ 441853 w 556266"/>
                <a:gd name="connsiteY5" fmla="*/ 209344 h 524566"/>
                <a:gd name="connsiteX6" fmla="*/ 452372 w 556266"/>
                <a:gd name="connsiteY6" fmla="*/ 248141 h 524566"/>
                <a:gd name="connsiteX7" fmla="*/ 421607 w 556266"/>
                <a:gd name="connsiteY7" fmla="*/ 231066 h 524566"/>
                <a:gd name="connsiteX8" fmla="*/ 420203 w 556266"/>
                <a:gd name="connsiteY8" fmla="*/ 205057 h 524566"/>
                <a:gd name="connsiteX9" fmla="*/ 413034 w 556266"/>
                <a:gd name="connsiteY9" fmla="*/ 175265 h 524566"/>
                <a:gd name="connsiteX10" fmla="*/ 414547 w 556266"/>
                <a:gd name="connsiteY10" fmla="*/ 137908 h 524566"/>
                <a:gd name="connsiteX11" fmla="*/ 388538 w 556266"/>
                <a:gd name="connsiteY11" fmla="*/ 151561 h 524566"/>
                <a:gd name="connsiteX12" fmla="*/ 381765 w 556266"/>
                <a:gd name="connsiteY12" fmla="*/ 179444 h 524566"/>
                <a:gd name="connsiteX13" fmla="*/ 365446 w 556266"/>
                <a:gd name="connsiteY13" fmla="*/ 166655 h 524566"/>
                <a:gd name="connsiteX14" fmla="*/ 339473 w 556266"/>
                <a:gd name="connsiteY14" fmla="*/ 164710 h 524566"/>
                <a:gd name="connsiteX15" fmla="*/ 335655 w 556266"/>
                <a:gd name="connsiteY15" fmla="*/ 140106 h 524566"/>
                <a:gd name="connsiteX16" fmla="*/ 334286 w 556266"/>
                <a:gd name="connsiteY16" fmla="*/ 105127 h 524566"/>
                <a:gd name="connsiteX17" fmla="*/ 307808 w 556266"/>
                <a:gd name="connsiteY17" fmla="*/ 111214 h 524566"/>
                <a:gd name="connsiteX18" fmla="*/ 258708 w 556266"/>
                <a:gd name="connsiteY18" fmla="*/ 133369 h 524566"/>
                <a:gd name="connsiteX19" fmla="*/ 233131 w 556266"/>
                <a:gd name="connsiteY19" fmla="*/ 186757 h 524566"/>
                <a:gd name="connsiteX20" fmla="*/ 217280 w 556266"/>
                <a:gd name="connsiteY20" fmla="*/ 171590 h 524566"/>
                <a:gd name="connsiteX21" fmla="*/ 179708 w 556266"/>
                <a:gd name="connsiteY21" fmla="*/ 195150 h 524566"/>
                <a:gd name="connsiteX22" fmla="*/ 177330 w 556266"/>
                <a:gd name="connsiteY22" fmla="*/ 187117 h 524566"/>
                <a:gd name="connsiteX23" fmla="*/ 157121 w 556266"/>
                <a:gd name="connsiteY23" fmla="*/ 184235 h 524566"/>
                <a:gd name="connsiteX24" fmla="*/ 164830 w 556266"/>
                <a:gd name="connsiteY24" fmla="*/ 168636 h 524566"/>
                <a:gd name="connsiteX25" fmla="*/ 164398 w 556266"/>
                <a:gd name="connsiteY25" fmla="*/ 141691 h 524566"/>
                <a:gd name="connsiteX26" fmla="*/ 147538 w 556266"/>
                <a:gd name="connsiteY26" fmla="*/ 153939 h 524566"/>
                <a:gd name="connsiteX27" fmla="*/ 117711 w 556266"/>
                <a:gd name="connsiteY27" fmla="*/ 162873 h 524566"/>
                <a:gd name="connsiteX28" fmla="*/ 112379 w 556266"/>
                <a:gd name="connsiteY28" fmla="*/ 193133 h 524566"/>
                <a:gd name="connsiteX29" fmla="*/ 113784 w 556266"/>
                <a:gd name="connsiteY29" fmla="*/ 222456 h 524566"/>
                <a:gd name="connsiteX30" fmla="*/ 105138 w 556266"/>
                <a:gd name="connsiteY30" fmla="*/ 218674 h 524566"/>
                <a:gd name="connsiteX31" fmla="*/ 91269 w 556266"/>
                <a:gd name="connsiteY31" fmla="*/ 159090 h 524566"/>
                <a:gd name="connsiteX32" fmla="*/ 78841 w 556266"/>
                <a:gd name="connsiteY32" fmla="*/ 117951 h 524566"/>
                <a:gd name="connsiteX33" fmla="*/ 84641 w 556266"/>
                <a:gd name="connsiteY33" fmla="*/ 91005 h 524566"/>
                <a:gd name="connsiteX34" fmla="*/ 78409 w 556266"/>
                <a:gd name="connsiteY34" fmla="*/ 77748 h 524566"/>
                <a:gd name="connsiteX35" fmla="*/ 69799 w 556266"/>
                <a:gd name="connsiteY35" fmla="*/ 51271 h 524566"/>
                <a:gd name="connsiteX36" fmla="*/ 56830 w 556266"/>
                <a:gd name="connsiteY36" fmla="*/ 38483 h 524566"/>
                <a:gd name="connsiteX37" fmla="*/ 64576 w 556266"/>
                <a:gd name="connsiteY37" fmla="*/ 19570 h 524566"/>
                <a:gd name="connsiteX38" fmla="*/ 40548 w 556266"/>
                <a:gd name="connsiteY38" fmla="*/ 622 h 524566"/>
                <a:gd name="connsiteX39" fmla="*/ 41485 w 556266"/>
                <a:gd name="connsiteY39" fmla="*/ 18597 h 524566"/>
                <a:gd name="connsiteX40" fmla="*/ 28984 w 556266"/>
                <a:gd name="connsiteY40" fmla="*/ 18597 h 524566"/>
                <a:gd name="connsiteX41" fmla="*/ 21 w 556266"/>
                <a:gd name="connsiteY41" fmla="*/ 75263 h 524566"/>
                <a:gd name="connsiteX42" fmla="*/ 11476 w 556266"/>
                <a:gd name="connsiteY42" fmla="*/ 126345 h 524566"/>
                <a:gd name="connsiteX43" fmla="*/ 17169 w 556266"/>
                <a:gd name="connsiteY43" fmla="*/ 180705 h 524566"/>
                <a:gd name="connsiteX44" fmla="*/ 30065 w 556266"/>
                <a:gd name="connsiteY44" fmla="*/ 227067 h 524566"/>
                <a:gd name="connsiteX45" fmla="*/ 37234 w 556266"/>
                <a:gd name="connsiteY45" fmla="*/ 261578 h 524566"/>
                <a:gd name="connsiteX46" fmla="*/ 56434 w 556266"/>
                <a:gd name="connsiteY46" fmla="*/ 281463 h 524566"/>
                <a:gd name="connsiteX47" fmla="*/ 55462 w 556266"/>
                <a:gd name="connsiteY47" fmla="*/ 295188 h 524566"/>
                <a:gd name="connsiteX48" fmla="*/ 47717 w 556266"/>
                <a:gd name="connsiteY48" fmla="*/ 316442 h 524566"/>
                <a:gd name="connsiteX49" fmla="*/ 79453 w 556266"/>
                <a:gd name="connsiteY49" fmla="*/ 329735 h 524566"/>
                <a:gd name="connsiteX50" fmla="*/ 58740 w 556266"/>
                <a:gd name="connsiteY50" fmla="*/ 351926 h 524566"/>
                <a:gd name="connsiteX51" fmla="*/ 72177 w 556266"/>
                <a:gd name="connsiteY51" fmla="*/ 366587 h 524566"/>
                <a:gd name="connsiteX52" fmla="*/ 82191 w 556266"/>
                <a:gd name="connsiteY52" fmla="*/ 412446 h 524566"/>
                <a:gd name="connsiteX53" fmla="*/ 103373 w 556266"/>
                <a:gd name="connsiteY53" fmla="*/ 404448 h 524566"/>
                <a:gd name="connsiteX54" fmla="*/ 92710 w 556266"/>
                <a:gd name="connsiteY54" fmla="*/ 444615 h 524566"/>
                <a:gd name="connsiteX55" fmla="*/ 78193 w 556266"/>
                <a:gd name="connsiteY55" fmla="*/ 492346 h 524566"/>
                <a:gd name="connsiteX56" fmla="*/ 110866 w 556266"/>
                <a:gd name="connsiteY56" fmla="*/ 524552 h 524566"/>
                <a:gd name="connsiteX57" fmla="*/ 157589 w 556266"/>
                <a:gd name="connsiteY57" fmla="*/ 484457 h 524566"/>
                <a:gd name="connsiteX58" fmla="*/ 226935 w 556266"/>
                <a:gd name="connsiteY58" fmla="*/ 430674 h 524566"/>
                <a:gd name="connsiteX59" fmla="*/ 286662 w 556266"/>
                <a:gd name="connsiteY59" fmla="*/ 391048 h 524566"/>
                <a:gd name="connsiteX60" fmla="*/ 286662 w 556266"/>
                <a:gd name="connsiteY60" fmla="*/ 372135 h 524566"/>
                <a:gd name="connsiteX61" fmla="*/ 313140 w 556266"/>
                <a:gd name="connsiteY61" fmla="*/ 353258 h 524566"/>
                <a:gd name="connsiteX62" fmla="*/ 314040 w 556266"/>
                <a:gd name="connsiteY62" fmla="*/ 382114 h 524566"/>
                <a:gd name="connsiteX63" fmla="*/ 326108 w 556266"/>
                <a:gd name="connsiteY63" fmla="*/ 366047 h 524566"/>
                <a:gd name="connsiteX64" fmla="*/ 348227 w 556266"/>
                <a:gd name="connsiteY64" fmla="*/ 362769 h 524566"/>
                <a:gd name="connsiteX65" fmla="*/ 356909 w 556266"/>
                <a:gd name="connsiteY65" fmla="*/ 347639 h 524566"/>
                <a:gd name="connsiteX66" fmla="*/ 344409 w 556266"/>
                <a:gd name="connsiteY66" fmla="*/ 333914 h 524566"/>
                <a:gd name="connsiteX67" fmla="*/ 355972 w 556266"/>
                <a:gd name="connsiteY67" fmla="*/ 328258 h 524566"/>
                <a:gd name="connsiteX68" fmla="*/ 382450 w 556266"/>
                <a:gd name="connsiteY68" fmla="*/ 314605 h 524566"/>
                <a:gd name="connsiteX69" fmla="*/ 369913 w 556266"/>
                <a:gd name="connsiteY69" fmla="*/ 336327 h 524566"/>
                <a:gd name="connsiteX70" fmla="*/ 378991 w 556266"/>
                <a:gd name="connsiteY70" fmla="*/ 375593 h 524566"/>
                <a:gd name="connsiteX71" fmla="*/ 360655 w 556266"/>
                <a:gd name="connsiteY71" fmla="*/ 399189 h 524566"/>
                <a:gd name="connsiteX72" fmla="*/ 363033 w 556266"/>
                <a:gd name="connsiteY72" fmla="*/ 422820 h 524566"/>
                <a:gd name="connsiteX73" fmla="*/ 385187 w 556266"/>
                <a:gd name="connsiteY73" fmla="*/ 413887 h 524566"/>
                <a:gd name="connsiteX74" fmla="*/ 406405 w 556266"/>
                <a:gd name="connsiteY74" fmla="*/ 383663 h 524566"/>
                <a:gd name="connsiteX75" fmla="*/ 397327 w 556266"/>
                <a:gd name="connsiteY75" fmla="*/ 335895 h 524566"/>
                <a:gd name="connsiteX76" fmla="*/ 410836 w 556266"/>
                <a:gd name="connsiteY76" fmla="*/ 322206 h 524566"/>
                <a:gd name="connsiteX77" fmla="*/ 412818 w 556266"/>
                <a:gd name="connsiteY77" fmla="*/ 294324 h 524566"/>
                <a:gd name="connsiteX78" fmla="*/ 405649 w 556266"/>
                <a:gd name="connsiteY78" fmla="*/ 258840 h 524566"/>
                <a:gd name="connsiteX79" fmla="*/ 433568 w 556266"/>
                <a:gd name="connsiteY79" fmla="*/ 258876 h 524566"/>
                <a:gd name="connsiteX80" fmla="*/ 451795 w 556266"/>
                <a:gd name="connsiteY80" fmla="*/ 280166 h 524566"/>
                <a:gd name="connsiteX81" fmla="*/ 484397 w 556266"/>
                <a:gd name="connsiteY81" fmla="*/ 337408 h 524566"/>
                <a:gd name="connsiteX82" fmla="*/ 491170 w 556266"/>
                <a:gd name="connsiteY82" fmla="*/ 316154 h 524566"/>
                <a:gd name="connsiteX83" fmla="*/ 489296 w 556266"/>
                <a:gd name="connsiteY83" fmla="*/ 285894 h 524566"/>
                <a:gd name="connsiteX84" fmla="*/ 502733 w 556266"/>
                <a:gd name="connsiteY84" fmla="*/ 305311 h 524566"/>
                <a:gd name="connsiteX85" fmla="*/ 527698 w 556266"/>
                <a:gd name="connsiteY85" fmla="*/ 328510 h 524566"/>
                <a:gd name="connsiteX86" fmla="*/ 556157 w 556266"/>
                <a:gd name="connsiteY86" fmla="*/ 292162 h 524566"/>
                <a:gd name="connsiteX87" fmla="*/ 526905 w 556266"/>
                <a:gd name="connsiteY87" fmla="*/ 235857 h 52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56266" h="524566">
                  <a:moveTo>
                    <a:pt x="526977" y="235929"/>
                  </a:moveTo>
                  <a:cubicBezTo>
                    <a:pt x="510911" y="213630"/>
                    <a:pt x="493367" y="189206"/>
                    <a:pt x="488072" y="191908"/>
                  </a:cubicBezTo>
                  <a:cubicBezTo>
                    <a:pt x="482344" y="194826"/>
                    <a:pt x="496717" y="226527"/>
                    <a:pt x="490413" y="229733"/>
                  </a:cubicBezTo>
                  <a:cubicBezTo>
                    <a:pt x="486018" y="231966"/>
                    <a:pt x="473554" y="219178"/>
                    <a:pt x="465448" y="206534"/>
                  </a:cubicBezTo>
                  <a:cubicBezTo>
                    <a:pt x="451471" y="184775"/>
                    <a:pt x="451940" y="166187"/>
                    <a:pt x="448193" y="166331"/>
                  </a:cubicBezTo>
                  <a:cubicBezTo>
                    <a:pt x="444266" y="166475"/>
                    <a:pt x="438647" y="187117"/>
                    <a:pt x="441853" y="209344"/>
                  </a:cubicBezTo>
                  <a:cubicBezTo>
                    <a:pt x="445275" y="233011"/>
                    <a:pt x="456623" y="244142"/>
                    <a:pt x="452372" y="248141"/>
                  </a:cubicBezTo>
                  <a:cubicBezTo>
                    <a:pt x="447689" y="252500"/>
                    <a:pt x="427875" y="244899"/>
                    <a:pt x="421607" y="231066"/>
                  </a:cubicBezTo>
                  <a:cubicBezTo>
                    <a:pt x="418185" y="223501"/>
                    <a:pt x="422580" y="220331"/>
                    <a:pt x="420203" y="205057"/>
                  </a:cubicBezTo>
                  <a:cubicBezTo>
                    <a:pt x="417753" y="189386"/>
                    <a:pt x="414439" y="187117"/>
                    <a:pt x="413034" y="175265"/>
                  </a:cubicBezTo>
                  <a:cubicBezTo>
                    <a:pt x="410440" y="153074"/>
                    <a:pt x="419806" y="141655"/>
                    <a:pt x="414547" y="137908"/>
                  </a:cubicBezTo>
                  <a:cubicBezTo>
                    <a:pt x="409467" y="134306"/>
                    <a:pt x="395094" y="140862"/>
                    <a:pt x="388538" y="151561"/>
                  </a:cubicBezTo>
                  <a:cubicBezTo>
                    <a:pt x="381009" y="163953"/>
                    <a:pt x="386268" y="178039"/>
                    <a:pt x="381765" y="179444"/>
                  </a:cubicBezTo>
                  <a:cubicBezTo>
                    <a:pt x="378091" y="180596"/>
                    <a:pt x="375641" y="170870"/>
                    <a:pt x="365446" y="166655"/>
                  </a:cubicBezTo>
                  <a:cubicBezTo>
                    <a:pt x="353919" y="161936"/>
                    <a:pt x="345886" y="169717"/>
                    <a:pt x="339473" y="164710"/>
                  </a:cubicBezTo>
                  <a:cubicBezTo>
                    <a:pt x="337024" y="162801"/>
                    <a:pt x="335475" y="159523"/>
                    <a:pt x="335655" y="140106"/>
                  </a:cubicBezTo>
                  <a:cubicBezTo>
                    <a:pt x="335907" y="115501"/>
                    <a:pt x="338537" y="108513"/>
                    <a:pt x="334286" y="105127"/>
                  </a:cubicBezTo>
                  <a:cubicBezTo>
                    <a:pt x="330359" y="101992"/>
                    <a:pt x="323767" y="104550"/>
                    <a:pt x="307808" y="111214"/>
                  </a:cubicBezTo>
                  <a:cubicBezTo>
                    <a:pt x="276900" y="124183"/>
                    <a:pt x="261446" y="130667"/>
                    <a:pt x="258708" y="133369"/>
                  </a:cubicBezTo>
                  <a:cubicBezTo>
                    <a:pt x="237526" y="154011"/>
                    <a:pt x="242065" y="187333"/>
                    <a:pt x="233131" y="186757"/>
                  </a:cubicBezTo>
                  <a:cubicBezTo>
                    <a:pt x="227079" y="186360"/>
                    <a:pt x="226214" y="173464"/>
                    <a:pt x="217280" y="171590"/>
                  </a:cubicBezTo>
                  <a:cubicBezTo>
                    <a:pt x="202763" y="168528"/>
                    <a:pt x="185075" y="198428"/>
                    <a:pt x="179708" y="195150"/>
                  </a:cubicBezTo>
                  <a:cubicBezTo>
                    <a:pt x="177799" y="193997"/>
                    <a:pt x="180032" y="190179"/>
                    <a:pt x="177330" y="187117"/>
                  </a:cubicBezTo>
                  <a:cubicBezTo>
                    <a:pt x="172395" y="181569"/>
                    <a:pt x="159534" y="188017"/>
                    <a:pt x="157121" y="184235"/>
                  </a:cubicBezTo>
                  <a:cubicBezTo>
                    <a:pt x="155428" y="181605"/>
                    <a:pt x="161192" y="177462"/>
                    <a:pt x="164830" y="168636"/>
                  </a:cubicBezTo>
                  <a:cubicBezTo>
                    <a:pt x="169513" y="157361"/>
                    <a:pt x="168757" y="143384"/>
                    <a:pt x="164398" y="141691"/>
                  </a:cubicBezTo>
                  <a:cubicBezTo>
                    <a:pt x="160903" y="140322"/>
                    <a:pt x="158273" y="147959"/>
                    <a:pt x="147538" y="153939"/>
                  </a:cubicBezTo>
                  <a:cubicBezTo>
                    <a:pt x="133273" y="161936"/>
                    <a:pt x="125024" y="155740"/>
                    <a:pt x="117711" y="162873"/>
                  </a:cubicBezTo>
                  <a:cubicBezTo>
                    <a:pt x="111515" y="168889"/>
                    <a:pt x="111875" y="178651"/>
                    <a:pt x="112379" y="193133"/>
                  </a:cubicBezTo>
                  <a:cubicBezTo>
                    <a:pt x="112956" y="209992"/>
                    <a:pt x="117387" y="220511"/>
                    <a:pt x="113784" y="222456"/>
                  </a:cubicBezTo>
                  <a:cubicBezTo>
                    <a:pt x="111082" y="223897"/>
                    <a:pt x="106003" y="219430"/>
                    <a:pt x="105138" y="218674"/>
                  </a:cubicBezTo>
                  <a:cubicBezTo>
                    <a:pt x="91197" y="206390"/>
                    <a:pt x="99194" y="188990"/>
                    <a:pt x="91269" y="159090"/>
                  </a:cubicBezTo>
                  <a:cubicBezTo>
                    <a:pt x="84821" y="134630"/>
                    <a:pt x="75635" y="131712"/>
                    <a:pt x="78841" y="117951"/>
                  </a:cubicBezTo>
                  <a:cubicBezTo>
                    <a:pt x="81003" y="108693"/>
                    <a:pt x="87018" y="101992"/>
                    <a:pt x="84641" y="91005"/>
                  </a:cubicBezTo>
                  <a:cubicBezTo>
                    <a:pt x="83560" y="85962"/>
                    <a:pt x="82155" y="86682"/>
                    <a:pt x="78409" y="77748"/>
                  </a:cubicBezTo>
                  <a:cubicBezTo>
                    <a:pt x="72033" y="62547"/>
                    <a:pt x="75455" y="58872"/>
                    <a:pt x="69799" y="51271"/>
                  </a:cubicBezTo>
                  <a:cubicBezTo>
                    <a:pt x="63927" y="43382"/>
                    <a:pt x="57983" y="44246"/>
                    <a:pt x="56830" y="38483"/>
                  </a:cubicBezTo>
                  <a:cubicBezTo>
                    <a:pt x="55354" y="31098"/>
                    <a:pt x="65620" y="27676"/>
                    <a:pt x="64576" y="19570"/>
                  </a:cubicBezTo>
                  <a:cubicBezTo>
                    <a:pt x="62702" y="5449"/>
                    <a:pt x="44078" y="-2332"/>
                    <a:pt x="40548" y="622"/>
                  </a:cubicBezTo>
                  <a:cubicBezTo>
                    <a:pt x="37450" y="3215"/>
                    <a:pt x="45771" y="14383"/>
                    <a:pt x="41485" y="18597"/>
                  </a:cubicBezTo>
                  <a:cubicBezTo>
                    <a:pt x="38783" y="21227"/>
                    <a:pt x="34063" y="18165"/>
                    <a:pt x="28984" y="18597"/>
                  </a:cubicBezTo>
                  <a:cubicBezTo>
                    <a:pt x="14863" y="19714"/>
                    <a:pt x="669" y="47633"/>
                    <a:pt x="21" y="75263"/>
                  </a:cubicBezTo>
                  <a:cubicBezTo>
                    <a:pt x="-411" y="94031"/>
                    <a:pt x="5857" y="93635"/>
                    <a:pt x="11476" y="126345"/>
                  </a:cubicBezTo>
                  <a:cubicBezTo>
                    <a:pt x="16376" y="154731"/>
                    <a:pt x="11693" y="155308"/>
                    <a:pt x="17169" y="180705"/>
                  </a:cubicBezTo>
                  <a:cubicBezTo>
                    <a:pt x="22608" y="205921"/>
                    <a:pt x="27111" y="204948"/>
                    <a:pt x="30065" y="227067"/>
                  </a:cubicBezTo>
                  <a:cubicBezTo>
                    <a:pt x="32586" y="245871"/>
                    <a:pt x="30209" y="253004"/>
                    <a:pt x="37234" y="261578"/>
                  </a:cubicBezTo>
                  <a:cubicBezTo>
                    <a:pt x="44366" y="270296"/>
                    <a:pt x="53949" y="271556"/>
                    <a:pt x="56434" y="281463"/>
                  </a:cubicBezTo>
                  <a:cubicBezTo>
                    <a:pt x="57551" y="285858"/>
                    <a:pt x="56687" y="289713"/>
                    <a:pt x="55462" y="295188"/>
                  </a:cubicBezTo>
                  <a:cubicBezTo>
                    <a:pt x="52399" y="308805"/>
                    <a:pt x="46276" y="311687"/>
                    <a:pt x="47717" y="316442"/>
                  </a:cubicBezTo>
                  <a:cubicBezTo>
                    <a:pt x="50670" y="326024"/>
                    <a:pt x="78084" y="322854"/>
                    <a:pt x="79453" y="329735"/>
                  </a:cubicBezTo>
                  <a:cubicBezTo>
                    <a:pt x="80714" y="336003"/>
                    <a:pt x="58560" y="341551"/>
                    <a:pt x="58740" y="351926"/>
                  </a:cubicBezTo>
                  <a:cubicBezTo>
                    <a:pt x="58848" y="357761"/>
                    <a:pt x="65944" y="358518"/>
                    <a:pt x="72177" y="366587"/>
                  </a:cubicBezTo>
                  <a:cubicBezTo>
                    <a:pt x="85758" y="384131"/>
                    <a:pt x="73762" y="408483"/>
                    <a:pt x="82191" y="412446"/>
                  </a:cubicBezTo>
                  <a:cubicBezTo>
                    <a:pt x="88856" y="415616"/>
                    <a:pt x="99230" y="401674"/>
                    <a:pt x="103373" y="404448"/>
                  </a:cubicBezTo>
                  <a:cubicBezTo>
                    <a:pt x="106724" y="406718"/>
                    <a:pt x="103013" y="418029"/>
                    <a:pt x="92710" y="444615"/>
                  </a:cubicBezTo>
                  <a:cubicBezTo>
                    <a:pt x="79489" y="478838"/>
                    <a:pt x="76572" y="483557"/>
                    <a:pt x="78193" y="492346"/>
                  </a:cubicBezTo>
                  <a:cubicBezTo>
                    <a:pt x="81075" y="507909"/>
                    <a:pt x="95880" y="523975"/>
                    <a:pt x="110866" y="524552"/>
                  </a:cubicBezTo>
                  <a:cubicBezTo>
                    <a:pt x="125636" y="525092"/>
                    <a:pt x="131616" y="510250"/>
                    <a:pt x="157589" y="484457"/>
                  </a:cubicBezTo>
                  <a:cubicBezTo>
                    <a:pt x="169657" y="472461"/>
                    <a:pt x="193613" y="448686"/>
                    <a:pt x="226935" y="430674"/>
                  </a:cubicBezTo>
                  <a:cubicBezTo>
                    <a:pt x="257267" y="414319"/>
                    <a:pt x="284609" y="408519"/>
                    <a:pt x="286662" y="391048"/>
                  </a:cubicBezTo>
                  <a:cubicBezTo>
                    <a:pt x="287455" y="384239"/>
                    <a:pt x="283852" y="380276"/>
                    <a:pt x="286662" y="372135"/>
                  </a:cubicBezTo>
                  <a:cubicBezTo>
                    <a:pt x="291237" y="358914"/>
                    <a:pt x="307520" y="349692"/>
                    <a:pt x="313140" y="353258"/>
                  </a:cubicBezTo>
                  <a:cubicBezTo>
                    <a:pt x="320020" y="357653"/>
                    <a:pt x="311519" y="381429"/>
                    <a:pt x="314040" y="382114"/>
                  </a:cubicBezTo>
                  <a:cubicBezTo>
                    <a:pt x="315769" y="382582"/>
                    <a:pt x="317138" y="370838"/>
                    <a:pt x="326108" y="366047"/>
                  </a:cubicBezTo>
                  <a:cubicBezTo>
                    <a:pt x="334214" y="361724"/>
                    <a:pt x="340158" y="367524"/>
                    <a:pt x="348227" y="362769"/>
                  </a:cubicBezTo>
                  <a:cubicBezTo>
                    <a:pt x="353451" y="359707"/>
                    <a:pt x="357990" y="353150"/>
                    <a:pt x="356909" y="347639"/>
                  </a:cubicBezTo>
                  <a:cubicBezTo>
                    <a:pt x="355396" y="340038"/>
                    <a:pt x="343796" y="338129"/>
                    <a:pt x="344409" y="333914"/>
                  </a:cubicBezTo>
                  <a:cubicBezTo>
                    <a:pt x="344805" y="331248"/>
                    <a:pt x="349596" y="330492"/>
                    <a:pt x="355972" y="328258"/>
                  </a:cubicBezTo>
                  <a:cubicBezTo>
                    <a:pt x="372939" y="322314"/>
                    <a:pt x="380937" y="313020"/>
                    <a:pt x="382450" y="314605"/>
                  </a:cubicBezTo>
                  <a:cubicBezTo>
                    <a:pt x="384035" y="316262"/>
                    <a:pt x="372363" y="323395"/>
                    <a:pt x="369913" y="336327"/>
                  </a:cubicBezTo>
                  <a:cubicBezTo>
                    <a:pt x="366671" y="353367"/>
                    <a:pt x="383062" y="361292"/>
                    <a:pt x="378991" y="375593"/>
                  </a:cubicBezTo>
                  <a:cubicBezTo>
                    <a:pt x="375893" y="386400"/>
                    <a:pt x="365555" y="385320"/>
                    <a:pt x="360655" y="399189"/>
                  </a:cubicBezTo>
                  <a:cubicBezTo>
                    <a:pt x="357701" y="407582"/>
                    <a:pt x="357413" y="419614"/>
                    <a:pt x="363033" y="422820"/>
                  </a:cubicBezTo>
                  <a:cubicBezTo>
                    <a:pt x="369265" y="426387"/>
                    <a:pt x="380288" y="417741"/>
                    <a:pt x="385187" y="413887"/>
                  </a:cubicBezTo>
                  <a:cubicBezTo>
                    <a:pt x="391384" y="409023"/>
                    <a:pt x="404028" y="399081"/>
                    <a:pt x="406405" y="383663"/>
                  </a:cubicBezTo>
                  <a:cubicBezTo>
                    <a:pt x="409720" y="362192"/>
                    <a:pt x="390050" y="349836"/>
                    <a:pt x="397327" y="335895"/>
                  </a:cubicBezTo>
                  <a:cubicBezTo>
                    <a:pt x="400858" y="329159"/>
                    <a:pt x="406117" y="330780"/>
                    <a:pt x="410836" y="322206"/>
                  </a:cubicBezTo>
                  <a:cubicBezTo>
                    <a:pt x="411917" y="320225"/>
                    <a:pt x="415556" y="313020"/>
                    <a:pt x="412818" y="294324"/>
                  </a:cubicBezTo>
                  <a:cubicBezTo>
                    <a:pt x="409467" y="271449"/>
                    <a:pt x="401398" y="264532"/>
                    <a:pt x="405649" y="258840"/>
                  </a:cubicBezTo>
                  <a:cubicBezTo>
                    <a:pt x="410188" y="252860"/>
                    <a:pt x="424165" y="254121"/>
                    <a:pt x="433568" y="258876"/>
                  </a:cubicBezTo>
                  <a:cubicBezTo>
                    <a:pt x="442934" y="263631"/>
                    <a:pt x="447292" y="271629"/>
                    <a:pt x="451795" y="280166"/>
                  </a:cubicBezTo>
                  <a:cubicBezTo>
                    <a:pt x="473518" y="321233"/>
                    <a:pt x="479354" y="338129"/>
                    <a:pt x="484397" y="337408"/>
                  </a:cubicBezTo>
                  <a:cubicBezTo>
                    <a:pt x="489404" y="336724"/>
                    <a:pt x="490917" y="319216"/>
                    <a:pt x="491170" y="316154"/>
                  </a:cubicBezTo>
                  <a:cubicBezTo>
                    <a:pt x="492647" y="298755"/>
                    <a:pt x="487387" y="286579"/>
                    <a:pt x="489296" y="285894"/>
                  </a:cubicBezTo>
                  <a:cubicBezTo>
                    <a:pt x="490917" y="285282"/>
                    <a:pt x="494736" y="294252"/>
                    <a:pt x="502733" y="305311"/>
                  </a:cubicBezTo>
                  <a:cubicBezTo>
                    <a:pt x="512099" y="318243"/>
                    <a:pt x="519196" y="328078"/>
                    <a:pt x="527698" y="328510"/>
                  </a:cubicBezTo>
                  <a:cubicBezTo>
                    <a:pt x="539874" y="329159"/>
                    <a:pt x="554535" y="310534"/>
                    <a:pt x="556157" y="292162"/>
                  </a:cubicBezTo>
                  <a:cubicBezTo>
                    <a:pt x="556805" y="284669"/>
                    <a:pt x="555472" y="275555"/>
                    <a:pt x="526905" y="235857"/>
                  </a:cubicBezTo>
                  <a:close/>
                </a:path>
              </a:pathLst>
            </a:custGeom>
            <a:grpFill/>
            <a:ln w="9755" cap="flat">
              <a:solidFill>
                <a:srgbClr val="FFFFFF"/>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9CED80C-A520-84DD-8199-2470955749FB}"/>
                </a:ext>
              </a:extLst>
            </p:cNvPr>
            <p:cNvSpPr/>
            <p:nvPr/>
          </p:nvSpPr>
          <p:spPr>
            <a:xfrm>
              <a:off x="8554704" y="1010308"/>
              <a:ext cx="986694" cy="826030"/>
            </a:xfrm>
            <a:custGeom>
              <a:avLst/>
              <a:gdLst>
                <a:gd name="connsiteX0" fmla="*/ 983342 w 986694"/>
                <a:gd name="connsiteY0" fmla="*/ 419966 h 826030"/>
                <a:gd name="connsiteX1" fmla="*/ 975993 w 986694"/>
                <a:gd name="connsiteY1" fmla="*/ 412401 h 826030"/>
                <a:gd name="connsiteX2" fmla="*/ 971526 w 986694"/>
                <a:gd name="connsiteY2" fmla="*/ 397595 h 826030"/>
                <a:gd name="connsiteX3" fmla="*/ 956792 w 986694"/>
                <a:gd name="connsiteY3" fmla="*/ 382753 h 826030"/>
                <a:gd name="connsiteX4" fmla="*/ 934349 w 986694"/>
                <a:gd name="connsiteY4" fmla="*/ 387436 h 826030"/>
                <a:gd name="connsiteX5" fmla="*/ 919616 w 986694"/>
                <a:gd name="connsiteY5" fmla="*/ 370073 h 826030"/>
                <a:gd name="connsiteX6" fmla="*/ 922858 w 986694"/>
                <a:gd name="connsiteY6" fmla="*/ 358401 h 826030"/>
                <a:gd name="connsiteX7" fmla="*/ 892129 w 986694"/>
                <a:gd name="connsiteY7" fmla="*/ 321152 h 826030"/>
                <a:gd name="connsiteX8" fmla="*/ 853332 w 986694"/>
                <a:gd name="connsiteY8" fmla="*/ 313515 h 826030"/>
                <a:gd name="connsiteX9" fmla="*/ 804880 w 986694"/>
                <a:gd name="connsiteY9" fmla="*/ 324142 h 826030"/>
                <a:gd name="connsiteX10" fmla="*/ 796487 w 986694"/>
                <a:gd name="connsiteY10" fmla="*/ 357861 h 826030"/>
                <a:gd name="connsiteX11" fmla="*/ 784635 w 986694"/>
                <a:gd name="connsiteY11" fmla="*/ 350260 h 826030"/>
                <a:gd name="connsiteX12" fmla="*/ 785319 w 986694"/>
                <a:gd name="connsiteY12" fmla="*/ 327240 h 826030"/>
                <a:gd name="connsiteX13" fmla="*/ 748467 w 986694"/>
                <a:gd name="connsiteY13" fmla="*/ 312362 h 826030"/>
                <a:gd name="connsiteX14" fmla="*/ 705778 w 986694"/>
                <a:gd name="connsiteY14" fmla="*/ 337507 h 826030"/>
                <a:gd name="connsiteX15" fmla="*/ 715397 w 986694"/>
                <a:gd name="connsiteY15" fmla="*/ 344460 h 826030"/>
                <a:gd name="connsiteX16" fmla="*/ 691909 w 986694"/>
                <a:gd name="connsiteY16" fmla="*/ 381600 h 826030"/>
                <a:gd name="connsiteX17" fmla="*/ 688955 w 986694"/>
                <a:gd name="connsiteY17" fmla="*/ 424757 h 826030"/>
                <a:gd name="connsiteX18" fmla="*/ 672889 w 986694"/>
                <a:gd name="connsiteY18" fmla="*/ 446803 h 826030"/>
                <a:gd name="connsiteX19" fmla="*/ 653904 w 986694"/>
                <a:gd name="connsiteY19" fmla="*/ 489960 h 826030"/>
                <a:gd name="connsiteX20" fmla="*/ 646844 w 986694"/>
                <a:gd name="connsiteY20" fmla="*/ 487726 h 826030"/>
                <a:gd name="connsiteX21" fmla="*/ 648176 w 986694"/>
                <a:gd name="connsiteY21" fmla="*/ 467229 h 826030"/>
                <a:gd name="connsiteX22" fmla="*/ 638919 w 986694"/>
                <a:gd name="connsiteY22" fmla="*/ 446083 h 826030"/>
                <a:gd name="connsiteX23" fmla="*/ 646339 w 986694"/>
                <a:gd name="connsiteY23" fmla="*/ 413950 h 826030"/>
                <a:gd name="connsiteX24" fmla="*/ 685245 w 986694"/>
                <a:gd name="connsiteY24" fmla="*/ 361715 h 826030"/>
                <a:gd name="connsiteX25" fmla="*/ 688487 w 986694"/>
                <a:gd name="connsiteY25" fmla="*/ 336498 h 826030"/>
                <a:gd name="connsiteX26" fmla="*/ 702968 w 986694"/>
                <a:gd name="connsiteY26" fmla="*/ 313839 h 826030"/>
                <a:gd name="connsiteX27" fmla="*/ 725483 w 986694"/>
                <a:gd name="connsiteY27" fmla="*/ 282679 h 826030"/>
                <a:gd name="connsiteX28" fmla="*/ 715577 w 986694"/>
                <a:gd name="connsiteY28" fmla="*/ 272268 h 826030"/>
                <a:gd name="connsiteX29" fmla="*/ 691189 w 986694"/>
                <a:gd name="connsiteY29" fmla="*/ 277599 h 826030"/>
                <a:gd name="connsiteX30" fmla="*/ 665216 w 986694"/>
                <a:gd name="connsiteY30" fmla="*/ 269350 h 826030"/>
                <a:gd name="connsiteX31" fmla="*/ 652643 w 986694"/>
                <a:gd name="connsiteY31" fmla="*/ 300547 h 826030"/>
                <a:gd name="connsiteX32" fmla="*/ 620258 w 986694"/>
                <a:gd name="connsiteY32" fmla="*/ 298277 h 826030"/>
                <a:gd name="connsiteX33" fmla="*/ 598139 w 986694"/>
                <a:gd name="connsiteY33" fmla="*/ 285309 h 826030"/>
                <a:gd name="connsiteX34" fmla="*/ 592664 w 986694"/>
                <a:gd name="connsiteY34" fmla="*/ 290964 h 826030"/>
                <a:gd name="connsiteX35" fmla="*/ 575985 w 986694"/>
                <a:gd name="connsiteY35" fmla="*/ 285273 h 826030"/>
                <a:gd name="connsiteX36" fmla="*/ 576273 w 986694"/>
                <a:gd name="connsiteY36" fmla="*/ 303537 h 826030"/>
                <a:gd name="connsiteX37" fmla="*/ 563448 w 986694"/>
                <a:gd name="connsiteY37" fmla="*/ 301952 h 826030"/>
                <a:gd name="connsiteX38" fmla="*/ 557973 w 986694"/>
                <a:gd name="connsiteY38" fmla="*/ 307283 h 826030"/>
                <a:gd name="connsiteX39" fmla="*/ 543239 w 986694"/>
                <a:gd name="connsiteY39" fmla="*/ 301267 h 826030"/>
                <a:gd name="connsiteX40" fmla="*/ 512078 w 986694"/>
                <a:gd name="connsiteY40" fmla="*/ 326736 h 826030"/>
                <a:gd name="connsiteX41" fmla="*/ 508260 w 986694"/>
                <a:gd name="connsiteY41" fmla="*/ 306238 h 826030"/>
                <a:gd name="connsiteX42" fmla="*/ 486178 w 986694"/>
                <a:gd name="connsiteY42" fmla="*/ 280373 h 826030"/>
                <a:gd name="connsiteX43" fmla="*/ 473641 w 986694"/>
                <a:gd name="connsiteY43" fmla="*/ 293594 h 826030"/>
                <a:gd name="connsiteX44" fmla="*/ 454116 w 986694"/>
                <a:gd name="connsiteY44" fmla="*/ 280337 h 826030"/>
                <a:gd name="connsiteX45" fmla="*/ 424252 w 986694"/>
                <a:gd name="connsiteY45" fmla="*/ 303609 h 826030"/>
                <a:gd name="connsiteX46" fmla="*/ 406961 w 986694"/>
                <a:gd name="connsiteY46" fmla="*/ 276483 h 826030"/>
                <a:gd name="connsiteX47" fmla="*/ 379691 w 986694"/>
                <a:gd name="connsiteY47" fmla="*/ 286209 h 826030"/>
                <a:gd name="connsiteX48" fmla="*/ 380015 w 986694"/>
                <a:gd name="connsiteY48" fmla="*/ 273277 h 826030"/>
                <a:gd name="connsiteX49" fmla="*/ 336426 w 986694"/>
                <a:gd name="connsiteY49" fmla="*/ 259984 h 826030"/>
                <a:gd name="connsiteX50" fmla="*/ 352169 w 986694"/>
                <a:gd name="connsiteY50" fmla="*/ 248997 h 826030"/>
                <a:gd name="connsiteX51" fmla="*/ 353214 w 986694"/>
                <a:gd name="connsiteY51" fmla="*/ 209586 h 826030"/>
                <a:gd name="connsiteX52" fmla="*/ 339128 w 986694"/>
                <a:gd name="connsiteY52" fmla="*/ 194421 h 826030"/>
                <a:gd name="connsiteX53" fmla="*/ 321801 w 986694"/>
                <a:gd name="connsiteY53" fmla="*/ 200364 h 826030"/>
                <a:gd name="connsiteX54" fmla="*/ 312543 w 986694"/>
                <a:gd name="connsiteY54" fmla="*/ 182713 h 826030"/>
                <a:gd name="connsiteX55" fmla="*/ 291036 w 986694"/>
                <a:gd name="connsiteY55" fmla="*/ 190854 h 826030"/>
                <a:gd name="connsiteX56" fmla="*/ 289452 w 986694"/>
                <a:gd name="connsiteY56" fmla="*/ 169096 h 826030"/>
                <a:gd name="connsiteX57" fmla="*/ 252599 w 986694"/>
                <a:gd name="connsiteY57" fmla="*/ 145392 h 826030"/>
                <a:gd name="connsiteX58" fmla="*/ 231741 w 986694"/>
                <a:gd name="connsiteY58" fmla="*/ 143159 h 826030"/>
                <a:gd name="connsiteX59" fmla="*/ 223060 w 986694"/>
                <a:gd name="connsiteY59" fmla="*/ 146617 h 826030"/>
                <a:gd name="connsiteX60" fmla="*/ 196186 w 986694"/>
                <a:gd name="connsiteY60" fmla="*/ 110017 h 826030"/>
                <a:gd name="connsiteX61" fmla="*/ 175941 w 986694"/>
                <a:gd name="connsiteY61" fmla="*/ 124498 h 826030"/>
                <a:gd name="connsiteX62" fmla="*/ 175004 w 986694"/>
                <a:gd name="connsiteY62" fmla="*/ 108107 h 826030"/>
                <a:gd name="connsiteX63" fmla="*/ 159658 w 986694"/>
                <a:gd name="connsiteY63" fmla="*/ 86962 h 826030"/>
                <a:gd name="connsiteX64" fmla="*/ 135270 w 986694"/>
                <a:gd name="connsiteY64" fmla="*/ 87538 h 826030"/>
                <a:gd name="connsiteX65" fmla="*/ 110305 w 986694"/>
                <a:gd name="connsiteY65" fmla="*/ 63546 h 826030"/>
                <a:gd name="connsiteX66" fmla="*/ 96832 w 986694"/>
                <a:gd name="connsiteY66" fmla="*/ 66032 h 826030"/>
                <a:gd name="connsiteX67" fmla="*/ 84980 w 986694"/>
                <a:gd name="connsiteY67" fmla="*/ 53099 h 826030"/>
                <a:gd name="connsiteX68" fmla="*/ 62538 w 986694"/>
                <a:gd name="connsiteY68" fmla="*/ 46759 h 826030"/>
                <a:gd name="connsiteX69" fmla="*/ 15454 w 986694"/>
                <a:gd name="connsiteY69" fmla="*/ 15490 h 826030"/>
                <a:gd name="connsiteX70" fmla="*/ 4251 w 986694"/>
                <a:gd name="connsiteY70" fmla="*/ 2882 h 826030"/>
                <a:gd name="connsiteX71" fmla="*/ 0 w 986694"/>
                <a:gd name="connsiteY71" fmla="*/ 0 h 826030"/>
                <a:gd name="connsiteX72" fmla="*/ 29540 w 986694"/>
                <a:gd name="connsiteY72" fmla="*/ 68301 h 826030"/>
                <a:gd name="connsiteX73" fmla="*/ 36888 w 986694"/>
                <a:gd name="connsiteY73" fmla="*/ 78604 h 826030"/>
                <a:gd name="connsiteX74" fmla="*/ 59439 w 986694"/>
                <a:gd name="connsiteY74" fmla="*/ 72660 h 826030"/>
                <a:gd name="connsiteX75" fmla="*/ 79505 w 986694"/>
                <a:gd name="connsiteY75" fmla="*/ 122049 h 826030"/>
                <a:gd name="connsiteX76" fmla="*/ 104181 w 986694"/>
                <a:gd name="connsiteY76" fmla="*/ 114880 h 826030"/>
                <a:gd name="connsiteX77" fmla="*/ 131739 w 986694"/>
                <a:gd name="connsiteY77" fmla="*/ 161567 h 826030"/>
                <a:gd name="connsiteX78" fmla="*/ 134585 w 986694"/>
                <a:gd name="connsiteY78" fmla="*/ 200292 h 826030"/>
                <a:gd name="connsiteX79" fmla="*/ 195645 w 986694"/>
                <a:gd name="connsiteY79" fmla="*/ 211064 h 826030"/>
                <a:gd name="connsiteX80" fmla="*/ 210199 w 986694"/>
                <a:gd name="connsiteY80" fmla="*/ 259768 h 826030"/>
                <a:gd name="connsiteX81" fmla="*/ 284444 w 986694"/>
                <a:gd name="connsiteY81" fmla="*/ 375548 h 826030"/>
                <a:gd name="connsiteX82" fmla="*/ 346945 w 986694"/>
                <a:gd name="connsiteY82" fmla="*/ 435960 h 826030"/>
                <a:gd name="connsiteX83" fmla="*/ 365281 w 986694"/>
                <a:gd name="connsiteY83" fmla="*/ 461681 h 826030"/>
                <a:gd name="connsiteX84" fmla="*/ 358077 w 986694"/>
                <a:gd name="connsiteY84" fmla="*/ 482755 h 826030"/>
                <a:gd name="connsiteX85" fmla="*/ 375945 w 986694"/>
                <a:gd name="connsiteY85" fmla="*/ 502028 h 826030"/>
                <a:gd name="connsiteX86" fmla="*/ 348494 w 986694"/>
                <a:gd name="connsiteY86" fmla="*/ 515897 h 826030"/>
                <a:gd name="connsiteX87" fmla="*/ 330915 w 986694"/>
                <a:gd name="connsiteY87" fmla="*/ 514996 h 826030"/>
                <a:gd name="connsiteX88" fmla="*/ 317262 w 986694"/>
                <a:gd name="connsiteY88" fmla="*/ 537619 h 826030"/>
                <a:gd name="connsiteX89" fmla="*/ 284300 w 986694"/>
                <a:gd name="connsiteY89" fmla="*/ 521589 h 826030"/>
                <a:gd name="connsiteX90" fmla="*/ 259876 w 986694"/>
                <a:gd name="connsiteY90" fmla="*/ 547130 h 826030"/>
                <a:gd name="connsiteX91" fmla="*/ 174391 w 986694"/>
                <a:gd name="connsiteY91" fmla="*/ 531639 h 826030"/>
                <a:gd name="connsiteX92" fmla="*/ 201481 w 986694"/>
                <a:gd name="connsiteY92" fmla="*/ 587008 h 826030"/>
                <a:gd name="connsiteX93" fmla="*/ 173995 w 986694"/>
                <a:gd name="connsiteY93" fmla="*/ 585747 h 826030"/>
                <a:gd name="connsiteX94" fmla="*/ 176301 w 986694"/>
                <a:gd name="connsiteY94" fmla="*/ 632074 h 826030"/>
                <a:gd name="connsiteX95" fmla="*/ 166070 w 986694"/>
                <a:gd name="connsiteY95" fmla="*/ 671736 h 826030"/>
                <a:gd name="connsiteX96" fmla="*/ 217908 w 986694"/>
                <a:gd name="connsiteY96" fmla="*/ 721016 h 826030"/>
                <a:gd name="connsiteX97" fmla="*/ 268306 w 986694"/>
                <a:gd name="connsiteY97" fmla="*/ 750916 h 826030"/>
                <a:gd name="connsiteX98" fmla="*/ 270899 w 986694"/>
                <a:gd name="connsiteY98" fmla="*/ 771270 h 826030"/>
                <a:gd name="connsiteX99" fmla="*/ 312218 w 986694"/>
                <a:gd name="connsiteY99" fmla="*/ 752069 h 826030"/>
                <a:gd name="connsiteX100" fmla="*/ 356852 w 986694"/>
                <a:gd name="connsiteY100" fmla="*/ 822388 h 826030"/>
                <a:gd name="connsiteX101" fmla="*/ 415859 w 986694"/>
                <a:gd name="connsiteY101" fmla="*/ 820298 h 826030"/>
                <a:gd name="connsiteX102" fmla="*/ 462186 w 986694"/>
                <a:gd name="connsiteY102" fmla="*/ 824549 h 826030"/>
                <a:gd name="connsiteX103" fmla="*/ 504838 w 986694"/>
                <a:gd name="connsiteY103" fmla="*/ 823648 h 826030"/>
                <a:gd name="connsiteX104" fmla="*/ 477208 w 986694"/>
                <a:gd name="connsiteY104" fmla="*/ 716405 h 826030"/>
                <a:gd name="connsiteX105" fmla="*/ 499578 w 986694"/>
                <a:gd name="connsiteY105" fmla="*/ 674258 h 826030"/>
                <a:gd name="connsiteX106" fmla="*/ 489996 w 986694"/>
                <a:gd name="connsiteY106" fmla="*/ 722385 h 826030"/>
                <a:gd name="connsiteX107" fmla="*/ 537908 w 986694"/>
                <a:gd name="connsiteY107" fmla="*/ 752069 h 826030"/>
                <a:gd name="connsiteX108" fmla="*/ 910682 w 986694"/>
                <a:gd name="connsiteY108" fmla="*/ 488483 h 826030"/>
                <a:gd name="connsiteX109" fmla="*/ 944977 w 986694"/>
                <a:gd name="connsiteY109" fmla="*/ 534413 h 826030"/>
                <a:gd name="connsiteX110" fmla="*/ 970409 w 986694"/>
                <a:gd name="connsiteY110" fmla="*/ 516617 h 826030"/>
                <a:gd name="connsiteX111" fmla="*/ 975921 w 986694"/>
                <a:gd name="connsiteY111" fmla="*/ 476919 h 826030"/>
                <a:gd name="connsiteX112" fmla="*/ 983378 w 986694"/>
                <a:gd name="connsiteY112" fmla="*/ 419893 h 82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86694" h="826030">
                  <a:moveTo>
                    <a:pt x="983342" y="419966"/>
                  </a:moveTo>
                  <a:cubicBezTo>
                    <a:pt x="981433" y="418092"/>
                    <a:pt x="978623" y="416687"/>
                    <a:pt x="975993" y="412401"/>
                  </a:cubicBezTo>
                  <a:cubicBezTo>
                    <a:pt x="972499" y="406745"/>
                    <a:pt x="973760" y="403287"/>
                    <a:pt x="971526" y="397595"/>
                  </a:cubicBezTo>
                  <a:cubicBezTo>
                    <a:pt x="969401" y="392119"/>
                    <a:pt x="964033" y="384554"/>
                    <a:pt x="956792" y="382753"/>
                  </a:cubicBezTo>
                  <a:cubicBezTo>
                    <a:pt x="947642" y="380483"/>
                    <a:pt x="943716" y="389489"/>
                    <a:pt x="934349" y="387436"/>
                  </a:cubicBezTo>
                  <a:cubicBezTo>
                    <a:pt x="926496" y="385743"/>
                    <a:pt x="920192" y="377458"/>
                    <a:pt x="919616" y="370073"/>
                  </a:cubicBezTo>
                  <a:cubicBezTo>
                    <a:pt x="919183" y="364741"/>
                    <a:pt x="921993" y="363192"/>
                    <a:pt x="922858" y="358401"/>
                  </a:cubicBezTo>
                  <a:cubicBezTo>
                    <a:pt x="925272" y="344532"/>
                    <a:pt x="906683" y="328537"/>
                    <a:pt x="892129" y="321152"/>
                  </a:cubicBezTo>
                  <a:cubicBezTo>
                    <a:pt x="878405" y="314200"/>
                    <a:pt x="866229" y="313875"/>
                    <a:pt x="853332" y="313515"/>
                  </a:cubicBezTo>
                  <a:cubicBezTo>
                    <a:pt x="833699" y="312975"/>
                    <a:pt x="814030" y="312471"/>
                    <a:pt x="804880" y="324142"/>
                  </a:cubicBezTo>
                  <a:cubicBezTo>
                    <a:pt x="795118" y="336642"/>
                    <a:pt x="803367" y="355483"/>
                    <a:pt x="796487" y="357861"/>
                  </a:cubicBezTo>
                  <a:cubicBezTo>
                    <a:pt x="792812" y="359121"/>
                    <a:pt x="787084" y="354943"/>
                    <a:pt x="784635" y="350260"/>
                  </a:cubicBezTo>
                  <a:cubicBezTo>
                    <a:pt x="780204" y="341902"/>
                    <a:pt x="787913" y="335274"/>
                    <a:pt x="785319" y="327240"/>
                  </a:cubicBezTo>
                  <a:cubicBezTo>
                    <a:pt x="781789" y="316397"/>
                    <a:pt x="762228" y="311786"/>
                    <a:pt x="748467" y="312362"/>
                  </a:cubicBezTo>
                  <a:cubicBezTo>
                    <a:pt x="724907" y="313371"/>
                    <a:pt x="703725" y="330266"/>
                    <a:pt x="705778" y="337507"/>
                  </a:cubicBezTo>
                  <a:cubicBezTo>
                    <a:pt x="706823" y="341254"/>
                    <a:pt x="713343" y="339957"/>
                    <a:pt x="715397" y="344460"/>
                  </a:cubicBezTo>
                  <a:cubicBezTo>
                    <a:pt x="719143" y="352709"/>
                    <a:pt x="698862" y="361247"/>
                    <a:pt x="691909" y="381600"/>
                  </a:cubicBezTo>
                  <a:cubicBezTo>
                    <a:pt x="685857" y="399324"/>
                    <a:pt x="696700" y="406204"/>
                    <a:pt x="688955" y="424757"/>
                  </a:cubicBezTo>
                  <a:cubicBezTo>
                    <a:pt x="684381" y="435708"/>
                    <a:pt x="680742" y="433042"/>
                    <a:pt x="672889" y="446803"/>
                  </a:cubicBezTo>
                  <a:cubicBezTo>
                    <a:pt x="660208" y="469030"/>
                    <a:pt x="662802" y="488159"/>
                    <a:pt x="653904" y="489960"/>
                  </a:cubicBezTo>
                  <a:cubicBezTo>
                    <a:pt x="651383" y="490464"/>
                    <a:pt x="648428" y="489491"/>
                    <a:pt x="646844" y="487726"/>
                  </a:cubicBezTo>
                  <a:cubicBezTo>
                    <a:pt x="643097" y="483584"/>
                    <a:pt x="648609" y="476955"/>
                    <a:pt x="648176" y="467229"/>
                  </a:cubicBezTo>
                  <a:cubicBezTo>
                    <a:pt x="647708" y="457322"/>
                    <a:pt x="641548" y="455233"/>
                    <a:pt x="638919" y="446083"/>
                  </a:cubicBezTo>
                  <a:cubicBezTo>
                    <a:pt x="635676" y="434843"/>
                    <a:pt x="641008" y="424432"/>
                    <a:pt x="646339" y="413950"/>
                  </a:cubicBezTo>
                  <a:cubicBezTo>
                    <a:pt x="661901" y="383473"/>
                    <a:pt x="680958" y="384086"/>
                    <a:pt x="685245" y="361715"/>
                  </a:cubicBezTo>
                  <a:cubicBezTo>
                    <a:pt x="687082" y="352097"/>
                    <a:pt x="684344" y="347882"/>
                    <a:pt x="688487" y="336498"/>
                  </a:cubicBezTo>
                  <a:cubicBezTo>
                    <a:pt x="691441" y="328393"/>
                    <a:pt x="695548" y="323170"/>
                    <a:pt x="702968" y="313839"/>
                  </a:cubicBezTo>
                  <a:cubicBezTo>
                    <a:pt x="717991" y="294963"/>
                    <a:pt x="726924" y="290496"/>
                    <a:pt x="725483" y="282679"/>
                  </a:cubicBezTo>
                  <a:cubicBezTo>
                    <a:pt x="724547" y="277672"/>
                    <a:pt x="719792" y="273709"/>
                    <a:pt x="715577" y="272268"/>
                  </a:cubicBezTo>
                  <a:cubicBezTo>
                    <a:pt x="707075" y="269386"/>
                    <a:pt x="702608" y="277311"/>
                    <a:pt x="691189" y="277599"/>
                  </a:cubicBezTo>
                  <a:cubicBezTo>
                    <a:pt x="677247" y="277924"/>
                    <a:pt x="672132" y="266468"/>
                    <a:pt x="665216" y="269350"/>
                  </a:cubicBezTo>
                  <a:cubicBezTo>
                    <a:pt x="656318" y="273096"/>
                    <a:pt x="663667" y="292658"/>
                    <a:pt x="652643" y="300547"/>
                  </a:cubicBezTo>
                  <a:cubicBezTo>
                    <a:pt x="644178" y="306599"/>
                    <a:pt x="628976" y="302852"/>
                    <a:pt x="620258" y="298277"/>
                  </a:cubicBezTo>
                  <a:cubicBezTo>
                    <a:pt x="609523" y="292658"/>
                    <a:pt x="603471" y="283111"/>
                    <a:pt x="598139" y="285309"/>
                  </a:cubicBezTo>
                  <a:cubicBezTo>
                    <a:pt x="595293" y="286497"/>
                    <a:pt x="595834" y="289739"/>
                    <a:pt x="592664" y="290964"/>
                  </a:cubicBezTo>
                  <a:cubicBezTo>
                    <a:pt x="586540" y="293378"/>
                    <a:pt x="578903" y="283363"/>
                    <a:pt x="575985" y="285273"/>
                  </a:cubicBezTo>
                  <a:cubicBezTo>
                    <a:pt x="572778" y="287362"/>
                    <a:pt x="579983" y="300979"/>
                    <a:pt x="576273" y="303537"/>
                  </a:cubicBezTo>
                  <a:cubicBezTo>
                    <a:pt x="573643" y="305338"/>
                    <a:pt x="568492" y="299682"/>
                    <a:pt x="563448" y="301952"/>
                  </a:cubicBezTo>
                  <a:cubicBezTo>
                    <a:pt x="560350" y="303357"/>
                    <a:pt x="560747" y="306166"/>
                    <a:pt x="557973" y="307283"/>
                  </a:cubicBezTo>
                  <a:cubicBezTo>
                    <a:pt x="553254" y="309228"/>
                    <a:pt x="549147" y="302132"/>
                    <a:pt x="543239" y="301267"/>
                  </a:cubicBezTo>
                  <a:cubicBezTo>
                    <a:pt x="530198" y="299358"/>
                    <a:pt x="518203" y="328897"/>
                    <a:pt x="512078" y="326736"/>
                  </a:cubicBezTo>
                  <a:cubicBezTo>
                    <a:pt x="508980" y="325655"/>
                    <a:pt x="511610" y="317874"/>
                    <a:pt x="508260" y="306238"/>
                  </a:cubicBezTo>
                  <a:cubicBezTo>
                    <a:pt x="504262" y="292405"/>
                    <a:pt x="493490" y="279040"/>
                    <a:pt x="486178" y="280373"/>
                  </a:cubicBezTo>
                  <a:cubicBezTo>
                    <a:pt x="479945" y="281490"/>
                    <a:pt x="480125" y="292585"/>
                    <a:pt x="473641" y="293594"/>
                  </a:cubicBezTo>
                  <a:cubicBezTo>
                    <a:pt x="466364" y="294711"/>
                    <a:pt x="462978" y="281094"/>
                    <a:pt x="454116" y="280337"/>
                  </a:cubicBezTo>
                  <a:cubicBezTo>
                    <a:pt x="441508" y="279221"/>
                    <a:pt x="433583" y="305338"/>
                    <a:pt x="424252" y="303609"/>
                  </a:cubicBezTo>
                  <a:cubicBezTo>
                    <a:pt x="415823" y="302024"/>
                    <a:pt x="417876" y="279869"/>
                    <a:pt x="406961" y="276483"/>
                  </a:cubicBezTo>
                  <a:cubicBezTo>
                    <a:pt x="396694" y="273277"/>
                    <a:pt x="383798" y="289559"/>
                    <a:pt x="379691" y="286209"/>
                  </a:cubicBezTo>
                  <a:cubicBezTo>
                    <a:pt x="377242" y="284228"/>
                    <a:pt x="382141" y="278644"/>
                    <a:pt x="380015" y="273277"/>
                  </a:cubicBezTo>
                  <a:cubicBezTo>
                    <a:pt x="375044" y="260560"/>
                    <a:pt x="337183" y="265388"/>
                    <a:pt x="336426" y="259984"/>
                  </a:cubicBezTo>
                  <a:cubicBezTo>
                    <a:pt x="336030" y="257282"/>
                    <a:pt x="345577" y="256850"/>
                    <a:pt x="352169" y="248997"/>
                  </a:cubicBezTo>
                  <a:cubicBezTo>
                    <a:pt x="361571" y="237757"/>
                    <a:pt x="357933" y="219745"/>
                    <a:pt x="353214" y="209586"/>
                  </a:cubicBezTo>
                  <a:cubicBezTo>
                    <a:pt x="350980" y="204795"/>
                    <a:pt x="346549" y="195321"/>
                    <a:pt x="339128" y="194421"/>
                  </a:cubicBezTo>
                  <a:cubicBezTo>
                    <a:pt x="331563" y="193520"/>
                    <a:pt x="327060" y="202310"/>
                    <a:pt x="321801" y="200364"/>
                  </a:cubicBezTo>
                  <a:cubicBezTo>
                    <a:pt x="315749" y="198131"/>
                    <a:pt x="318631" y="185306"/>
                    <a:pt x="312543" y="182713"/>
                  </a:cubicBezTo>
                  <a:cubicBezTo>
                    <a:pt x="305662" y="179795"/>
                    <a:pt x="295900" y="193592"/>
                    <a:pt x="291036" y="190854"/>
                  </a:cubicBezTo>
                  <a:cubicBezTo>
                    <a:pt x="287110" y="188657"/>
                    <a:pt x="293054" y="179471"/>
                    <a:pt x="289452" y="169096"/>
                  </a:cubicBezTo>
                  <a:cubicBezTo>
                    <a:pt x="285201" y="156740"/>
                    <a:pt x="270539" y="151624"/>
                    <a:pt x="252599" y="145392"/>
                  </a:cubicBezTo>
                  <a:cubicBezTo>
                    <a:pt x="243954" y="142366"/>
                    <a:pt x="237865" y="141538"/>
                    <a:pt x="231741" y="143159"/>
                  </a:cubicBezTo>
                  <a:cubicBezTo>
                    <a:pt x="226266" y="144636"/>
                    <a:pt x="225978" y="146689"/>
                    <a:pt x="223060" y="146617"/>
                  </a:cubicBezTo>
                  <a:cubicBezTo>
                    <a:pt x="211171" y="146257"/>
                    <a:pt x="208254" y="111242"/>
                    <a:pt x="196186" y="110017"/>
                  </a:cubicBezTo>
                  <a:cubicBezTo>
                    <a:pt x="187468" y="109152"/>
                    <a:pt x="179759" y="126372"/>
                    <a:pt x="175941" y="124498"/>
                  </a:cubicBezTo>
                  <a:cubicBezTo>
                    <a:pt x="173635" y="123346"/>
                    <a:pt x="176841" y="117149"/>
                    <a:pt x="175004" y="108107"/>
                  </a:cubicBezTo>
                  <a:cubicBezTo>
                    <a:pt x="173419" y="100290"/>
                    <a:pt x="168123" y="90600"/>
                    <a:pt x="159658" y="86962"/>
                  </a:cubicBezTo>
                  <a:cubicBezTo>
                    <a:pt x="149715" y="82675"/>
                    <a:pt x="145176" y="90960"/>
                    <a:pt x="135270" y="87538"/>
                  </a:cubicBezTo>
                  <a:cubicBezTo>
                    <a:pt x="121761" y="82891"/>
                    <a:pt x="121580" y="64519"/>
                    <a:pt x="110305" y="63546"/>
                  </a:cubicBezTo>
                  <a:cubicBezTo>
                    <a:pt x="104505" y="63042"/>
                    <a:pt x="102344" y="67689"/>
                    <a:pt x="96832" y="66032"/>
                  </a:cubicBezTo>
                  <a:cubicBezTo>
                    <a:pt x="90960" y="64267"/>
                    <a:pt x="90600" y="58179"/>
                    <a:pt x="84980" y="53099"/>
                  </a:cubicBezTo>
                  <a:cubicBezTo>
                    <a:pt x="78820" y="47515"/>
                    <a:pt x="72984" y="49100"/>
                    <a:pt x="62538" y="46759"/>
                  </a:cubicBezTo>
                  <a:cubicBezTo>
                    <a:pt x="38077" y="41283"/>
                    <a:pt x="20281" y="21326"/>
                    <a:pt x="15454" y="15490"/>
                  </a:cubicBezTo>
                  <a:cubicBezTo>
                    <a:pt x="10915" y="9979"/>
                    <a:pt x="9655" y="6989"/>
                    <a:pt x="4251" y="2882"/>
                  </a:cubicBezTo>
                  <a:cubicBezTo>
                    <a:pt x="2882" y="1837"/>
                    <a:pt x="1477" y="901"/>
                    <a:pt x="0" y="0"/>
                  </a:cubicBezTo>
                  <a:cubicBezTo>
                    <a:pt x="15671" y="33214"/>
                    <a:pt x="25937" y="56630"/>
                    <a:pt x="29540" y="68301"/>
                  </a:cubicBezTo>
                  <a:cubicBezTo>
                    <a:pt x="30224" y="70535"/>
                    <a:pt x="31953" y="76551"/>
                    <a:pt x="36888" y="78604"/>
                  </a:cubicBezTo>
                  <a:cubicBezTo>
                    <a:pt x="44994" y="81990"/>
                    <a:pt x="52235" y="70643"/>
                    <a:pt x="59439" y="72660"/>
                  </a:cubicBezTo>
                  <a:cubicBezTo>
                    <a:pt x="72300" y="76263"/>
                    <a:pt x="65311" y="116861"/>
                    <a:pt x="79505" y="122049"/>
                  </a:cubicBezTo>
                  <a:cubicBezTo>
                    <a:pt x="87610" y="125003"/>
                    <a:pt x="93158" y="113043"/>
                    <a:pt x="104181" y="114880"/>
                  </a:cubicBezTo>
                  <a:cubicBezTo>
                    <a:pt x="119707" y="117474"/>
                    <a:pt x="128929" y="144564"/>
                    <a:pt x="131739" y="161567"/>
                  </a:cubicBezTo>
                  <a:cubicBezTo>
                    <a:pt x="135594" y="184910"/>
                    <a:pt x="127813" y="192187"/>
                    <a:pt x="134585" y="200292"/>
                  </a:cubicBezTo>
                  <a:cubicBezTo>
                    <a:pt x="146761" y="214882"/>
                    <a:pt x="176193" y="196618"/>
                    <a:pt x="195645" y="211064"/>
                  </a:cubicBezTo>
                  <a:cubicBezTo>
                    <a:pt x="208614" y="220682"/>
                    <a:pt x="205624" y="236352"/>
                    <a:pt x="210199" y="259768"/>
                  </a:cubicBezTo>
                  <a:cubicBezTo>
                    <a:pt x="221114" y="315821"/>
                    <a:pt x="263442" y="355735"/>
                    <a:pt x="284444" y="375548"/>
                  </a:cubicBezTo>
                  <a:cubicBezTo>
                    <a:pt x="305518" y="395433"/>
                    <a:pt x="323674" y="418597"/>
                    <a:pt x="346945" y="435960"/>
                  </a:cubicBezTo>
                  <a:cubicBezTo>
                    <a:pt x="352385" y="440031"/>
                    <a:pt x="365750" y="449613"/>
                    <a:pt x="365281" y="461681"/>
                  </a:cubicBezTo>
                  <a:cubicBezTo>
                    <a:pt x="364921" y="470975"/>
                    <a:pt x="356636" y="474686"/>
                    <a:pt x="358077" y="482755"/>
                  </a:cubicBezTo>
                  <a:cubicBezTo>
                    <a:pt x="360022" y="493526"/>
                    <a:pt x="376233" y="494931"/>
                    <a:pt x="375945" y="502028"/>
                  </a:cubicBezTo>
                  <a:cubicBezTo>
                    <a:pt x="375656" y="508656"/>
                    <a:pt x="361247" y="515537"/>
                    <a:pt x="348494" y="515897"/>
                  </a:cubicBezTo>
                  <a:cubicBezTo>
                    <a:pt x="338876" y="516149"/>
                    <a:pt x="336138" y="512547"/>
                    <a:pt x="330915" y="514996"/>
                  </a:cubicBezTo>
                  <a:cubicBezTo>
                    <a:pt x="321224" y="519499"/>
                    <a:pt x="324683" y="534701"/>
                    <a:pt x="317262" y="537619"/>
                  </a:cubicBezTo>
                  <a:cubicBezTo>
                    <a:pt x="308112" y="541186"/>
                    <a:pt x="298133" y="520076"/>
                    <a:pt x="284300" y="521589"/>
                  </a:cubicBezTo>
                  <a:cubicBezTo>
                    <a:pt x="272520" y="522886"/>
                    <a:pt x="272520" y="539024"/>
                    <a:pt x="259876" y="547130"/>
                  </a:cubicBezTo>
                  <a:cubicBezTo>
                    <a:pt x="232750" y="564493"/>
                    <a:pt x="181308" y="522958"/>
                    <a:pt x="174391" y="531639"/>
                  </a:cubicBezTo>
                  <a:cubicBezTo>
                    <a:pt x="168015" y="539637"/>
                    <a:pt x="208254" y="579227"/>
                    <a:pt x="201481" y="587008"/>
                  </a:cubicBezTo>
                  <a:cubicBezTo>
                    <a:pt x="197447" y="591655"/>
                    <a:pt x="181380" y="579551"/>
                    <a:pt x="173995" y="585747"/>
                  </a:cubicBezTo>
                  <a:cubicBezTo>
                    <a:pt x="166754" y="591799"/>
                    <a:pt x="178066" y="606821"/>
                    <a:pt x="176301" y="632074"/>
                  </a:cubicBezTo>
                  <a:cubicBezTo>
                    <a:pt x="174679" y="655453"/>
                    <a:pt x="164016" y="657038"/>
                    <a:pt x="166070" y="671736"/>
                  </a:cubicBezTo>
                  <a:cubicBezTo>
                    <a:pt x="169492" y="696124"/>
                    <a:pt x="201769" y="712695"/>
                    <a:pt x="217908" y="721016"/>
                  </a:cubicBezTo>
                  <a:cubicBezTo>
                    <a:pt x="243990" y="734417"/>
                    <a:pt x="263226" y="735462"/>
                    <a:pt x="268306" y="750916"/>
                  </a:cubicBezTo>
                  <a:cubicBezTo>
                    <a:pt x="271476" y="760571"/>
                    <a:pt x="266684" y="768496"/>
                    <a:pt x="270899" y="771270"/>
                  </a:cubicBezTo>
                  <a:cubicBezTo>
                    <a:pt x="278752" y="776421"/>
                    <a:pt x="295827" y="749043"/>
                    <a:pt x="312218" y="752069"/>
                  </a:cubicBezTo>
                  <a:cubicBezTo>
                    <a:pt x="334013" y="756104"/>
                    <a:pt x="326736" y="808662"/>
                    <a:pt x="356852" y="822388"/>
                  </a:cubicBezTo>
                  <a:cubicBezTo>
                    <a:pt x="370793" y="828728"/>
                    <a:pt x="374144" y="818317"/>
                    <a:pt x="415859" y="820298"/>
                  </a:cubicBezTo>
                  <a:cubicBezTo>
                    <a:pt x="431782" y="821055"/>
                    <a:pt x="436320" y="822820"/>
                    <a:pt x="462186" y="824549"/>
                  </a:cubicBezTo>
                  <a:cubicBezTo>
                    <a:pt x="488195" y="826278"/>
                    <a:pt x="501307" y="827071"/>
                    <a:pt x="504838" y="823648"/>
                  </a:cubicBezTo>
                  <a:cubicBezTo>
                    <a:pt x="523930" y="805312"/>
                    <a:pt x="464815" y="726744"/>
                    <a:pt x="477208" y="716405"/>
                  </a:cubicBezTo>
                  <a:cubicBezTo>
                    <a:pt x="479333" y="714640"/>
                    <a:pt x="490284" y="669322"/>
                    <a:pt x="499578" y="674258"/>
                  </a:cubicBezTo>
                  <a:cubicBezTo>
                    <a:pt x="503253" y="676203"/>
                    <a:pt x="485889" y="710173"/>
                    <a:pt x="489996" y="722385"/>
                  </a:cubicBezTo>
                  <a:cubicBezTo>
                    <a:pt x="496300" y="741118"/>
                    <a:pt x="524975" y="741370"/>
                    <a:pt x="537908" y="752069"/>
                  </a:cubicBezTo>
                  <a:lnTo>
                    <a:pt x="910682" y="488483"/>
                  </a:lnTo>
                  <a:lnTo>
                    <a:pt x="944977" y="534413"/>
                  </a:lnTo>
                  <a:cubicBezTo>
                    <a:pt x="954955" y="528001"/>
                    <a:pt x="963313" y="528037"/>
                    <a:pt x="970409" y="516617"/>
                  </a:cubicBezTo>
                  <a:cubicBezTo>
                    <a:pt x="977146" y="505810"/>
                    <a:pt x="971238" y="503289"/>
                    <a:pt x="975921" y="476919"/>
                  </a:cubicBezTo>
                  <a:cubicBezTo>
                    <a:pt x="981109" y="447884"/>
                    <a:pt x="992240" y="428683"/>
                    <a:pt x="983378" y="419893"/>
                  </a:cubicBezTo>
                  <a:close/>
                </a:path>
              </a:pathLst>
            </a:custGeom>
            <a:grpFill/>
            <a:ln w="9755" cap="flat">
              <a:solidFill>
                <a:srgbClr val="FFFFFF"/>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743556C7-DAA5-77CE-C8F4-4042EC255699}"/>
                </a:ext>
              </a:extLst>
            </p:cNvPr>
            <p:cNvSpPr/>
            <p:nvPr/>
          </p:nvSpPr>
          <p:spPr>
            <a:xfrm>
              <a:off x="9587788" y="1866104"/>
              <a:ext cx="27720" cy="30037"/>
            </a:xfrm>
            <a:custGeom>
              <a:avLst/>
              <a:gdLst>
                <a:gd name="connsiteX0" fmla="*/ 3898 w 27720"/>
                <a:gd name="connsiteY0" fmla="*/ 29453 h 30037"/>
                <a:gd name="connsiteX1" fmla="*/ 27494 w 27720"/>
                <a:gd name="connsiteY1" fmla="*/ 9172 h 30037"/>
                <a:gd name="connsiteX2" fmla="*/ 9230 w 27720"/>
                <a:gd name="connsiteY2" fmla="*/ 634 h 30037"/>
                <a:gd name="connsiteX3" fmla="*/ 3898 w 27720"/>
                <a:gd name="connsiteY3" fmla="*/ 29453 h 30037"/>
              </a:gdLst>
              <a:ahLst/>
              <a:cxnLst>
                <a:cxn ang="0">
                  <a:pos x="connsiteX0" y="connsiteY0"/>
                </a:cxn>
                <a:cxn ang="0">
                  <a:pos x="connsiteX1" y="connsiteY1"/>
                </a:cxn>
                <a:cxn ang="0">
                  <a:pos x="connsiteX2" y="connsiteY2"/>
                </a:cxn>
                <a:cxn ang="0">
                  <a:pos x="connsiteX3" y="connsiteY3"/>
                </a:cxn>
              </a:cxnLst>
              <a:rect l="l" t="t" r="r" b="b"/>
              <a:pathLst>
                <a:path w="27720" h="30037">
                  <a:moveTo>
                    <a:pt x="3898" y="29453"/>
                  </a:moveTo>
                  <a:cubicBezTo>
                    <a:pt x="10274" y="33056"/>
                    <a:pt x="30051" y="19222"/>
                    <a:pt x="27494" y="9172"/>
                  </a:cubicBezTo>
                  <a:cubicBezTo>
                    <a:pt x="25945" y="3048"/>
                    <a:pt x="16074" y="-1779"/>
                    <a:pt x="9230" y="634"/>
                  </a:cubicBezTo>
                  <a:cubicBezTo>
                    <a:pt x="-1830" y="4489"/>
                    <a:pt x="-2082" y="26103"/>
                    <a:pt x="3898" y="29453"/>
                  </a:cubicBezTo>
                  <a:close/>
                </a:path>
              </a:pathLst>
            </a:custGeom>
            <a:grpFill/>
            <a:ln w="9755" cap="flat">
              <a:solidFill>
                <a:srgbClr val="FFFFFF"/>
              </a:solidFill>
              <a:prstDash val="solid"/>
              <a:miter/>
            </a:ln>
          </p:spPr>
          <p:txBody>
            <a:bodyPr rtlCol="0" anchor="ctr"/>
            <a:lstStyle/>
            <a:p>
              <a:endParaRPr lang="en-US"/>
            </a:p>
          </p:txBody>
        </p:sp>
      </p:grpSp>
      <p:sp>
        <p:nvSpPr>
          <p:cNvPr id="202" name="Oval 201">
            <a:extLst>
              <a:ext uri="{FF2B5EF4-FFF2-40B4-BE49-F238E27FC236}">
                <a16:creationId xmlns:a16="http://schemas.microsoft.com/office/drawing/2014/main" id="{97B6CBDC-1C86-08F3-4A38-54BEB1984CAB}"/>
              </a:ext>
            </a:extLst>
          </p:cNvPr>
          <p:cNvSpPr/>
          <p:nvPr/>
        </p:nvSpPr>
        <p:spPr>
          <a:xfrm>
            <a:off x="9569480" y="5742393"/>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03" name="TextBox 202">
            <a:extLst>
              <a:ext uri="{FF2B5EF4-FFF2-40B4-BE49-F238E27FC236}">
                <a16:creationId xmlns:a16="http://schemas.microsoft.com/office/drawing/2014/main" id="{0C14FF3D-09CF-D56F-53AD-E85D391C0FB7}"/>
              </a:ext>
            </a:extLst>
          </p:cNvPr>
          <p:cNvSpPr txBox="1"/>
          <p:nvPr/>
        </p:nvSpPr>
        <p:spPr>
          <a:xfrm>
            <a:off x="9093139" y="6001282"/>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Toronto</a:t>
            </a:r>
            <a:endParaRPr lang="en-US" sz="800" b="1">
              <a:solidFill>
                <a:prstClr val="black"/>
              </a:solidFill>
              <a:latin typeface="Arial" panose="020B0604020202020204"/>
            </a:endParaRPr>
          </a:p>
        </p:txBody>
      </p:sp>
      <p:sp>
        <p:nvSpPr>
          <p:cNvPr id="204" name="Oval 203">
            <a:extLst>
              <a:ext uri="{FF2B5EF4-FFF2-40B4-BE49-F238E27FC236}">
                <a16:creationId xmlns:a16="http://schemas.microsoft.com/office/drawing/2014/main" id="{F77FDB3F-17AE-FB8D-94DA-113D9BFC2DBF}"/>
              </a:ext>
            </a:extLst>
          </p:cNvPr>
          <p:cNvSpPr/>
          <p:nvPr/>
        </p:nvSpPr>
        <p:spPr>
          <a:xfrm>
            <a:off x="9012265" y="6133472"/>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600"/>
          </a:p>
        </p:txBody>
      </p:sp>
      <p:sp>
        <p:nvSpPr>
          <p:cNvPr id="206" name="Oval 205">
            <a:extLst>
              <a:ext uri="{FF2B5EF4-FFF2-40B4-BE49-F238E27FC236}">
                <a16:creationId xmlns:a16="http://schemas.microsoft.com/office/drawing/2014/main" id="{2D849434-5B70-712D-2BAF-B31B65148F8E}"/>
              </a:ext>
            </a:extLst>
          </p:cNvPr>
          <p:cNvSpPr/>
          <p:nvPr/>
        </p:nvSpPr>
        <p:spPr>
          <a:xfrm>
            <a:off x="5501086" y="5064483"/>
            <a:ext cx="52378" cy="51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07" name="Oval 206">
            <a:extLst>
              <a:ext uri="{FF2B5EF4-FFF2-40B4-BE49-F238E27FC236}">
                <a16:creationId xmlns:a16="http://schemas.microsoft.com/office/drawing/2014/main" id="{CE39ACA6-A091-502B-95EE-3AF5D5D05D9C}"/>
              </a:ext>
            </a:extLst>
          </p:cNvPr>
          <p:cNvSpPr/>
          <p:nvPr/>
        </p:nvSpPr>
        <p:spPr>
          <a:xfrm>
            <a:off x="5605513" y="5336753"/>
            <a:ext cx="52378" cy="51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09" name="Oval 208">
            <a:extLst>
              <a:ext uri="{FF2B5EF4-FFF2-40B4-BE49-F238E27FC236}">
                <a16:creationId xmlns:a16="http://schemas.microsoft.com/office/drawing/2014/main" id="{F54F8188-3791-FCB4-0F32-E7FD47776F89}"/>
              </a:ext>
            </a:extLst>
          </p:cNvPr>
          <p:cNvSpPr/>
          <p:nvPr/>
        </p:nvSpPr>
        <p:spPr>
          <a:xfrm>
            <a:off x="4599706" y="5104997"/>
            <a:ext cx="52378" cy="51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0" name="Oval 209">
            <a:extLst>
              <a:ext uri="{FF2B5EF4-FFF2-40B4-BE49-F238E27FC236}">
                <a16:creationId xmlns:a16="http://schemas.microsoft.com/office/drawing/2014/main" id="{8A974BFC-8297-A21C-45DE-0E7ADD0F7989}"/>
              </a:ext>
            </a:extLst>
          </p:cNvPr>
          <p:cNvSpPr/>
          <p:nvPr/>
        </p:nvSpPr>
        <p:spPr>
          <a:xfrm>
            <a:off x="5632034" y="4819367"/>
            <a:ext cx="52378" cy="51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1" name="Oval 210">
            <a:extLst>
              <a:ext uri="{FF2B5EF4-FFF2-40B4-BE49-F238E27FC236}">
                <a16:creationId xmlns:a16="http://schemas.microsoft.com/office/drawing/2014/main" id="{154B4FF4-D427-B17B-9B85-DB8F74EF03BE}"/>
              </a:ext>
            </a:extLst>
          </p:cNvPr>
          <p:cNvSpPr/>
          <p:nvPr/>
        </p:nvSpPr>
        <p:spPr>
          <a:xfrm>
            <a:off x="5231797" y="4460141"/>
            <a:ext cx="52378" cy="51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2" name="Oval 211">
            <a:extLst>
              <a:ext uri="{FF2B5EF4-FFF2-40B4-BE49-F238E27FC236}">
                <a16:creationId xmlns:a16="http://schemas.microsoft.com/office/drawing/2014/main" id="{45A4C240-DF20-ECBC-956F-F83BB67DF108}"/>
              </a:ext>
            </a:extLst>
          </p:cNvPr>
          <p:cNvSpPr/>
          <p:nvPr/>
        </p:nvSpPr>
        <p:spPr>
          <a:xfrm>
            <a:off x="8231748" y="5366490"/>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3" name="Oval 212">
            <a:extLst>
              <a:ext uri="{FF2B5EF4-FFF2-40B4-BE49-F238E27FC236}">
                <a16:creationId xmlns:a16="http://schemas.microsoft.com/office/drawing/2014/main" id="{57EC4C9A-EA1B-6ED8-2964-4D6010D4C525}"/>
              </a:ext>
            </a:extLst>
          </p:cNvPr>
          <p:cNvSpPr/>
          <p:nvPr/>
        </p:nvSpPr>
        <p:spPr>
          <a:xfrm>
            <a:off x="8214514" y="5207533"/>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4" name="Oval 213">
            <a:extLst>
              <a:ext uri="{FF2B5EF4-FFF2-40B4-BE49-F238E27FC236}">
                <a16:creationId xmlns:a16="http://schemas.microsoft.com/office/drawing/2014/main" id="{CD4D987D-5E16-0AA5-6BE7-A2A4DF8B101B}"/>
              </a:ext>
            </a:extLst>
          </p:cNvPr>
          <p:cNvSpPr/>
          <p:nvPr/>
        </p:nvSpPr>
        <p:spPr>
          <a:xfrm>
            <a:off x="9084063" y="6223292"/>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5" name="Oval 214">
            <a:extLst>
              <a:ext uri="{FF2B5EF4-FFF2-40B4-BE49-F238E27FC236}">
                <a16:creationId xmlns:a16="http://schemas.microsoft.com/office/drawing/2014/main" id="{E5717321-2205-3FF8-193D-50024BD5EFF5}"/>
              </a:ext>
            </a:extLst>
          </p:cNvPr>
          <p:cNvSpPr/>
          <p:nvPr/>
        </p:nvSpPr>
        <p:spPr>
          <a:xfrm>
            <a:off x="9048348" y="6100857"/>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600"/>
          </a:p>
        </p:txBody>
      </p:sp>
      <p:sp>
        <p:nvSpPr>
          <p:cNvPr id="216" name="Oval 215">
            <a:extLst>
              <a:ext uri="{FF2B5EF4-FFF2-40B4-BE49-F238E27FC236}">
                <a16:creationId xmlns:a16="http://schemas.microsoft.com/office/drawing/2014/main" id="{F45E2CAA-27E0-B56F-D7B5-D35B510CBC4A}"/>
              </a:ext>
            </a:extLst>
          </p:cNvPr>
          <p:cNvSpPr/>
          <p:nvPr/>
        </p:nvSpPr>
        <p:spPr>
          <a:xfrm>
            <a:off x="9041977" y="5926272"/>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600"/>
          </a:p>
        </p:txBody>
      </p:sp>
      <p:sp>
        <p:nvSpPr>
          <p:cNvPr id="217" name="Oval 216">
            <a:extLst>
              <a:ext uri="{FF2B5EF4-FFF2-40B4-BE49-F238E27FC236}">
                <a16:creationId xmlns:a16="http://schemas.microsoft.com/office/drawing/2014/main" id="{C9201E8C-2743-9F83-1CF6-BD3E71534817}"/>
              </a:ext>
            </a:extLst>
          </p:cNvPr>
          <p:cNvSpPr/>
          <p:nvPr/>
        </p:nvSpPr>
        <p:spPr>
          <a:xfrm>
            <a:off x="9949822" y="5411679"/>
            <a:ext cx="52378" cy="51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800">
              <a:solidFill>
                <a:prstClr val="white"/>
              </a:solidFill>
              <a:latin typeface="Arial" panose="020B0604020202020204"/>
            </a:endParaRPr>
          </a:p>
        </p:txBody>
      </p:sp>
      <p:sp>
        <p:nvSpPr>
          <p:cNvPr id="218" name="5-Point Star 508">
            <a:extLst>
              <a:ext uri="{FF2B5EF4-FFF2-40B4-BE49-F238E27FC236}">
                <a16:creationId xmlns:a16="http://schemas.microsoft.com/office/drawing/2014/main" id="{B7FF3610-34D2-8ECB-E4A9-89803272D334}"/>
              </a:ext>
            </a:extLst>
          </p:cNvPr>
          <p:cNvSpPr/>
          <p:nvPr/>
        </p:nvSpPr>
        <p:spPr>
          <a:xfrm>
            <a:off x="9168113" y="6046776"/>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20" name="TextBox 219">
            <a:extLst>
              <a:ext uri="{FF2B5EF4-FFF2-40B4-BE49-F238E27FC236}">
                <a16:creationId xmlns:a16="http://schemas.microsoft.com/office/drawing/2014/main" id="{05B77F5B-B12A-66DB-A336-9157CB48CF6B}"/>
              </a:ext>
            </a:extLst>
          </p:cNvPr>
          <p:cNvSpPr txBox="1"/>
          <p:nvPr/>
        </p:nvSpPr>
        <p:spPr>
          <a:xfrm>
            <a:off x="4351729" y="2577271"/>
            <a:ext cx="396772" cy="276999"/>
          </a:xfrm>
          <a:prstGeom prst="rect">
            <a:avLst/>
          </a:prstGeom>
          <a:noFill/>
        </p:spPr>
        <p:txBody>
          <a:bodyPr wrap="square" rtlCol="0">
            <a:spAutoFit/>
          </a:bodyPr>
          <a:lstStyle/>
          <a:p>
            <a:r>
              <a:rPr lang="en-US" sz="1200" b="1">
                <a:solidFill>
                  <a:schemeClr val="accent4"/>
                </a:solidFill>
              </a:rPr>
              <a:t>YT</a:t>
            </a:r>
          </a:p>
        </p:txBody>
      </p:sp>
      <p:sp>
        <p:nvSpPr>
          <p:cNvPr id="221" name="TextBox 220">
            <a:extLst>
              <a:ext uri="{FF2B5EF4-FFF2-40B4-BE49-F238E27FC236}">
                <a16:creationId xmlns:a16="http://schemas.microsoft.com/office/drawing/2014/main" id="{AE8EA45C-D11C-347A-98AF-B455FF39B265}"/>
              </a:ext>
            </a:extLst>
          </p:cNvPr>
          <p:cNvSpPr txBox="1"/>
          <p:nvPr/>
        </p:nvSpPr>
        <p:spPr>
          <a:xfrm>
            <a:off x="5436169" y="2999209"/>
            <a:ext cx="396772" cy="276999"/>
          </a:xfrm>
          <a:prstGeom prst="rect">
            <a:avLst/>
          </a:prstGeom>
          <a:noFill/>
        </p:spPr>
        <p:txBody>
          <a:bodyPr wrap="square" rtlCol="0">
            <a:spAutoFit/>
          </a:bodyPr>
          <a:lstStyle/>
          <a:p>
            <a:r>
              <a:rPr lang="en-US" sz="1200" b="1">
                <a:solidFill>
                  <a:schemeClr val="accent4"/>
                </a:solidFill>
              </a:rPr>
              <a:t>NT</a:t>
            </a:r>
          </a:p>
        </p:txBody>
      </p:sp>
      <p:sp>
        <p:nvSpPr>
          <p:cNvPr id="222" name="TextBox 221">
            <a:extLst>
              <a:ext uri="{FF2B5EF4-FFF2-40B4-BE49-F238E27FC236}">
                <a16:creationId xmlns:a16="http://schemas.microsoft.com/office/drawing/2014/main" id="{1F218755-7AC9-76E5-8813-571A5F0D12FE}"/>
              </a:ext>
            </a:extLst>
          </p:cNvPr>
          <p:cNvSpPr txBox="1"/>
          <p:nvPr/>
        </p:nvSpPr>
        <p:spPr>
          <a:xfrm>
            <a:off x="6884270" y="2903699"/>
            <a:ext cx="433493" cy="276999"/>
          </a:xfrm>
          <a:prstGeom prst="rect">
            <a:avLst/>
          </a:prstGeom>
          <a:noFill/>
        </p:spPr>
        <p:txBody>
          <a:bodyPr wrap="square" rtlCol="0">
            <a:spAutoFit/>
          </a:bodyPr>
          <a:lstStyle/>
          <a:p>
            <a:r>
              <a:rPr lang="en-US" sz="1200" b="1">
                <a:solidFill>
                  <a:schemeClr val="accent4"/>
                </a:solidFill>
              </a:rPr>
              <a:t>NU</a:t>
            </a:r>
          </a:p>
        </p:txBody>
      </p:sp>
      <p:sp>
        <p:nvSpPr>
          <p:cNvPr id="223" name="TextBox 222">
            <a:extLst>
              <a:ext uri="{FF2B5EF4-FFF2-40B4-BE49-F238E27FC236}">
                <a16:creationId xmlns:a16="http://schemas.microsoft.com/office/drawing/2014/main" id="{304FBF8B-EDF9-59EF-57B6-C50FB482178B}"/>
              </a:ext>
            </a:extLst>
          </p:cNvPr>
          <p:cNvSpPr txBox="1"/>
          <p:nvPr/>
        </p:nvSpPr>
        <p:spPr>
          <a:xfrm>
            <a:off x="4555845" y="3934652"/>
            <a:ext cx="424304" cy="276999"/>
          </a:xfrm>
          <a:prstGeom prst="rect">
            <a:avLst/>
          </a:prstGeom>
          <a:noFill/>
        </p:spPr>
        <p:txBody>
          <a:bodyPr wrap="square" rtlCol="0">
            <a:spAutoFit/>
          </a:bodyPr>
          <a:lstStyle/>
          <a:p>
            <a:r>
              <a:rPr lang="en-US" sz="1200" b="1">
                <a:solidFill>
                  <a:schemeClr val="accent4"/>
                </a:solidFill>
              </a:rPr>
              <a:t>BC</a:t>
            </a:r>
          </a:p>
        </p:txBody>
      </p:sp>
      <p:sp>
        <p:nvSpPr>
          <p:cNvPr id="224" name="TextBox 223">
            <a:extLst>
              <a:ext uri="{FF2B5EF4-FFF2-40B4-BE49-F238E27FC236}">
                <a16:creationId xmlns:a16="http://schemas.microsoft.com/office/drawing/2014/main" id="{34944F5D-C00F-25BC-C227-A24AD2AA6A9C}"/>
              </a:ext>
            </a:extLst>
          </p:cNvPr>
          <p:cNvSpPr txBox="1"/>
          <p:nvPr/>
        </p:nvSpPr>
        <p:spPr>
          <a:xfrm>
            <a:off x="5464564" y="4153859"/>
            <a:ext cx="424304" cy="276999"/>
          </a:xfrm>
          <a:prstGeom prst="rect">
            <a:avLst/>
          </a:prstGeom>
          <a:noFill/>
        </p:spPr>
        <p:txBody>
          <a:bodyPr wrap="square" rtlCol="0">
            <a:spAutoFit/>
          </a:bodyPr>
          <a:lstStyle/>
          <a:p>
            <a:r>
              <a:rPr lang="en-US" sz="1200" b="1">
                <a:solidFill>
                  <a:schemeClr val="accent4"/>
                </a:solidFill>
              </a:rPr>
              <a:t>AB</a:t>
            </a:r>
          </a:p>
        </p:txBody>
      </p:sp>
      <p:sp>
        <p:nvSpPr>
          <p:cNvPr id="225" name="TextBox 224">
            <a:extLst>
              <a:ext uri="{FF2B5EF4-FFF2-40B4-BE49-F238E27FC236}">
                <a16:creationId xmlns:a16="http://schemas.microsoft.com/office/drawing/2014/main" id="{FA69CEF6-AAC4-680A-5109-73030D83DA88}"/>
              </a:ext>
            </a:extLst>
          </p:cNvPr>
          <p:cNvSpPr txBox="1"/>
          <p:nvPr/>
        </p:nvSpPr>
        <p:spPr>
          <a:xfrm>
            <a:off x="6188642" y="4352048"/>
            <a:ext cx="424304" cy="276999"/>
          </a:xfrm>
          <a:prstGeom prst="rect">
            <a:avLst/>
          </a:prstGeom>
          <a:noFill/>
        </p:spPr>
        <p:txBody>
          <a:bodyPr wrap="square" rtlCol="0">
            <a:spAutoFit/>
          </a:bodyPr>
          <a:lstStyle/>
          <a:p>
            <a:r>
              <a:rPr lang="en-US" sz="1200" b="1">
                <a:solidFill>
                  <a:schemeClr val="accent4"/>
                </a:solidFill>
              </a:rPr>
              <a:t>SK</a:t>
            </a:r>
          </a:p>
        </p:txBody>
      </p:sp>
      <p:sp>
        <p:nvSpPr>
          <p:cNvPr id="226" name="TextBox 225">
            <a:extLst>
              <a:ext uri="{FF2B5EF4-FFF2-40B4-BE49-F238E27FC236}">
                <a16:creationId xmlns:a16="http://schemas.microsoft.com/office/drawing/2014/main" id="{46A6E7D6-78E8-1C04-E0AA-FCF6E6E4EEAE}"/>
              </a:ext>
            </a:extLst>
          </p:cNvPr>
          <p:cNvSpPr txBox="1"/>
          <p:nvPr/>
        </p:nvSpPr>
        <p:spPr>
          <a:xfrm>
            <a:off x="6911266" y="4326397"/>
            <a:ext cx="424304" cy="276999"/>
          </a:xfrm>
          <a:prstGeom prst="rect">
            <a:avLst/>
          </a:prstGeom>
          <a:noFill/>
        </p:spPr>
        <p:txBody>
          <a:bodyPr wrap="square" rtlCol="0">
            <a:spAutoFit/>
          </a:bodyPr>
          <a:lstStyle/>
          <a:p>
            <a:r>
              <a:rPr lang="en-US" sz="1200" b="1">
                <a:solidFill>
                  <a:schemeClr val="accent4"/>
                </a:solidFill>
              </a:rPr>
              <a:t>MB</a:t>
            </a:r>
          </a:p>
        </p:txBody>
      </p:sp>
      <p:sp>
        <p:nvSpPr>
          <p:cNvPr id="227" name="TextBox 226">
            <a:extLst>
              <a:ext uri="{FF2B5EF4-FFF2-40B4-BE49-F238E27FC236}">
                <a16:creationId xmlns:a16="http://schemas.microsoft.com/office/drawing/2014/main" id="{07D3D6CB-07DF-631A-ABFC-B8B44054E01E}"/>
              </a:ext>
            </a:extLst>
          </p:cNvPr>
          <p:cNvSpPr txBox="1"/>
          <p:nvPr/>
        </p:nvSpPr>
        <p:spPr>
          <a:xfrm>
            <a:off x="7890486" y="4619965"/>
            <a:ext cx="424304" cy="276999"/>
          </a:xfrm>
          <a:prstGeom prst="rect">
            <a:avLst/>
          </a:prstGeom>
          <a:noFill/>
        </p:spPr>
        <p:txBody>
          <a:bodyPr wrap="square" rtlCol="0">
            <a:spAutoFit/>
          </a:bodyPr>
          <a:lstStyle/>
          <a:p>
            <a:r>
              <a:rPr lang="en-US" sz="1200" b="1">
                <a:solidFill>
                  <a:schemeClr val="accent4"/>
                </a:solidFill>
              </a:rPr>
              <a:t>ON</a:t>
            </a:r>
          </a:p>
        </p:txBody>
      </p:sp>
      <p:sp>
        <p:nvSpPr>
          <p:cNvPr id="228" name="TextBox 227">
            <a:extLst>
              <a:ext uri="{FF2B5EF4-FFF2-40B4-BE49-F238E27FC236}">
                <a16:creationId xmlns:a16="http://schemas.microsoft.com/office/drawing/2014/main" id="{C4194AF8-CC59-C0C8-F1D6-7A987D19BE8B}"/>
              </a:ext>
            </a:extLst>
          </p:cNvPr>
          <p:cNvSpPr txBox="1"/>
          <p:nvPr/>
        </p:nvSpPr>
        <p:spPr>
          <a:xfrm>
            <a:off x="9178628" y="4296755"/>
            <a:ext cx="424304" cy="276999"/>
          </a:xfrm>
          <a:prstGeom prst="rect">
            <a:avLst/>
          </a:prstGeom>
          <a:noFill/>
        </p:spPr>
        <p:txBody>
          <a:bodyPr wrap="square" rtlCol="0">
            <a:spAutoFit/>
          </a:bodyPr>
          <a:lstStyle/>
          <a:p>
            <a:r>
              <a:rPr lang="en-US" sz="1200" b="1">
                <a:solidFill>
                  <a:schemeClr val="accent4"/>
                </a:solidFill>
              </a:rPr>
              <a:t>QC</a:t>
            </a:r>
          </a:p>
        </p:txBody>
      </p:sp>
      <p:sp>
        <p:nvSpPr>
          <p:cNvPr id="229" name="TextBox 228">
            <a:extLst>
              <a:ext uri="{FF2B5EF4-FFF2-40B4-BE49-F238E27FC236}">
                <a16:creationId xmlns:a16="http://schemas.microsoft.com/office/drawing/2014/main" id="{CFC53604-B0AA-B328-4A4E-FF0C05E74552}"/>
              </a:ext>
            </a:extLst>
          </p:cNvPr>
          <p:cNvSpPr txBox="1"/>
          <p:nvPr/>
        </p:nvSpPr>
        <p:spPr>
          <a:xfrm>
            <a:off x="10253717" y="4867023"/>
            <a:ext cx="424304" cy="276999"/>
          </a:xfrm>
          <a:prstGeom prst="rect">
            <a:avLst/>
          </a:prstGeom>
          <a:noFill/>
        </p:spPr>
        <p:txBody>
          <a:bodyPr wrap="square" rtlCol="0">
            <a:spAutoFit/>
          </a:bodyPr>
          <a:lstStyle/>
          <a:p>
            <a:r>
              <a:rPr lang="en-US" sz="1200" b="1">
                <a:solidFill>
                  <a:schemeClr val="accent4"/>
                </a:solidFill>
              </a:rPr>
              <a:t>NB</a:t>
            </a:r>
          </a:p>
        </p:txBody>
      </p:sp>
      <p:sp>
        <p:nvSpPr>
          <p:cNvPr id="230" name="TextBox 229">
            <a:extLst>
              <a:ext uri="{FF2B5EF4-FFF2-40B4-BE49-F238E27FC236}">
                <a16:creationId xmlns:a16="http://schemas.microsoft.com/office/drawing/2014/main" id="{40C9D453-D491-29F0-0E02-965ACCE43348}"/>
              </a:ext>
            </a:extLst>
          </p:cNvPr>
          <p:cNvSpPr txBox="1"/>
          <p:nvPr/>
        </p:nvSpPr>
        <p:spPr>
          <a:xfrm>
            <a:off x="10540959" y="5161363"/>
            <a:ext cx="424304" cy="276999"/>
          </a:xfrm>
          <a:prstGeom prst="rect">
            <a:avLst/>
          </a:prstGeom>
          <a:noFill/>
        </p:spPr>
        <p:txBody>
          <a:bodyPr wrap="square" rtlCol="0">
            <a:spAutoFit/>
          </a:bodyPr>
          <a:lstStyle/>
          <a:p>
            <a:r>
              <a:rPr lang="en-US" sz="1200" b="1">
                <a:solidFill>
                  <a:schemeClr val="accent4"/>
                </a:solidFill>
              </a:rPr>
              <a:t>NS</a:t>
            </a:r>
          </a:p>
        </p:txBody>
      </p:sp>
      <p:sp>
        <p:nvSpPr>
          <p:cNvPr id="231" name="TextBox 230">
            <a:extLst>
              <a:ext uri="{FF2B5EF4-FFF2-40B4-BE49-F238E27FC236}">
                <a16:creationId xmlns:a16="http://schemas.microsoft.com/office/drawing/2014/main" id="{ED164B41-27B1-BFC5-C197-BF99BD07E179}"/>
              </a:ext>
            </a:extLst>
          </p:cNvPr>
          <p:cNvSpPr txBox="1"/>
          <p:nvPr/>
        </p:nvSpPr>
        <p:spPr>
          <a:xfrm>
            <a:off x="10473919" y="4580031"/>
            <a:ext cx="546522" cy="276999"/>
          </a:xfrm>
          <a:prstGeom prst="rect">
            <a:avLst/>
          </a:prstGeom>
          <a:noFill/>
        </p:spPr>
        <p:txBody>
          <a:bodyPr wrap="square" rtlCol="0">
            <a:spAutoFit/>
          </a:bodyPr>
          <a:lstStyle/>
          <a:p>
            <a:r>
              <a:rPr lang="en-US" sz="1200" b="1">
                <a:solidFill>
                  <a:schemeClr val="accent4"/>
                </a:solidFill>
              </a:rPr>
              <a:t>P.E.I</a:t>
            </a:r>
          </a:p>
        </p:txBody>
      </p:sp>
      <p:sp>
        <p:nvSpPr>
          <p:cNvPr id="232" name="TextBox 231">
            <a:extLst>
              <a:ext uri="{FF2B5EF4-FFF2-40B4-BE49-F238E27FC236}">
                <a16:creationId xmlns:a16="http://schemas.microsoft.com/office/drawing/2014/main" id="{C44693F2-0880-81BE-A0EF-06BD9C91E166}"/>
              </a:ext>
            </a:extLst>
          </p:cNvPr>
          <p:cNvSpPr txBox="1"/>
          <p:nvPr/>
        </p:nvSpPr>
        <p:spPr>
          <a:xfrm>
            <a:off x="10441730" y="3569497"/>
            <a:ext cx="546522" cy="276999"/>
          </a:xfrm>
          <a:prstGeom prst="rect">
            <a:avLst/>
          </a:prstGeom>
          <a:noFill/>
        </p:spPr>
        <p:txBody>
          <a:bodyPr wrap="square" rtlCol="0">
            <a:spAutoFit/>
          </a:bodyPr>
          <a:lstStyle/>
          <a:p>
            <a:r>
              <a:rPr lang="en-US" sz="1200" b="1">
                <a:solidFill>
                  <a:schemeClr val="accent4"/>
                </a:solidFill>
              </a:rPr>
              <a:t>NL</a:t>
            </a:r>
          </a:p>
        </p:txBody>
      </p:sp>
      <p:sp>
        <p:nvSpPr>
          <p:cNvPr id="233" name="5-Point Star 508">
            <a:extLst>
              <a:ext uri="{FF2B5EF4-FFF2-40B4-BE49-F238E27FC236}">
                <a16:creationId xmlns:a16="http://schemas.microsoft.com/office/drawing/2014/main" id="{6FBA0AEB-CB05-69A0-71FF-42DD769C2BDB}"/>
              </a:ext>
            </a:extLst>
          </p:cNvPr>
          <p:cNvSpPr/>
          <p:nvPr/>
        </p:nvSpPr>
        <p:spPr>
          <a:xfrm>
            <a:off x="9646691" y="5495234"/>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34" name="TextBox 233">
            <a:extLst>
              <a:ext uri="{FF2B5EF4-FFF2-40B4-BE49-F238E27FC236}">
                <a16:creationId xmlns:a16="http://schemas.microsoft.com/office/drawing/2014/main" id="{867C0426-1FFE-3642-2EF5-CF4F222E2D29}"/>
              </a:ext>
            </a:extLst>
          </p:cNvPr>
          <p:cNvSpPr txBox="1"/>
          <p:nvPr/>
        </p:nvSpPr>
        <p:spPr>
          <a:xfrm>
            <a:off x="9544326" y="5497616"/>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Ottawa</a:t>
            </a:r>
            <a:endParaRPr lang="en-US" sz="800" b="1">
              <a:solidFill>
                <a:prstClr val="black"/>
              </a:solidFill>
              <a:latin typeface="Arial" panose="020B0604020202020204"/>
            </a:endParaRPr>
          </a:p>
        </p:txBody>
      </p:sp>
      <p:sp>
        <p:nvSpPr>
          <p:cNvPr id="235" name="5-Point Star 508">
            <a:extLst>
              <a:ext uri="{FF2B5EF4-FFF2-40B4-BE49-F238E27FC236}">
                <a16:creationId xmlns:a16="http://schemas.microsoft.com/office/drawing/2014/main" id="{31A2AB1D-DBAC-24C3-CA66-A6FD5E681E69}"/>
              </a:ext>
            </a:extLst>
          </p:cNvPr>
          <p:cNvSpPr/>
          <p:nvPr/>
        </p:nvSpPr>
        <p:spPr>
          <a:xfrm>
            <a:off x="8871955" y="6294027"/>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36" name="TextBox 235">
            <a:extLst>
              <a:ext uri="{FF2B5EF4-FFF2-40B4-BE49-F238E27FC236}">
                <a16:creationId xmlns:a16="http://schemas.microsoft.com/office/drawing/2014/main" id="{8125FE06-7C7F-8F30-5EEB-E2919BE79C7F}"/>
              </a:ext>
            </a:extLst>
          </p:cNvPr>
          <p:cNvSpPr txBox="1"/>
          <p:nvPr/>
        </p:nvSpPr>
        <p:spPr>
          <a:xfrm>
            <a:off x="8083588" y="6258510"/>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Windsor</a:t>
            </a:r>
            <a:endParaRPr lang="en-US" sz="800" b="1">
              <a:solidFill>
                <a:prstClr val="black"/>
              </a:solidFill>
              <a:latin typeface="Arial" panose="020B0604020202020204"/>
            </a:endParaRPr>
          </a:p>
        </p:txBody>
      </p:sp>
      <p:sp>
        <p:nvSpPr>
          <p:cNvPr id="237" name="5-Point Star 508">
            <a:extLst>
              <a:ext uri="{FF2B5EF4-FFF2-40B4-BE49-F238E27FC236}">
                <a16:creationId xmlns:a16="http://schemas.microsoft.com/office/drawing/2014/main" id="{D4A33716-D1B2-5F8F-2261-CB7342B71F01}"/>
              </a:ext>
            </a:extLst>
          </p:cNvPr>
          <p:cNvSpPr/>
          <p:nvPr/>
        </p:nvSpPr>
        <p:spPr>
          <a:xfrm>
            <a:off x="8177304" y="5321991"/>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40" name="TextBox 239">
            <a:extLst>
              <a:ext uri="{FF2B5EF4-FFF2-40B4-BE49-F238E27FC236}">
                <a16:creationId xmlns:a16="http://schemas.microsoft.com/office/drawing/2014/main" id="{873EA0D5-332A-FE49-4143-DD985E06955A}"/>
              </a:ext>
            </a:extLst>
          </p:cNvPr>
          <p:cNvSpPr txBox="1"/>
          <p:nvPr/>
        </p:nvSpPr>
        <p:spPr>
          <a:xfrm>
            <a:off x="7467207" y="5212105"/>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Sudbury</a:t>
            </a:r>
            <a:endParaRPr lang="en-US" sz="800" b="1">
              <a:solidFill>
                <a:prstClr val="black"/>
              </a:solidFill>
              <a:latin typeface="Arial" panose="020B0604020202020204"/>
            </a:endParaRPr>
          </a:p>
        </p:txBody>
      </p:sp>
      <p:sp>
        <p:nvSpPr>
          <p:cNvPr id="241" name="5-Point Star 508">
            <a:extLst>
              <a:ext uri="{FF2B5EF4-FFF2-40B4-BE49-F238E27FC236}">
                <a16:creationId xmlns:a16="http://schemas.microsoft.com/office/drawing/2014/main" id="{C066CF45-AE80-F383-8E50-B6B195726937}"/>
              </a:ext>
            </a:extLst>
          </p:cNvPr>
          <p:cNvSpPr/>
          <p:nvPr/>
        </p:nvSpPr>
        <p:spPr>
          <a:xfrm>
            <a:off x="9854599" y="5066188"/>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42" name="TextBox 241">
            <a:extLst>
              <a:ext uri="{FF2B5EF4-FFF2-40B4-BE49-F238E27FC236}">
                <a16:creationId xmlns:a16="http://schemas.microsoft.com/office/drawing/2014/main" id="{33CBA885-1A85-D216-F15B-038ED5302B07}"/>
              </a:ext>
            </a:extLst>
          </p:cNvPr>
          <p:cNvSpPr txBox="1"/>
          <p:nvPr/>
        </p:nvSpPr>
        <p:spPr>
          <a:xfrm>
            <a:off x="9035763" y="5029485"/>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Montreal</a:t>
            </a:r>
            <a:endParaRPr lang="en-US" sz="800" b="1">
              <a:solidFill>
                <a:prstClr val="black"/>
              </a:solidFill>
              <a:latin typeface="Arial" panose="020B0604020202020204"/>
            </a:endParaRPr>
          </a:p>
        </p:txBody>
      </p:sp>
      <p:sp>
        <p:nvSpPr>
          <p:cNvPr id="243" name="5-Point Star 508">
            <a:extLst>
              <a:ext uri="{FF2B5EF4-FFF2-40B4-BE49-F238E27FC236}">
                <a16:creationId xmlns:a16="http://schemas.microsoft.com/office/drawing/2014/main" id="{93818BBD-5990-7B8E-C17A-3D5094084736}"/>
              </a:ext>
            </a:extLst>
          </p:cNvPr>
          <p:cNvSpPr/>
          <p:nvPr/>
        </p:nvSpPr>
        <p:spPr>
          <a:xfrm>
            <a:off x="5520357" y="4551332"/>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44" name="TextBox 243">
            <a:extLst>
              <a:ext uri="{FF2B5EF4-FFF2-40B4-BE49-F238E27FC236}">
                <a16:creationId xmlns:a16="http://schemas.microsoft.com/office/drawing/2014/main" id="{B00D1CB4-30B0-BA53-572D-A7862F892725}"/>
              </a:ext>
            </a:extLst>
          </p:cNvPr>
          <p:cNvSpPr txBox="1"/>
          <p:nvPr/>
        </p:nvSpPr>
        <p:spPr>
          <a:xfrm>
            <a:off x="5503040" y="4506970"/>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Edmonton</a:t>
            </a:r>
            <a:endParaRPr lang="en-US" sz="800" b="1">
              <a:solidFill>
                <a:prstClr val="black"/>
              </a:solidFill>
              <a:latin typeface="Arial" panose="020B0604020202020204"/>
            </a:endParaRPr>
          </a:p>
        </p:txBody>
      </p:sp>
      <p:sp>
        <p:nvSpPr>
          <p:cNvPr id="245" name="TextBox 244">
            <a:extLst>
              <a:ext uri="{FF2B5EF4-FFF2-40B4-BE49-F238E27FC236}">
                <a16:creationId xmlns:a16="http://schemas.microsoft.com/office/drawing/2014/main" id="{0F557C06-0BB4-1A27-AF70-A5AEEBECE47F}"/>
              </a:ext>
            </a:extLst>
          </p:cNvPr>
          <p:cNvSpPr txBox="1"/>
          <p:nvPr/>
        </p:nvSpPr>
        <p:spPr>
          <a:xfrm>
            <a:off x="5328195" y="5083038"/>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Calgary</a:t>
            </a:r>
            <a:endParaRPr lang="en-US" sz="800" b="1">
              <a:solidFill>
                <a:prstClr val="black"/>
              </a:solidFill>
              <a:latin typeface="Arial" panose="020B0604020202020204"/>
            </a:endParaRPr>
          </a:p>
        </p:txBody>
      </p:sp>
      <p:sp>
        <p:nvSpPr>
          <p:cNvPr id="246" name="5-Point Star 508">
            <a:extLst>
              <a:ext uri="{FF2B5EF4-FFF2-40B4-BE49-F238E27FC236}">
                <a16:creationId xmlns:a16="http://schemas.microsoft.com/office/drawing/2014/main" id="{9F481212-B2BD-21CD-4961-BD1FF5341F43}"/>
              </a:ext>
            </a:extLst>
          </p:cNvPr>
          <p:cNvSpPr/>
          <p:nvPr/>
        </p:nvSpPr>
        <p:spPr>
          <a:xfrm>
            <a:off x="5425093" y="5115868"/>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47" name="5-Point Star 508">
            <a:extLst>
              <a:ext uri="{FF2B5EF4-FFF2-40B4-BE49-F238E27FC236}">
                <a16:creationId xmlns:a16="http://schemas.microsoft.com/office/drawing/2014/main" id="{DD928B11-77F0-1911-C633-119253EE768E}"/>
              </a:ext>
            </a:extLst>
          </p:cNvPr>
          <p:cNvSpPr/>
          <p:nvPr/>
        </p:nvSpPr>
        <p:spPr>
          <a:xfrm>
            <a:off x="4739643" y="5131551"/>
            <a:ext cx="152117" cy="151964"/>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700">
              <a:solidFill>
                <a:prstClr val="white"/>
              </a:solidFill>
              <a:latin typeface="Arial" panose="020B0604020202020204"/>
            </a:endParaRPr>
          </a:p>
        </p:txBody>
      </p:sp>
      <p:sp>
        <p:nvSpPr>
          <p:cNvPr id="248" name="TextBox 247">
            <a:extLst>
              <a:ext uri="{FF2B5EF4-FFF2-40B4-BE49-F238E27FC236}">
                <a16:creationId xmlns:a16="http://schemas.microsoft.com/office/drawing/2014/main" id="{736FD412-3AEA-2696-941D-2A2526ED3BD9}"/>
              </a:ext>
            </a:extLst>
          </p:cNvPr>
          <p:cNvSpPr txBox="1"/>
          <p:nvPr/>
        </p:nvSpPr>
        <p:spPr>
          <a:xfrm>
            <a:off x="3968273" y="5116904"/>
            <a:ext cx="1017126" cy="277242"/>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defRPr/>
            </a:pPr>
            <a:r>
              <a:rPr lang="en-US" sz="900" b="1">
                <a:solidFill>
                  <a:prstClr val="black"/>
                </a:solidFill>
                <a:latin typeface="Arial" panose="020B0604020202020204"/>
              </a:rPr>
              <a:t>Langley</a:t>
            </a:r>
            <a:endParaRPr lang="en-US" sz="800" b="1">
              <a:solidFill>
                <a:prstClr val="black"/>
              </a:solidFill>
              <a:latin typeface="Arial" panose="020B0604020202020204"/>
            </a:endParaRPr>
          </a:p>
        </p:txBody>
      </p:sp>
    </p:spTree>
    <p:extLst>
      <p:ext uri="{BB962C8B-B14F-4D97-AF65-F5344CB8AC3E}">
        <p14:creationId xmlns:p14="http://schemas.microsoft.com/office/powerpoint/2010/main" val="198341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91359"/>
            <a:ext cx="6336994" cy="1188882"/>
          </a:xfrm>
        </p:spPr>
        <p:txBody>
          <a:bodyPr vert="horz" lIns="91440" tIns="45720" rIns="91440" bIns="45720" rtlCol="0" anchor="ctr">
            <a:normAutofit/>
          </a:bodyPr>
          <a:lstStyle/>
          <a:p>
            <a:r>
              <a:rPr lang="en-US" sz="2500" b="1" kern="1200">
                <a:solidFill>
                  <a:schemeClr val="tx1">
                    <a:lumMod val="65000"/>
                    <a:lumOff val="35000"/>
                  </a:schemeClr>
                </a:solidFill>
              </a:rPr>
              <a:t>Consistent Global Revenue Growth</a:t>
            </a:r>
            <a:endParaRPr lang="en-US" sz="2500" kern="1200">
              <a:solidFill>
                <a:schemeClr val="tx1">
                  <a:lumMod val="65000"/>
                  <a:lumOff val="35000"/>
                </a:schemeClr>
              </a:solidFill>
            </a:endParaRPr>
          </a:p>
        </p:txBody>
      </p:sp>
      <p:sp>
        <p:nvSpPr>
          <p:cNvPr id="15" name="Content Placeholder 14">
            <a:extLst>
              <a:ext uri="{FF2B5EF4-FFF2-40B4-BE49-F238E27FC236}">
                <a16:creationId xmlns:a16="http://schemas.microsoft.com/office/drawing/2014/main" id="{577080C0-3BF0-8E08-712B-80D0A9B5E7A7}"/>
              </a:ext>
            </a:extLst>
          </p:cNvPr>
          <p:cNvSpPr>
            <a:spLocks noGrp="1"/>
          </p:cNvSpPr>
          <p:nvPr>
            <p:ph idx="1"/>
          </p:nvPr>
        </p:nvSpPr>
        <p:spPr/>
        <p:txBody>
          <a:bodyPr/>
          <a:lstStyle/>
          <a:p>
            <a:endParaRPr lang="en-US"/>
          </a:p>
        </p:txBody>
      </p:sp>
      <p:sp>
        <p:nvSpPr>
          <p:cNvPr id="11" name="Text Placeholder 10">
            <a:extLst>
              <a:ext uri="{FF2B5EF4-FFF2-40B4-BE49-F238E27FC236}">
                <a16:creationId xmlns:a16="http://schemas.microsoft.com/office/drawing/2014/main" id="{FE850CF9-0E59-D2D7-8AFB-39B1D6B9ECCF}"/>
              </a:ext>
            </a:extLst>
          </p:cNvPr>
          <p:cNvSpPr>
            <a:spLocks/>
          </p:cNvSpPr>
          <p:nvPr/>
        </p:nvSpPr>
        <p:spPr>
          <a:xfrm>
            <a:off x="274320" y="1885950"/>
            <a:ext cx="11559091" cy="4448166"/>
          </a:xfrm>
          <a:prstGeom prst="rect">
            <a:avLst/>
          </a:prstGeom>
        </p:spPr>
        <p:txBody>
          <a:bodyPr/>
          <a:lstStyle/>
          <a:p>
            <a:endParaRPr lang="en-US"/>
          </a:p>
        </p:txBody>
      </p:sp>
      <p:sp>
        <p:nvSpPr>
          <p:cNvPr id="7" name="Oval 6">
            <a:extLst>
              <a:ext uri="{FF2B5EF4-FFF2-40B4-BE49-F238E27FC236}">
                <a16:creationId xmlns:a16="http://schemas.microsoft.com/office/drawing/2014/main" id="{CC7C7106-52B8-FFAE-2C86-506A5C5390B8}"/>
              </a:ext>
            </a:extLst>
          </p:cNvPr>
          <p:cNvSpPr/>
          <p:nvPr/>
        </p:nvSpPr>
        <p:spPr>
          <a:xfrm>
            <a:off x="1505686" y="3629461"/>
            <a:ext cx="691634" cy="691634"/>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4D84C54-FC36-57CF-EBA7-55E8630AAB9D}"/>
              </a:ext>
            </a:extLst>
          </p:cNvPr>
          <p:cNvSpPr/>
          <p:nvPr/>
        </p:nvSpPr>
        <p:spPr>
          <a:xfrm>
            <a:off x="3150946" y="3378512"/>
            <a:ext cx="960210" cy="960210"/>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386B19-44C4-552B-26F1-057B2964B054}"/>
              </a:ext>
            </a:extLst>
          </p:cNvPr>
          <p:cNvSpPr/>
          <p:nvPr/>
        </p:nvSpPr>
        <p:spPr>
          <a:xfrm>
            <a:off x="4795133" y="3180971"/>
            <a:ext cx="1162132" cy="1162132"/>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6E37B6B-3C49-F59B-ED4C-0E556ABF0E68}"/>
              </a:ext>
            </a:extLst>
          </p:cNvPr>
          <p:cNvSpPr txBox="1">
            <a:spLocks/>
          </p:cNvSpPr>
          <p:nvPr/>
        </p:nvSpPr>
        <p:spPr>
          <a:xfrm>
            <a:off x="4507546" y="4447570"/>
            <a:ext cx="1737305" cy="113725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691640" fontAlgn="base">
              <a:lnSpc>
                <a:spcPct val="100000"/>
              </a:lnSpc>
              <a:spcBef>
                <a:spcPts val="0"/>
              </a:spcBef>
              <a:spcAft>
                <a:spcPts val="600"/>
              </a:spcAft>
              <a:buNone/>
            </a:pPr>
            <a:r>
              <a:rPr lang="en-US" sz="1800" kern="1200">
                <a:solidFill>
                  <a:srgbClr val="000000"/>
                </a:solidFill>
                <a:latin typeface="Arial"/>
                <a:cs typeface="Arial"/>
              </a:rPr>
              <a:t>2021</a:t>
            </a:r>
          </a:p>
          <a:p>
            <a:pPr marL="0" indent="0" algn="ctr" defTabSz="1691640" fontAlgn="base">
              <a:lnSpc>
                <a:spcPct val="100000"/>
              </a:lnSpc>
              <a:spcBef>
                <a:spcPts val="0"/>
              </a:spcBef>
              <a:spcAft>
                <a:spcPts val="600"/>
              </a:spcAft>
              <a:buNone/>
            </a:pPr>
            <a:r>
              <a:rPr lang="en-US" sz="1800" kern="1200">
                <a:solidFill>
                  <a:srgbClr val="000000"/>
                </a:solidFill>
                <a:latin typeface="Arial Black"/>
                <a:cs typeface="Arial"/>
              </a:rPr>
              <a:t>$1.91B</a:t>
            </a:r>
            <a:endParaRPr lang="en-US" sz="1800">
              <a:solidFill>
                <a:srgbClr val="000000"/>
              </a:solidFill>
              <a:latin typeface="Arial Black"/>
              <a:cs typeface="Arial"/>
            </a:endParaRPr>
          </a:p>
        </p:txBody>
      </p:sp>
      <p:sp>
        <p:nvSpPr>
          <p:cNvPr id="13" name="Content Placeholder 2">
            <a:extLst>
              <a:ext uri="{FF2B5EF4-FFF2-40B4-BE49-F238E27FC236}">
                <a16:creationId xmlns:a16="http://schemas.microsoft.com/office/drawing/2014/main" id="{1BF8E00C-D698-9B44-A6C0-1BBA45E5E5A2}"/>
              </a:ext>
            </a:extLst>
          </p:cNvPr>
          <p:cNvSpPr txBox="1">
            <a:spLocks/>
          </p:cNvSpPr>
          <p:nvPr/>
        </p:nvSpPr>
        <p:spPr>
          <a:xfrm>
            <a:off x="2762397" y="4447571"/>
            <a:ext cx="1737305" cy="1137255"/>
          </a:xfrm>
          <a:prstGeom prst="rect">
            <a:avLst/>
          </a:prstGeom>
        </p:spPr>
        <p:txBody>
          <a:bodyPr>
            <a:normAutofit/>
          </a:bodyPr>
          <a:lstStyle>
            <a:lvl1pPr marL="228600" indent="-228600" algn="l" defTabSz="914400" rtl="0" eaLnBrk="1" latinLnBrk="0" hangingPunct="1">
              <a:lnSpc>
                <a:spcPct val="90000"/>
              </a:lnSpc>
              <a:spcBef>
                <a:spcPts val="10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691640" fontAlgn="base">
              <a:spcBef>
                <a:spcPts val="0"/>
              </a:spcBef>
              <a:spcAft>
                <a:spcPts val="600"/>
              </a:spcAft>
              <a:buNone/>
            </a:pPr>
            <a:r>
              <a:rPr lang="en-US" sz="1800" kern="1200">
                <a:solidFill>
                  <a:srgbClr val="000000"/>
                </a:solidFill>
                <a:latin typeface="Arial" panose="020B0604020202020204" pitchFamily="34" charset="0"/>
                <a:ea typeface="+mn-ea"/>
                <a:cs typeface="Arial" panose="020B0604020202020204" pitchFamily="34" charset="0"/>
              </a:rPr>
              <a:t>2020 </a:t>
            </a:r>
          </a:p>
          <a:p>
            <a:pPr marL="0" indent="0" algn="ctr" defTabSz="1691640" fontAlgn="base">
              <a:spcBef>
                <a:spcPts val="0"/>
              </a:spcBef>
              <a:spcAft>
                <a:spcPts val="600"/>
              </a:spcAft>
              <a:buNone/>
            </a:pPr>
            <a:r>
              <a:rPr lang="en-US" sz="1800" kern="1200">
                <a:solidFill>
                  <a:srgbClr val="000000"/>
                </a:solidFill>
                <a:latin typeface="Arial Black" panose="020B0A04020102020204" pitchFamily="34" charset="0"/>
                <a:ea typeface="+mn-ea"/>
                <a:cs typeface="Arial" panose="020B0604020202020204" pitchFamily="34" charset="0"/>
              </a:rPr>
              <a:t>$1.59B</a:t>
            </a:r>
            <a:endParaRPr lang="en-US" sz="1800">
              <a:solidFill>
                <a:srgbClr val="000000"/>
              </a:solidFill>
              <a:latin typeface="Arial Black" panose="020B0A04020102020204" pitchFamily="34" charset="0"/>
            </a:endParaRPr>
          </a:p>
        </p:txBody>
      </p:sp>
      <p:sp>
        <p:nvSpPr>
          <p:cNvPr id="14" name="Content Placeholder 2">
            <a:extLst>
              <a:ext uri="{FF2B5EF4-FFF2-40B4-BE49-F238E27FC236}">
                <a16:creationId xmlns:a16="http://schemas.microsoft.com/office/drawing/2014/main" id="{A7539B00-F676-9BA6-CBBF-44DEF0549393}"/>
              </a:ext>
            </a:extLst>
          </p:cNvPr>
          <p:cNvSpPr txBox="1">
            <a:spLocks/>
          </p:cNvSpPr>
          <p:nvPr/>
        </p:nvSpPr>
        <p:spPr>
          <a:xfrm>
            <a:off x="982850" y="4447571"/>
            <a:ext cx="1737305" cy="1137255"/>
          </a:xfrm>
          <a:prstGeom prst="rect">
            <a:avLst/>
          </a:prstGeom>
        </p:spPr>
        <p:txBody>
          <a:bodyPr>
            <a:normAutofit/>
          </a:bodyPr>
          <a:lstStyle>
            <a:lvl1pPr marL="228600" indent="-228600" algn="l" defTabSz="914400" rtl="0" eaLnBrk="1" latinLnBrk="0" hangingPunct="1">
              <a:lnSpc>
                <a:spcPct val="90000"/>
              </a:lnSpc>
              <a:spcBef>
                <a:spcPts val="10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691640" fontAlgn="base">
              <a:spcBef>
                <a:spcPts val="0"/>
              </a:spcBef>
              <a:spcAft>
                <a:spcPts val="600"/>
              </a:spcAft>
              <a:buNone/>
            </a:pPr>
            <a:r>
              <a:rPr lang="en-US" sz="1800" kern="1200">
                <a:solidFill>
                  <a:srgbClr val="000000"/>
                </a:solidFill>
                <a:latin typeface="Arial" panose="020B0604020202020204" pitchFamily="34" charset="0"/>
                <a:ea typeface="+mn-ea"/>
                <a:cs typeface="Arial" panose="020B0604020202020204" pitchFamily="34" charset="0"/>
              </a:rPr>
              <a:t>2019 </a:t>
            </a:r>
          </a:p>
          <a:p>
            <a:pPr marL="0" indent="0" algn="ctr" defTabSz="1691640" fontAlgn="base">
              <a:spcBef>
                <a:spcPts val="0"/>
              </a:spcBef>
              <a:spcAft>
                <a:spcPts val="600"/>
              </a:spcAft>
              <a:buNone/>
            </a:pPr>
            <a:r>
              <a:rPr lang="en-US" sz="1800" kern="1200">
                <a:solidFill>
                  <a:srgbClr val="000000"/>
                </a:solidFill>
                <a:latin typeface="Arial Black" panose="020B0A04020102020204" pitchFamily="34" charset="0"/>
                <a:ea typeface="+mn-ea"/>
                <a:cs typeface="Arial" panose="020B0604020202020204" pitchFamily="34" charset="0"/>
              </a:rPr>
              <a:t>$1.46B</a:t>
            </a:r>
            <a:endParaRPr lang="en-US" sz="1800">
              <a:solidFill>
                <a:srgbClr val="000000"/>
              </a:solidFill>
              <a:latin typeface="Arial Black" panose="020B0A04020102020204" pitchFamily="34" charset="0"/>
            </a:endParaRPr>
          </a:p>
        </p:txBody>
      </p:sp>
      <p:sp>
        <p:nvSpPr>
          <p:cNvPr id="4" name="Oval 3">
            <a:extLst>
              <a:ext uri="{FF2B5EF4-FFF2-40B4-BE49-F238E27FC236}">
                <a16:creationId xmlns:a16="http://schemas.microsoft.com/office/drawing/2014/main" id="{94E6B43A-68CC-07F4-1F82-65ECD575884A}"/>
              </a:ext>
            </a:extLst>
          </p:cNvPr>
          <p:cNvSpPr/>
          <p:nvPr/>
        </p:nvSpPr>
        <p:spPr>
          <a:xfrm>
            <a:off x="6734698" y="2857111"/>
            <a:ext cx="1490538" cy="1481611"/>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C22327B-8AC6-7688-A542-B161014AAB46}"/>
              </a:ext>
            </a:extLst>
          </p:cNvPr>
          <p:cNvSpPr/>
          <p:nvPr/>
        </p:nvSpPr>
        <p:spPr>
          <a:xfrm>
            <a:off x="8928540" y="2517342"/>
            <a:ext cx="1829296" cy="1823315"/>
          </a:xfrm>
          <a:prstGeom prst="ellipse">
            <a:avLst/>
          </a:prstGeom>
          <a:solidFill>
            <a:schemeClr val="accent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
            <a:extLst>
              <a:ext uri="{FF2B5EF4-FFF2-40B4-BE49-F238E27FC236}">
                <a16:creationId xmlns:a16="http://schemas.microsoft.com/office/drawing/2014/main" id="{FB29C909-2C25-C2D2-3C49-C49699AE7369}"/>
              </a:ext>
            </a:extLst>
          </p:cNvPr>
          <p:cNvSpPr txBox="1">
            <a:spLocks/>
          </p:cNvSpPr>
          <p:nvPr/>
        </p:nvSpPr>
        <p:spPr>
          <a:xfrm>
            <a:off x="6611314" y="4447569"/>
            <a:ext cx="1737305" cy="1137255"/>
          </a:xfrm>
          <a:prstGeom prst="rect">
            <a:avLst/>
          </a:prstGeom>
        </p:spPr>
        <p:txBody>
          <a:bodyPr>
            <a:normAutofit/>
          </a:bodyPr>
          <a:lstStyle>
            <a:lvl1pPr marL="228600" indent="-228600" algn="l" defTabSz="914400" rtl="0" eaLnBrk="1" latinLnBrk="0" hangingPunct="1">
              <a:lnSpc>
                <a:spcPct val="90000"/>
              </a:lnSpc>
              <a:spcBef>
                <a:spcPts val="10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691640" fontAlgn="base">
              <a:lnSpc>
                <a:spcPct val="100000"/>
              </a:lnSpc>
              <a:spcBef>
                <a:spcPts val="0"/>
              </a:spcBef>
              <a:spcAft>
                <a:spcPts val="600"/>
              </a:spcAft>
              <a:buNone/>
            </a:pPr>
            <a:r>
              <a:rPr lang="en-US" sz="1800" kern="1200">
                <a:solidFill>
                  <a:srgbClr val="000000"/>
                </a:solidFill>
                <a:latin typeface="Arial" panose="020B0604020202020204" pitchFamily="34" charset="0"/>
                <a:ea typeface="+mn-ea"/>
                <a:cs typeface="Arial" panose="020B0604020202020204" pitchFamily="34" charset="0"/>
              </a:rPr>
              <a:t>2022 </a:t>
            </a:r>
          </a:p>
          <a:p>
            <a:pPr marL="0" indent="0" algn="ctr" defTabSz="1691640" fontAlgn="base">
              <a:lnSpc>
                <a:spcPct val="100000"/>
              </a:lnSpc>
              <a:spcBef>
                <a:spcPts val="0"/>
              </a:spcBef>
              <a:spcAft>
                <a:spcPts val="600"/>
              </a:spcAft>
              <a:buNone/>
            </a:pPr>
            <a:r>
              <a:rPr lang="en-US" sz="1800" kern="1200">
                <a:solidFill>
                  <a:srgbClr val="000000"/>
                </a:solidFill>
                <a:latin typeface="Arial Black" panose="020B0A04020102020204" pitchFamily="34" charset="0"/>
                <a:ea typeface="+mn-ea"/>
                <a:cs typeface="Arial" panose="020B0604020202020204" pitchFamily="34" charset="0"/>
              </a:rPr>
              <a:t>$2.21B</a:t>
            </a:r>
            <a:endParaRPr lang="en-US" sz="1800">
              <a:solidFill>
                <a:srgbClr val="000000"/>
              </a:solidFill>
              <a:latin typeface="Arial Black" panose="020B0A04020102020204" pitchFamily="34" charset="0"/>
            </a:endParaRPr>
          </a:p>
        </p:txBody>
      </p:sp>
      <p:sp>
        <p:nvSpPr>
          <p:cNvPr id="10" name="Content Placeholder 2">
            <a:extLst>
              <a:ext uri="{FF2B5EF4-FFF2-40B4-BE49-F238E27FC236}">
                <a16:creationId xmlns:a16="http://schemas.microsoft.com/office/drawing/2014/main" id="{44152BFA-2325-CB23-F8E2-3EAF5ADB9B78}"/>
              </a:ext>
            </a:extLst>
          </p:cNvPr>
          <p:cNvSpPr txBox="1">
            <a:spLocks/>
          </p:cNvSpPr>
          <p:nvPr/>
        </p:nvSpPr>
        <p:spPr>
          <a:xfrm>
            <a:off x="8974535" y="4447569"/>
            <a:ext cx="1737305" cy="1137255"/>
          </a:xfrm>
          <a:prstGeom prst="rect">
            <a:avLst/>
          </a:prstGeom>
        </p:spPr>
        <p:txBody>
          <a:bodyPr>
            <a:normAutofit/>
          </a:bodyPr>
          <a:lstStyle>
            <a:lvl1pPr marL="228600" indent="-228600" algn="l" defTabSz="914400" rtl="0" eaLnBrk="1" latinLnBrk="0" hangingPunct="1">
              <a:lnSpc>
                <a:spcPct val="90000"/>
              </a:lnSpc>
              <a:spcBef>
                <a:spcPts val="10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Tx/>
              <a:buSzPct val="100000"/>
              <a:buFont typeface="Symbol" panose="05050102010706020507" pitchFamily="18" charset="2"/>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691640" fontAlgn="base">
              <a:spcBef>
                <a:spcPts val="0"/>
              </a:spcBef>
              <a:spcAft>
                <a:spcPts val="600"/>
              </a:spcAft>
              <a:buNone/>
            </a:pPr>
            <a:r>
              <a:rPr lang="en-US" sz="1800" kern="1200">
                <a:solidFill>
                  <a:srgbClr val="000000"/>
                </a:solidFill>
                <a:latin typeface="Arial" panose="020B0604020202020204" pitchFamily="34" charset="0"/>
                <a:ea typeface="+mn-ea"/>
                <a:cs typeface="Arial" panose="020B0604020202020204" pitchFamily="34" charset="0"/>
              </a:rPr>
              <a:t>2023 </a:t>
            </a:r>
          </a:p>
          <a:p>
            <a:pPr marL="0" indent="0" algn="ctr" defTabSz="1691640" fontAlgn="base">
              <a:spcBef>
                <a:spcPts val="0"/>
              </a:spcBef>
              <a:spcAft>
                <a:spcPts val="600"/>
              </a:spcAft>
              <a:buNone/>
            </a:pPr>
            <a:r>
              <a:rPr lang="en-US" sz="1800" kern="1200">
                <a:solidFill>
                  <a:srgbClr val="000000"/>
                </a:solidFill>
                <a:latin typeface="Arial Black" panose="020B0A04020102020204" pitchFamily="34" charset="0"/>
                <a:ea typeface="+mn-ea"/>
                <a:cs typeface="Arial" panose="020B0604020202020204" pitchFamily="34" charset="0"/>
              </a:rPr>
              <a:t>$2.50B</a:t>
            </a:r>
            <a:endParaRPr lang="en-US" sz="1800">
              <a:solidFill>
                <a:srgbClr val="000000"/>
              </a:solidFill>
              <a:latin typeface="Arial Black" panose="020B0A04020102020204" pitchFamily="34" charset="0"/>
            </a:endParaRPr>
          </a:p>
        </p:txBody>
      </p:sp>
    </p:spTree>
    <p:extLst>
      <p:ext uri="{BB962C8B-B14F-4D97-AF65-F5344CB8AC3E}">
        <p14:creationId xmlns:p14="http://schemas.microsoft.com/office/powerpoint/2010/main" val="1116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Community Investment</a:t>
            </a:r>
          </a:p>
        </p:txBody>
      </p:sp>
      <p:sp>
        <p:nvSpPr>
          <p:cNvPr id="3" name="Content Placeholder 2"/>
          <p:cNvSpPr>
            <a:spLocks noGrp="1"/>
          </p:cNvSpPr>
          <p:nvPr>
            <p:ph idx="1"/>
          </p:nvPr>
        </p:nvSpPr>
        <p:spPr>
          <a:xfrm>
            <a:off x="274320" y="1408388"/>
            <a:ext cx="5273750" cy="2156162"/>
          </a:xfrm>
        </p:spPr>
        <p:txBody>
          <a:bodyPr>
            <a:normAutofit/>
          </a:bodyPr>
          <a:lstStyle/>
          <a:p>
            <a:pPr marL="0" indent="0" fontAlgn="base">
              <a:lnSpc>
                <a:spcPct val="100000"/>
              </a:lnSpc>
              <a:buNone/>
            </a:pPr>
            <a:r>
              <a:rPr lang="en-US" sz="2000"/>
              <a:t>As an organization, we care about giving back to the community. </a:t>
            </a:r>
          </a:p>
          <a:p>
            <a:pPr marL="0" indent="0" fontAlgn="base">
              <a:lnSpc>
                <a:spcPct val="100000"/>
              </a:lnSpc>
              <a:buNone/>
            </a:pPr>
            <a:r>
              <a:rPr lang="en-US" sz="2000"/>
              <a:t>We contribute time and resources to local organizations, including </a:t>
            </a:r>
            <a:r>
              <a:rPr lang="en-US" sz="2000" err="1"/>
              <a:t>Indspire</a:t>
            </a:r>
            <a:r>
              <a:rPr lang="en-US" sz="2000"/>
              <a:t>, Women in Cancer Crusade and Food Banks Canada. </a:t>
            </a:r>
            <a:endParaRPr lang="en-US" sz="2000">
              <a:highlight>
                <a:srgbClr val="FFFF00"/>
              </a:highlight>
            </a:endParaRPr>
          </a:p>
        </p:txBody>
      </p:sp>
      <p:sp>
        <p:nvSpPr>
          <p:cNvPr id="33" name="TextBox 32"/>
          <p:cNvSpPr txBox="1"/>
          <p:nvPr/>
        </p:nvSpPr>
        <p:spPr>
          <a:xfrm>
            <a:off x="2958" y="3799840"/>
            <a:ext cx="6072021" cy="3058161"/>
          </a:xfrm>
          <a:prstGeom prst="rect">
            <a:avLst/>
          </a:prstGeom>
          <a:solidFill>
            <a:srgbClr val="C9CED1">
              <a:alpha val="50196"/>
            </a:srgbClr>
          </a:solidFill>
        </p:spPr>
        <p:txBody>
          <a:bodyPr wrap="square" lIns="64008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6712B"/>
                </a:solidFill>
                <a:effectLst/>
                <a:uLnTx/>
                <a:uFillTx/>
                <a:latin typeface="Arial" panose="020B0604020202020204" pitchFamily="34" charset="0"/>
                <a:ea typeface="+mn-ea"/>
                <a:cs typeface="Arial" panose="020B0604020202020204" pitchFamily="34" charset="0"/>
              </a:rPr>
              <a:t>  </a:t>
            </a:r>
          </a:p>
        </p:txBody>
      </p:sp>
      <p:sp>
        <p:nvSpPr>
          <p:cNvPr id="18" name="Content Placeholder 2"/>
          <p:cNvSpPr>
            <a:spLocks noGrp="1"/>
          </p:cNvSpPr>
          <p:nvPr>
            <p:ph idx="1"/>
          </p:nvPr>
        </p:nvSpPr>
        <p:spPr>
          <a:xfrm>
            <a:off x="6573657" y="5256915"/>
            <a:ext cx="5273750" cy="1070216"/>
          </a:xfrm>
        </p:spPr>
        <p:txBody>
          <a:bodyPr>
            <a:noAutofit/>
          </a:bodyPr>
          <a:lstStyle/>
          <a:p>
            <a:pPr marL="0" indent="0" fontAlgn="base">
              <a:lnSpc>
                <a:spcPct val="100000"/>
              </a:lnSpc>
              <a:buNone/>
            </a:pPr>
            <a:r>
              <a:rPr lang="en-US" sz="1400"/>
              <a:t>Let’s Play Rugby is the centerpiece of this multiyear signature partnership. The program will introduce rugby to more girls in the 13 to 16 age range who have a diversity of backgrounds and experiences, empowering self-esteem, leadership and teamwork in young people.</a:t>
            </a:r>
          </a:p>
        </p:txBody>
      </p:sp>
      <p:pic>
        <p:nvPicPr>
          <p:cNvPr id="1028" name="Picture 4" descr="WICC Natio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72" y="4079896"/>
            <a:ext cx="2217139" cy="8529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media-exp1.licdn.com/dms/image/sync/C4E34AQGPAsf603JknQ/ugc-proxy-shrink_800/0/1651073985016?e=1663700400&amp;v=beta&amp;t=0KBwYut2WQl0oTIJuspHCnCCXs3HPsLDhq1mmoHuqnk"/>
          <p:cNvPicPr>
            <a:picLocks noChangeAspect="1" noChangeArrowheads="1"/>
          </p:cNvPicPr>
          <p:nvPr/>
        </p:nvPicPr>
        <p:blipFill rotWithShape="1">
          <a:blip r:embed="rId4">
            <a:extLst>
              <a:ext uri="{28A0092B-C50C-407E-A947-70E740481C1C}">
                <a14:useLocalDpi xmlns:a14="http://schemas.microsoft.com/office/drawing/2010/main" val="0"/>
              </a:ext>
            </a:extLst>
          </a:blip>
          <a:srcRect b="8678"/>
          <a:stretch/>
        </p:blipFill>
        <p:spPr bwMode="auto">
          <a:xfrm>
            <a:off x="7497863" y="1800651"/>
            <a:ext cx="3613828" cy="184812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6924831" y="1173113"/>
            <a:ext cx="4765040" cy="519822"/>
          </a:xfrm>
          <a:prstGeom prst="rect">
            <a:avLst/>
          </a:prstGeom>
        </p:spPr>
        <p:txBody>
          <a:bodyPr wrap="square">
            <a:spAutoFit/>
          </a:bodyPr>
          <a:lstStyle/>
          <a:p>
            <a:pPr algn="ctr"/>
            <a:r>
              <a:rPr lang="en-US" sz="1200" b="1"/>
              <a:t>Official Insurance Partner of Rugby Canada</a:t>
            </a:r>
          </a:p>
          <a:p>
            <a:pPr algn="ctr">
              <a:lnSpc>
                <a:spcPct val="150000"/>
              </a:lnSpc>
            </a:pPr>
            <a:r>
              <a:rPr lang="en-US" sz="1200" b="1"/>
              <a:t>Official Team Partner of the Women’s 15s Senior Program</a:t>
            </a:r>
          </a:p>
        </p:txBody>
      </p:sp>
      <p:pic>
        <p:nvPicPr>
          <p:cNvPr id="9" name="Picture 8" descr="Logo&#10;&#10;Description automatically generated">
            <a:extLst>
              <a:ext uri="{FF2B5EF4-FFF2-40B4-BE49-F238E27FC236}">
                <a16:creationId xmlns:a16="http://schemas.microsoft.com/office/drawing/2014/main" id="{FEAE17ED-B334-5489-D548-40F79C29B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2756" y="3867765"/>
            <a:ext cx="2194671" cy="1387215"/>
          </a:xfrm>
          <a:prstGeom prst="rect">
            <a:avLst/>
          </a:prstGeom>
        </p:spPr>
      </p:pic>
      <p:pic>
        <p:nvPicPr>
          <p:cNvPr id="10" name="Picture 9">
            <a:extLst>
              <a:ext uri="{FF2B5EF4-FFF2-40B4-BE49-F238E27FC236}">
                <a16:creationId xmlns:a16="http://schemas.microsoft.com/office/drawing/2014/main" id="{7681D65A-17A4-8502-5A56-B2B0DA576F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93542" y="241837"/>
            <a:ext cx="2633980" cy="914400"/>
          </a:xfrm>
          <a:prstGeom prst="rect">
            <a:avLst/>
          </a:prstGeom>
          <a:noFill/>
        </p:spPr>
      </p:pic>
      <p:pic>
        <p:nvPicPr>
          <p:cNvPr id="1026" name="Picture 2" descr="Indspire-logo-BL-small - Big Brothers Big Sisters of Canada">
            <a:extLst>
              <a:ext uri="{FF2B5EF4-FFF2-40B4-BE49-F238E27FC236}">
                <a16:creationId xmlns:a16="http://schemas.microsoft.com/office/drawing/2014/main" id="{D1E51A9C-F16C-A272-CF7D-48C78C168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281" y="5068971"/>
            <a:ext cx="1889030" cy="15536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logo&#10;&#10;Description automatically generated">
            <a:extLst>
              <a:ext uri="{FF2B5EF4-FFF2-40B4-BE49-F238E27FC236}">
                <a16:creationId xmlns:a16="http://schemas.microsoft.com/office/drawing/2014/main" id="{B51564FB-14D1-0E14-0591-379A82A5E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9228" y="5422442"/>
            <a:ext cx="2561729" cy="1200170"/>
          </a:xfrm>
          <a:prstGeom prst="rect">
            <a:avLst/>
          </a:prstGeom>
        </p:spPr>
      </p:pic>
      <p:pic>
        <p:nvPicPr>
          <p:cNvPr id="7" name="Picture 6" descr="A picture containing text, font, graphics, graphic design&#10;&#10;Description automatically generated">
            <a:extLst>
              <a:ext uri="{FF2B5EF4-FFF2-40B4-BE49-F238E27FC236}">
                <a16:creationId xmlns:a16="http://schemas.microsoft.com/office/drawing/2014/main" id="{547AECA3-B8D1-D061-F274-B2B6CC6F6A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50037" y="3902601"/>
            <a:ext cx="1909480" cy="1317541"/>
          </a:xfrm>
          <a:prstGeom prst="rect">
            <a:avLst/>
          </a:prstGeom>
        </p:spPr>
      </p:pic>
    </p:spTree>
    <p:extLst>
      <p:ext uri="{BB962C8B-B14F-4D97-AF65-F5344CB8AC3E}">
        <p14:creationId xmlns:p14="http://schemas.microsoft.com/office/powerpoint/2010/main" val="773353937"/>
      </p:ext>
    </p:extLst>
  </p:cSld>
  <p:clrMapOvr>
    <a:masterClrMapping/>
  </p:clrMapOvr>
</p:sld>
</file>

<file path=ppt/theme/theme1.xml><?xml version="1.0" encoding="utf-8"?>
<a:theme xmlns:a="http://schemas.openxmlformats.org/drawingml/2006/main" name="1_Office Theme">
  <a:themeElements>
    <a:clrScheme name="Capabilities">
      <a:dk1>
        <a:sysClr val="windowText" lastClr="000000"/>
      </a:dk1>
      <a:lt1>
        <a:sysClr val="window" lastClr="FFFFFF"/>
      </a:lt1>
      <a:dk2>
        <a:srgbClr val="44546A"/>
      </a:dk2>
      <a:lt2>
        <a:srgbClr val="E7E6E6"/>
      </a:lt2>
      <a:accent1>
        <a:srgbClr val="007D91"/>
      </a:accent1>
      <a:accent2>
        <a:srgbClr val="ED7D31"/>
      </a:accent2>
      <a:accent3>
        <a:srgbClr val="7A327E"/>
      </a:accent3>
      <a:accent4>
        <a:srgbClr val="46712B"/>
      </a:accent4>
      <a:accent5>
        <a:srgbClr val="007EC5"/>
      </a:accent5>
      <a:accent6>
        <a:srgbClr val="C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apabilities">
      <a:dk1>
        <a:sysClr val="windowText" lastClr="000000"/>
      </a:dk1>
      <a:lt1>
        <a:sysClr val="window" lastClr="FFFFFF"/>
      </a:lt1>
      <a:dk2>
        <a:srgbClr val="44546A"/>
      </a:dk2>
      <a:lt2>
        <a:srgbClr val="E7E6E6"/>
      </a:lt2>
      <a:accent1>
        <a:srgbClr val="007D91"/>
      </a:accent1>
      <a:accent2>
        <a:srgbClr val="ED7D31"/>
      </a:accent2>
      <a:accent3>
        <a:srgbClr val="7A327E"/>
      </a:accent3>
      <a:accent4>
        <a:srgbClr val="46712B"/>
      </a:accent4>
      <a:accent5>
        <a:srgbClr val="007EC5"/>
      </a:accent5>
      <a:accent6>
        <a:srgbClr val="C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e3f46c9-a219-4b45-957c-f944ed8c5ba0">
      <UserInfo>
        <DisplayName/>
        <AccountId xsi:nil="true"/>
        <AccountType/>
      </UserInfo>
    </SharedWithUsers>
    <lcf76f155ced4ddcb4097134ff3c332f xmlns="a4cee03b-466b-4034-b8cc-5d945346048b">
      <Terms xmlns="http://schemas.microsoft.com/office/infopath/2007/PartnerControls"/>
    </lcf76f155ced4ddcb4097134ff3c332f>
    <TaxCatchAll xmlns="6e3f46c9-a219-4b45-957c-f944ed8c5ba0" xsi:nil="true"/>
    <MediaLengthInSeconds xmlns="a4cee03b-466b-4034-b8cc-5d945346048b" xsi:nil="true"/>
    <Date xmlns="a4cee03b-466b-4034-b8cc-5d945346048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BC5FE1B216CE49B03B1F4F01565B1E" ma:contentTypeVersion="20" ma:contentTypeDescription="Create a new document." ma:contentTypeScope="" ma:versionID="fda2cafccaf771a58e56b363433c3d4c">
  <xsd:schema xmlns:xsd="http://www.w3.org/2001/XMLSchema" xmlns:xs="http://www.w3.org/2001/XMLSchema" xmlns:p="http://schemas.microsoft.com/office/2006/metadata/properties" xmlns:ns2="a4cee03b-466b-4034-b8cc-5d945346048b" xmlns:ns3="6e3f46c9-a219-4b45-957c-f944ed8c5ba0" targetNamespace="http://schemas.microsoft.com/office/2006/metadata/properties" ma:root="true" ma:fieldsID="18f34d5e44f017eec78e574144f8cd4c" ns2:_="" ns3:_="">
    <xsd:import namespace="a4cee03b-466b-4034-b8cc-5d945346048b"/>
    <xsd:import namespace="6e3f46c9-a219-4b45-957c-f944ed8c5b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ee03b-466b-4034-b8cc-5d94534604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e3f46c9-a219-4b45-957c-f944ed8c5b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5fbab4-fc67-4052-88c0-7ed6b8642184}" ma:internalName="TaxCatchAll" ma:showField="CatchAllData" ma:web="6e3f46c9-a219-4b45-957c-f944ed8c5b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FE0E73-1045-4302-9C47-C7939CD71B21}">
  <ds:schemaRefs>
    <ds:schemaRef ds:uri="6e3f46c9-a219-4b45-957c-f944ed8c5ba0"/>
    <ds:schemaRef ds:uri="a4cee03b-466b-4034-b8cc-5d94534604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3F655E8-1861-4D36-8536-6302E598024E}">
  <ds:schemaRefs>
    <ds:schemaRef ds:uri="6e3f46c9-a219-4b45-957c-f944ed8c5ba0"/>
    <ds:schemaRef ds:uri="a4cee03b-466b-4034-b8cc-5d94534604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A6104D-3EF3-4096-91F9-F63A2AF744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3074</Words>
  <Application>Microsoft Office PowerPoint</Application>
  <PresentationFormat>Widescreen</PresentationFormat>
  <Paragraphs>585</Paragraphs>
  <Slides>39</Slides>
  <Notes>31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39</vt:i4>
      </vt:variant>
    </vt:vector>
  </HeadingPairs>
  <TitlesOfParts>
    <vt:vector size="49" baseType="lpstr">
      <vt:lpstr>Arial</vt:lpstr>
      <vt:lpstr>Arial Black</vt:lpstr>
      <vt:lpstr>Calibri</vt:lpstr>
      <vt:lpstr>Calibri Light</vt:lpstr>
      <vt:lpstr>Symbol</vt:lpstr>
      <vt:lpstr>Times New Roman</vt:lpstr>
      <vt:lpstr>Wingdings</vt:lpstr>
      <vt:lpstr>1_Office Theme</vt:lpstr>
      <vt:lpstr>2_Office Theme</vt:lpstr>
      <vt:lpstr>Office Theme</vt:lpstr>
      <vt:lpstr>Company  Overview</vt:lpstr>
      <vt:lpstr>Company  Overview</vt:lpstr>
      <vt:lpstr>Who We Are</vt:lpstr>
      <vt:lpstr>Where We Are</vt:lpstr>
      <vt:lpstr>NFP in Canada </vt:lpstr>
      <vt:lpstr>15 Years of NFP in Canada</vt:lpstr>
      <vt:lpstr>Current Footprint  </vt:lpstr>
      <vt:lpstr>Consistent Global Revenue Growth</vt:lpstr>
      <vt:lpstr>Community Investment</vt:lpstr>
      <vt:lpstr>PowerPoint Presentation</vt:lpstr>
      <vt:lpstr>PowerPoint Presentation</vt:lpstr>
      <vt:lpstr>NFP, an Aon company</vt:lpstr>
      <vt:lpstr>PowerPoint Presentation</vt:lpstr>
      <vt:lpstr>PowerPoint Presentation</vt:lpstr>
      <vt:lpstr>Focus and Expertise</vt:lpstr>
      <vt:lpstr>Personal Risk</vt:lpstr>
      <vt:lpstr>Personal Risk</vt:lpstr>
      <vt:lpstr>Personal Risk</vt:lpstr>
      <vt:lpstr>Business Insurance</vt:lpstr>
      <vt:lpstr>Business Insurance Value Proposition</vt:lpstr>
      <vt:lpstr>How We’re Different</vt:lpstr>
      <vt:lpstr>National P&amp;C Resources</vt:lpstr>
      <vt:lpstr>National Services </vt:lpstr>
      <vt:lpstr>NFP Client Service Model</vt:lpstr>
      <vt:lpstr>Group Benefits and Retirement</vt:lpstr>
      <vt:lpstr>Group Benefits and Retirement Value Proposition</vt:lpstr>
      <vt:lpstr>Our Employee Benefits Solutions</vt:lpstr>
      <vt:lpstr>An Integrated Approach  to Client Care</vt:lpstr>
      <vt:lpstr>A Retirement Powerhouse</vt:lpstr>
      <vt:lpstr>Life &amp; Wealth</vt:lpstr>
      <vt:lpstr>Life &amp; Wealth Management Value Proposition</vt:lpstr>
      <vt:lpstr>Life Insurance Differentiators</vt:lpstr>
      <vt:lpstr>Wealth Management Excellence</vt:lpstr>
      <vt:lpstr>Diversity | Equity | Inclusion | Belonging  (DEIB)</vt:lpstr>
      <vt:lpstr>The Power of DEIB</vt:lpstr>
      <vt:lpstr>Active Participation at Every Level </vt:lpstr>
      <vt:lpstr>Cultivating DEIB in Community </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Overview</dc:title>
  <dc:creator>Khan, Naafi (NFP)</dc:creator>
  <cp:lastModifiedBy>Marczynski, Carolyn</cp:lastModifiedBy>
  <cp:revision>2</cp:revision>
  <dcterms:created xsi:type="dcterms:W3CDTF">2021-06-28T20:00:17Z</dcterms:created>
  <dcterms:modified xsi:type="dcterms:W3CDTF">2024-07-09T15:35:56Z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0x01010086BC5FE1B216CE49B03B1F4F01565B1E</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