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326" r:id="rId5"/>
    <p:sldId id="295" r:id="rId6"/>
    <p:sldId id="294" r:id="rId7"/>
    <p:sldId id="259" r:id="rId8"/>
    <p:sldId id="1192" r:id="rId9"/>
    <p:sldId id="1196" r:id="rId10"/>
    <p:sldId id="1194" r:id="rId11"/>
    <p:sldId id="373" r:id="rId12"/>
    <p:sldId id="1193" r:id="rId13"/>
    <p:sldId id="379" r:id="rId14"/>
    <p:sldId id="381" r:id="rId15"/>
    <p:sldId id="370" r:id="rId16"/>
    <p:sldId id="376" r:id="rId17"/>
    <p:sldId id="371" r:id="rId18"/>
    <p:sldId id="292" r:id="rId19"/>
    <p:sldId id="327" r:id="rId20"/>
    <p:sldId id="384" r:id="rId21"/>
    <p:sldId id="385" r:id="rId22"/>
    <p:sldId id="386" r:id="rId23"/>
    <p:sldId id="1195" r:id="rId24"/>
    <p:sldId id="1191" r:id="rId25"/>
    <p:sldId id="323" r:id="rId26"/>
    <p:sldId id="324" r:id="rId27"/>
    <p:sldId id="328" r:id="rId28"/>
    <p:sldId id="305" r:id="rId29"/>
    <p:sldId id="306" r:id="rId30"/>
    <p:sldId id="307" r:id="rId31"/>
    <p:sldId id="308" r:id="rId32"/>
    <p:sldId id="365" r:id="rId33"/>
    <p:sldId id="366" r:id="rId34"/>
    <p:sldId id="309" r:id="rId35"/>
    <p:sldId id="302" r:id="rId36"/>
    <p:sldId id="300" r:id="rId37"/>
    <p:sldId id="301" r:id="rId38"/>
    <p:sldId id="303" r:id="rId39"/>
    <p:sldId id="378" r:id="rId40"/>
    <p:sldId id="310" r:id="rId41"/>
    <p:sldId id="359" r:id="rId42"/>
    <p:sldId id="361" r:id="rId43"/>
    <p:sldId id="311" r:id="rId44"/>
    <p:sldId id="313" r:id="rId45"/>
    <p:sldId id="314" r:id="rId46"/>
    <p:sldId id="317" r:id="rId47"/>
    <p:sldId id="382" r:id="rId48"/>
    <p:sldId id="315" r:id="rId49"/>
    <p:sldId id="383" r:id="rId50"/>
    <p:sldId id="293" r:id="rId51"/>
    <p:sldId id="28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5B8A3A-4DD8-E13F-DF3B-17CA88001D69}" name="Karlin, Niki" initials="KN" userId="S::niki.karlin@nfp.com::c30637f8-a250-4242-81ce-9c3470a31bf1" providerId="AD"/>
  <p188:author id="{17942A44-1310-CBDB-7A22-7E54ABB8FBA8}" name="Boston, Jacob" initials="BJ" userId="S::jacob.boston@nfp.com::a2d30c60-26d1-42f5-a21a-7f1c799f2b6f" providerId="AD"/>
  <p188:author id="{EB428F45-11AB-FF14-D627-52CB6D6D2419}" name="Lofquist, Kylie" initials="LK" userId="S::kylie.lofquist@nfp.com::2ba35415-2f73-4d7a-b1ce-15bab828b949" providerId="AD"/>
  <p188:author id="{D14AF348-1B37-8920-D4C0-D6696DBDCBB8}" name="Jones, Kelly" initials="JK" userId="S::kelly.jones@nfp.com::e08ed8c1-aee5-4306-9e14-950bfffdd0e9" providerId="AD"/>
  <p188:author id="{82A86F55-8474-B6A0-C928-6C2B9BD0E58B}" name="Lynn, Bethany" initials="LB" userId="S::bethany.lynn@nfp.com::81a4cb73-0ed3-4aef-a139-4ea359705d91" providerId="AD"/>
  <p188:author id="{F4C66056-EE5E-1C2B-4CA3-2A6557AE7E1A}" name="Berno, Thomas" initials="BT" userId="S::thomas.berno@nfp.com::b542e3fb-d11a-409c-b715-a39e94c78857" providerId="AD"/>
  <p188:author id="{0C24FB5C-1A19-FEF5-3D5F-DB8153ECD762}" name="Hoffman, Caitlin" initials="HC" userId="S::caitlin.hoffman@nfp.com::8d724808-0653-4cd3-8963-81bc9c852f0d" providerId="AD"/>
  <p188:author id="{05FC146A-B482-CE2F-3DCE-DA1C4E840D7E}" name="Deal, Ashely" initials="DA" userId="S::ashely.deal@nfp.com::29ba479b-1d59-4630-991d-7395654b5621" providerId="AD"/>
  <p188:author id="{426B566C-B070-6C1B-7357-9BE3183F2D94}" name="Crim, Lauren" initials="CL" userId="S::lcrim@nfp.com::440a53a7-3490-4952-baf5-afd2a0afe698" providerId="AD"/>
  <p188:author id="{13C77470-4C35-49C1-1FDD-1766C431D3F5}" name="Alicia Frye" initials="AF" userId="S::Alicia.Frye@nfp.com::dc45dd3a-85b1-432e-96f9-aff892bdf788" providerId="AD"/>
  <p188:author id="{36CD7C73-3E27-C4FF-3D61-6B9FB0C80336}" name="Turk, Doug" initials="TD" userId="S::doug.turk@nfp.com::a530cd35-9380-4306-8dba-0b4562e3b07d" providerId="AD"/>
  <p188:author id="{C960BB78-66B9-75BB-852F-3A7C630DC00B}" name="Baumann, Nicole" initials="NB" userId="S::nicole.baumann@nfp.com::e4249978-7eab-4d42-875f-8ad5f0c3f28e" providerId="AD"/>
  <p188:author id="{B3234C79-52A1-3E29-EDEE-DDE4FB6A8693}" name="Westhoff, Meagan" initials="WM" userId="S::meagan.westhoff@nfp.com::13282908-e6dd-4437-838e-7cfecaf257be" providerId="AD"/>
  <p188:author id="{494AC6A5-A263-B86A-4D24-EC02E895261E}" name="Alicia Pezzula" initials="AP" userId="S::alicia.pezzula@nfp.com::dc45dd3a-85b1-432e-96f9-aff892bdf788" providerId="AD"/>
  <p188:author id="{D8550EBD-391E-3902-847A-8BB3F44A2FCF}" name="Kraft, Jazlyn" initials="KJ" userId="S::jazlyn.kraft@nfp.com::f0e250f8-642d-4bbb-ba69-7900a75198c8" providerId="AD"/>
  <p188:author id="{21BE3BED-205E-646A-0299-B27652C9E6D6}" name="Katie Pelling" initials="KP" userId="S::katie.pelling@nfp.com::f11f19dc-367c-42c4-8427-786f8b9325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rye, Alicia" initials="FA" lastIdx="12" clrIdx="6">
    <p:extLst>
      <p:ext uri="{19B8F6BF-5375-455C-9EA6-DF929625EA0E}">
        <p15:presenceInfo xmlns:p15="http://schemas.microsoft.com/office/powerpoint/2012/main" userId="S-1-5-21-2095072923-1349868906-367356602-144826" providerId="AD"/>
      </p:ext>
    </p:extLst>
  </p:cmAuthor>
  <p:cmAuthor id="1" name="Kraft, Jazlyn" initials="KJ" lastIdx="12" clrIdx="0">
    <p:extLst>
      <p:ext uri="{19B8F6BF-5375-455C-9EA6-DF929625EA0E}">
        <p15:presenceInfo xmlns:p15="http://schemas.microsoft.com/office/powerpoint/2012/main" userId="S-1-5-21-2095072923-1349868906-367356602-157173" providerId="AD"/>
      </p:ext>
    </p:extLst>
  </p:cmAuthor>
  <p:cmAuthor id="8" name="Hoffman, Caitlin" initials="HC" lastIdx="5" clrIdx="7">
    <p:extLst>
      <p:ext uri="{19B8F6BF-5375-455C-9EA6-DF929625EA0E}">
        <p15:presenceInfo xmlns:p15="http://schemas.microsoft.com/office/powerpoint/2012/main" userId="S::caitlin.hoffman@nfp.com::8d724808-0653-4cd3-8963-81bc9c852f0d" providerId="AD"/>
      </p:ext>
    </p:extLst>
  </p:cmAuthor>
  <p:cmAuthor id="2" name="Boston, Jacob" initials="BJ" lastIdx="8" clrIdx="1">
    <p:extLst>
      <p:ext uri="{19B8F6BF-5375-455C-9EA6-DF929625EA0E}">
        <p15:presenceInfo xmlns:p15="http://schemas.microsoft.com/office/powerpoint/2012/main" userId="S-1-5-21-2095072923-1349868906-367356602-167314" providerId="AD"/>
      </p:ext>
    </p:extLst>
  </p:cmAuthor>
  <p:cmAuthor id="9" name="Alicia Frye" initials="AF" lastIdx="68" clrIdx="8">
    <p:extLst>
      <p:ext uri="{19B8F6BF-5375-455C-9EA6-DF929625EA0E}">
        <p15:presenceInfo xmlns:p15="http://schemas.microsoft.com/office/powerpoint/2012/main" userId="S::Alicia.Frye@nfp.com::dc45dd3a-85b1-432e-96f9-aff892bdf788" providerId="AD"/>
      </p:ext>
    </p:extLst>
  </p:cmAuthor>
  <p:cmAuthor id="3" name="Crim, Lauren" initials="CL" lastIdx="38" clrIdx="2">
    <p:extLst>
      <p:ext uri="{19B8F6BF-5375-455C-9EA6-DF929625EA0E}">
        <p15:presenceInfo xmlns:p15="http://schemas.microsoft.com/office/powerpoint/2012/main" userId="S::lcrim@nfp.com::6fecc5e4-515b-4fc1-8dc6-c9a83c36db54" providerId="AD"/>
      </p:ext>
    </p:extLst>
  </p:cmAuthor>
  <p:cmAuthor id="10" name="Mazurek, Mitchell" initials="MM" lastIdx="1" clrIdx="9">
    <p:extLst>
      <p:ext uri="{19B8F6BF-5375-455C-9EA6-DF929625EA0E}">
        <p15:presenceInfo xmlns:p15="http://schemas.microsoft.com/office/powerpoint/2012/main" userId="S::mitchell.mazurek@nfp.com::3614df73-849a-41b4-899a-33d3413486bd" providerId="AD"/>
      </p:ext>
    </p:extLst>
  </p:cmAuthor>
  <p:cmAuthor id="4" name="Landolfi, Denise" initials="LD" lastIdx="13" clrIdx="3">
    <p:extLst>
      <p:ext uri="{19B8F6BF-5375-455C-9EA6-DF929625EA0E}">
        <p15:presenceInfo xmlns:p15="http://schemas.microsoft.com/office/powerpoint/2012/main" userId="S::denise.landolfi@nfp.com::efc77495-a857-4735-bac7-1b494cef26d9" providerId="AD"/>
      </p:ext>
    </p:extLst>
  </p:cmAuthor>
  <p:cmAuthor id="11" name="Kraft, Jazlyn" initials="KJ [2]" lastIdx="11" clrIdx="10">
    <p:extLst>
      <p:ext uri="{19B8F6BF-5375-455C-9EA6-DF929625EA0E}">
        <p15:presenceInfo xmlns:p15="http://schemas.microsoft.com/office/powerpoint/2012/main" userId="S::jazlyn.kraft@nfp.com::f0e250f8-642d-4bbb-ba69-7900a75198c8" providerId="AD"/>
      </p:ext>
    </p:extLst>
  </p:cmAuthor>
  <p:cmAuthor id="5" name="Crim, Lauren" initials="CL [2]" lastIdx="19" clrIdx="4">
    <p:extLst>
      <p:ext uri="{19B8F6BF-5375-455C-9EA6-DF929625EA0E}">
        <p15:presenceInfo xmlns:p15="http://schemas.microsoft.com/office/powerpoint/2012/main" userId="S::lcrim@nfp.com::440a53a7-3490-4952-baf5-afd2a0afe698" providerId="AD"/>
      </p:ext>
    </p:extLst>
  </p:cmAuthor>
  <p:cmAuthor id="12" name="Berno, Thomas" initials="BT" lastIdx="3" clrIdx="11">
    <p:extLst>
      <p:ext uri="{19B8F6BF-5375-455C-9EA6-DF929625EA0E}">
        <p15:presenceInfo xmlns:p15="http://schemas.microsoft.com/office/powerpoint/2012/main" userId="S-1-5-21-2095072923-1349868906-367356602-189659" providerId="AD"/>
      </p:ext>
    </p:extLst>
  </p:cmAuthor>
  <p:cmAuthor id="6" name="Bell, Kimberly" initials="BK" lastIdx="8" clrIdx="5">
    <p:extLst>
      <p:ext uri="{19B8F6BF-5375-455C-9EA6-DF929625EA0E}">
        <p15:presenceInfo xmlns:p15="http://schemas.microsoft.com/office/powerpoint/2012/main" userId="Bell, Kimber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4F924F"/>
    <a:srgbClr val="595959"/>
    <a:srgbClr val="007D91"/>
    <a:srgbClr val="007EC5"/>
    <a:srgbClr val="467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FFDC8-D1C9-5B75-F963-8095FF2219C1}" v="14" dt="2024-08-13T18:21:47.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ft, Jazlyn" userId="S::jazlyn.kraft@nfp.com::f0e250f8-642d-4bbb-ba69-7900a75198c8" providerId="AD" clId="Web-{AAAFFDC8-D1C9-5B75-F963-8095FF2219C1}"/>
    <pc:docChg chg="modSld">
      <pc:chgData name="Kraft, Jazlyn" userId="S::jazlyn.kraft@nfp.com::f0e250f8-642d-4bbb-ba69-7900a75198c8" providerId="AD" clId="Web-{AAAFFDC8-D1C9-5B75-F963-8095FF2219C1}" dt="2024-08-13T18:21:47.056" v="6" actId="20577"/>
      <pc:docMkLst>
        <pc:docMk/>
      </pc:docMkLst>
      <pc:sldChg chg="modSp">
        <pc:chgData name="Kraft, Jazlyn" userId="S::jazlyn.kraft@nfp.com::f0e250f8-642d-4bbb-ba69-7900a75198c8" providerId="AD" clId="Web-{AAAFFDC8-D1C9-5B75-F963-8095FF2219C1}" dt="2024-08-13T18:21:47.056" v="6" actId="20577"/>
        <pc:sldMkLst>
          <pc:docMk/>
          <pc:sldMk cId="3935798907" sldId="373"/>
        </pc:sldMkLst>
        <pc:spChg chg="mod">
          <ac:chgData name="Kraft, Jazlyn" userId="S::jazlyn.kraft@nfp.com::f0e250f8-642d-4bbb-ba69-7900a75198c8" providerId="AD" clId="Web-{AAAFFDC8-D1C9-5B75-F963-8095FF2219C1}" dt="2024-08-13T18:21:47.056" v="6" actId="20577"/>
          <ac:spMkLst>
            <pc:docMk/>
            <pc:sldMk cId="3935798907" sldId="373"/>
            <ac:spMk id="18" creationId="{52B9217D-C919-E9CA-98D1-00362F3542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003FD-C219-4D1B-84BF-E2EBB23DFD62}"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84225-663F-4905-85BE-53902EB3F306}" type="slidenum">
              <a:rPr lang="en-US" smtClean="0"/>
              <a:t>‹#›</a:t>
            </a:fld>
            <a:endParaRPr lang="en-US"/>
          </a:p>
        </p:txBody>
      </p:sp>
    </p:spTree>
    <p:extLst>
      <p:ext uri="{BB962C8B-B14F-4D97-AF65-F5344CB8AC3E}">
        <p14:creationId xmlns:p14="http://schemas.microsoft.com/office/powerpoint/2010/main" val="341801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14BE2-FBD3-8F20-1658-690C2C79C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5A8F2-AADB-5DC9-07D1-09FE62AD7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F5C8D-8591-D97E-D373-43FCAF5950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84CCB7-8A32-65AD-AD33-9B283FDEEEAD}"/>
              </a:ext>
            </a:extLst>
          </p:cNvPr>
          <p:cNvSpPr>
            <a:spLocks noGrp="1"/>
          </p:cNvSpPr>
          <p:nvPr>
            <p:ph type="sldNum" sz="quarter" idx="5"/>
          </p:nvPr>
        </p:nvSpPr>
        <p:spPr/>
        <p:txBody>
          <a:bodyPr/>
          <a:lstStyle/>
          <a:p>
            <a:fld id="{87F84225-663F-4905-85BE-53902EB3F306}" type="slidenum">
              <a:rPr lang="en-US" smtClean="0"/>
              <a:t>11</a:t>
            </a:fld>
            <a:endParaRPr lang="en-US"/>
          </a:p>
        </p:txBody>
      </p:sp>
    </p:spTree>
    <p:extLst>
      <p:ext uri="{BB962C8B-B14F-4D97-AF65-F5344CB8AC3E}">
        <p14:creationId xmlns:p14="http://schemas.microsoft.com/office/powerpoint/2010/main" val="129261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84225-663F-4905-85BE-53902EB3F306}" type="slidenum">
              <a:rPr lang="en-US" smtClean="0"/>
              <a:t>17</a:t>
            </a:fld>
            <a:endParaRPr lang="en-US"/>
          </a:p>
        </p:txBody>
      </p:sp>
    </p:spTree>
    <p:extLst>
      <p:ext uri="{BB962C8B-B14F-4D97-AF65-F5344CB8AC3E}">
        <p14:creationId xmlns:p14="http://schemas.microsoft.com/office/powerpoint/2010/main" val="1009822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group of images of different countries/regions&#10;&#10;Description automatically generated">
            <a:extLst>
              <a:ext uri="{FF2B5EF4-FFF2-40B4-BE49-F238E27FC236}">
                <a16:creationId xmlns:a16="http://schemas.microsoft.com/office/drawing/2014/main" id="{7F1112DC-C47A-BD34-953C-FACEC81B386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3603" b="13603"/>
          <a:stretch/>
        </p:blipFill>
        <p:spPr>
          <a:xfrm>
            <a:off x="0" y="1"/>
            <a:ext cx="12192000" cy="6858000"/>
          </a:xfrm>
          <a:prstGeom prst="rect">
            <a:avLst/>
          </a:prstGeom>
        </p:spPr>
      </p:pic>
      <p:sp>
        <p:nvSpPr>
          <p:cNvPr id="2" name="Title 1">
            <a:extLst>
              <a:ext uri="{FF2B5EF4-FFF2-40B4-BE49-F238E27FC236}">
                <a16:creationId xmlns:a16="http://schemas.microsoft.com/office/drawing/2014/main" id="{52C5F5C5-7946-4148-82E3-5145B50F096B}"/>
              </a:ext>
            </a:extLst>
          </p:cNvPr>
          <p:cNvSpPr>
            <a:spLocks noGrp="1"/>
          </p:cNvSpPr>
          <p:nvPr>
            <p:ph type="ctrTitle"/>
          </p:nvPr>
        </p:nvSpPr>
        <p:spPr>
          <a:xfrm>
            <a:off x="602141" y="2347504"/>
            <a:ext cx="2905832" cy="1655762"/>
          </a:xfrm>
        </p:spPr>
        <p:txBody>
          <a:bodyPr anchor="b">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2C358DF-08E9-4038-A8FA-2F146E89F5DE}"/>
              </a:ext>
            </a:extLst>
          </p:cNvPr>
          <p:cNvSpPr>
            <a:spLocks noGrp="1"/>
          </p:cNvSpPr>
          <p:nvPr>
            <p:ph type="subTitle" idx="1"/>
          </p:nvPr>
        </p:nvSpPr>
        <p:spPr>
          <a:xfrm>
            <a:off x="602141" y="4137411"/>
            <a:ext cx="2905831" cy="822960"/>
          </a:xfrm>
        </p:spPr>
        <p:txBody>
          <a:bodyPr>
            <a:normAutofit/>
          </a:bodyPr>
          <a:lstStyle>
            <a:lvl1pPr marL="0" indent="0" algn="l">
              <a:lnSpc>
                <a:spcPct val="100000"/>
              </a:lnSpc>
              <a:spcBef>
                <a:spcPts val="0"/>
              </a:spcBef>
              <a:buNone/>
              <a:defRPr sz="1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E1D0391-53E6-C8F3-5BC9-2FF45CE8B6F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189" y="1331296"/>
            <a:ext cx="1525457" cy="533592"/>
          </a:xfrm>
          <a:prstGeom prst="rect">
            <a:avLst/>
          </a:prstGeom>
        </p:spPr>
      </p:pic>
    </p:spTree>
    <p:extLst>
      <p:ext uri="{BB962C8B-B14F-4D97-AF65-F5344CB8AC3E}">
        <p14:creationId xmlns:p14="http://schemas.microsoft.com/office/powerpoint/2010/main" val="13416794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7C5BD901-8F91-4016-BD62-8DCF78441D9C}"/>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8F697707-C263-BCF3-40C4-B776DDF43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330748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4F9D39-EACF-46D1-AE48-0B3AF859344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48" t="13271" r="4950" b="350"/>
          <a:stretch/>
        </p:blipFill>
        <p:spPr>
          <a:xfrm>
            <a:off x="0" y="-10633"/>
            <a:ext cx="12216809" cy="6868633"/>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0" y="-10633"/>
            <a:ext cx="12192000" cy="6868633"/>
          </a:xfrm>
          <a:prstGeom prst="rect">
            <a:avLst/>
          </a:prstGeom>
          <a:solidFill>
            <a:srgbClr val="46712B">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22989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8FACDF-5CA3-48D7-B623-7CC0007F674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4819" b="10718"/>
          <a:stretch/>
        </p:blipFill>
        <p:spPr>
          <a:xfrm>
            <a:off x="4262" y="-10634"/>
            <a:ext cx="12192000" cy="6868633"/>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4262" y="-10635"/>
            <a:ext cx="12192000" cy="6868633"/>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698296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CF3F6A-6D06-4CE9-B59D-EF262D0598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45" t="1742" r="7604" b="4644"/>
          <a:stretch/>
        </p:blipFill>
        <p:spPr>
          <a:xfrm>
            <a:off x="-12404" y="-1393"/>
            <a:ext cx="12204404" cy="6858000"/>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114006" y="-12026"/>
            <a:ext cx="12306005" cy="686863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46177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C869A-A10E-4885-981E-1C99CE489E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0" t="1510" r="4662" b="824"/>
          <a:stretch/>
        </p:blipFill>
        <p:spPr>
          <a:xfrm>
            <a:off x="0" y="-10633"/>
            <a:ext cx="12216809" cy="6879266"/>
          </a:xfrm>
          <a:prstGeom prst="rect">
            <a:avLst/>
          </a:prstGeom>
          <a:blipFill dpi="0" rotWithShape="1">
            <a:blip r:embed="rId2"/>
            <a:srcRect/>
            <a:stretch>
              <a:fillRect/>
            </a:stretch>
          </a:blipFill>
        </p:spPr>
      </p:pic>
      <p:sp>
        <p:nvSpPr>
          <p:cNvPr id="9" name="Rectangle 8">
            <a:extLst>
              <a:ext uri="{FF2B5EF4-FFF2-40B4-BE49-F238E27FC236}">
                <a16:creationId xmlns:a16="http://schemas.microsoft.com/office/drawing/2014/main" id="{F963CED9-F823-4B69-AA09-14305019370F}"/>
              </a:ext>
            </a:extLst>
          </p:cNvPr>
          <p:cNvSpPr/>
          <p:nvPr userDrawn="1"/>
        </p:nvSpPr>
        <p:spPr>
          <a:xfrm>
            <a:off x="0" y="0"/>
            <a:ext cx="12216809" cy="686863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9613097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8A611-F211-4F8B-A733-9548BB98A9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8" t="7437" r="3801" b="11273"/>
          <a:stretch/>
        </p:blipFill>
        <p:spPr>
          <a:xfrm>
            <a:off x="-32083" y="-48126"/>
            <a:ext cx="12224084" cy="6946231"/>
          </a:xfrm>
          <a:prstGeom prst="rect">
            <a:avLst/>
          </a:prstGeom>
          <a:blipFill dpi="0" rotWithShape="1">
            <a:blip r:embed="rId3"/>
            <a:srcRect/>
            <a:stretch>
              <a:fillRect/>
            </a:stretch>
          </a:blipFill>
        </p:spPr>
      </p:pic>
      <p:sp>
        <p:nvSpPr>
          <p:cNvPr id="9" name="Rectangle 8">
            <a:extLst>
              <a:ext uri="{FF2B5EF4-FFF2-40B4-BE49-F238E27FC236}">
                <a16:creationId xmlns:a16="http://schemas.microsoft.com/office/drawing/2014/main" id="{F963CED9-F823-4B69-AA09-14305019370F}"/>
              </a:ext>
            </a:extLst>
          </p:cNvPr>
          <p:cNvSpPr/>
          <p:nvPr userDrawn="1"/>
        </p:nvSpPr>
        <p:spPr>
          <a:xfrm>
            <a:off x="-32083" y="-48125"/>
            <a:ext cx="12224084" cy="694623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385539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75FAE-0F8D-4408-97F1-0B5E981C6B5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3F8CBCE-7703-4EBF-A02E-8DA2090D24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CF25D3-F3A4-4DF5-8413-23D9D74D2871}"/>
              </a:ext>
            </a:extLst>
          </p:cNvPr>
          <p:cNvSpPr>
            <a:spLocks noGrp="1"/>
          </p:cNvSpPr>
          <p:nvPr>
            <p:ph type="sldNum" sz="quarter" idx="12"/>
          </p:nvPr>
        </p:nvSpPr>
        <p:spPr/>
        <p:txBody>
          <a:bodyPr/>
          <a:lstStyle/>
          <a:p>
            <a:fld id="{85CC68AE-01BE-4C69-87E0-B478EF251A0D}" type="slidenum">
              <a:rPr lang="en-US" smtClean="0"/>
              <a:t>‹#›</a:t>
            </a:fld>
            <a:endParaRPr lang="en-US"/>
          </a:p>
        </p:txBody>
      </p:sp>
    </p:spTree>
    <p:extLst>
      <p:ext uri="{BB962C8B-B14F-4D97-AF65-F5344CB8AC3E}">
        <p14:creationId xmlns:p14="http://schemas.microsoft.com/office/powerpoint/2010/main" val="2828052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668DF5-E705-4B93-B122-69D5225239AA}"/>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62B2CD5-5792-6B59-B1BA-88AD7078D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486" y="3179961"/>
            <a:ext cx="2035189" cy="711892"/>
          </a:xfrm>
          <a:prstGeom prst="rect">
            <a:avLst/>
          </a:prstGeom>
        </p:spPr>
      </p:pic>
      <p:sp>
        <p:nvSpPr>
          <p:cNvPr id="3" name="TextBox 2">
            <a:extLst>
              <a:ext uri="{FF2B5EF4-FFF2-40B4-BE49-F238E27FC236}">
                <a16:creationId xmlns:a16="http://schemas.microsoft.com/office/drawing/2014/main" id="{7C48CFB8-E5A3-75E9-D2B1-B2022C9F7AAC}"/>
              </a:ext>
            </a:extLst>
          </p:cNvPr>
          <p:cNvSpPr txBox="1"/>
          <p:nvPr userDrawn="1"/>
        </p:nvSpPr>
        <p:spPr>
          <a:xfrm>
            <a:off x="9974420" y="3331373"/>
            <a:ext cx="3040911" cy="461665"/>
          </a:xfrm>
          <a:prstGeom prst="rect">
            <a:avLst/>
          </a:prstGeom>
          <a:noFill/>
        </p:spPr>
        <p:txBody>
          <a:bodyPr wrap="square" rtlCol="0">
            <a:spAutoFit/>
          </a:bodyPr>
          <a:lstStyle/>
          <a:p>
            <a:pPr algn="l"/>
            <a:r>
              <a:rPr lang="en-US" sz="2400" b="1">
                <a:solidFill>
                  <a:schemeClr val="bg1"/>
                </a:solidFill>
              </a:rPr>
              <a:t>NFP.com</a:t>
            </a:r>
          </a:p>
        </p:txBody>
      </p:sp>
      <p:sp>
        <p:nvSpPr>
          <p:cNvPr id="4" name="TextBox 3">
            <a:extLst>
              <a:ext uri="{FF2B5EF4-FFF2-40B4-BE49-F238E27FC236}">
                <a16:creationId xmlns:a16="http://schemas.microsoft.com/office/drawing/2014/main" id="{2B30B175-C567-A5DC-4D21-101C1402A0E0}"/>
              </a:ext>
            </a:extLst>
          </p:cNvPr>
          <p:cNvSpPr txBox="1"/>
          <p:nvPr userDrawn="1"/>
        </p:nvSpPr>
        <p:spPr>
          <a:xfrm>
            <a:off x="7130767" y="3486711"/>
            <a:ext cx="2927633" cy="280927"/>
          </a:xfrm>
          <a:prstGeom prst="rect">
            <a:avLst/>
          </a:prstGeom>
          <a:noFill/>
        </p:spPr>
        <p:txBody>
          <a:bodyPr wrap="square" rtlCol="0">
            <a:spAutoFit/>
          </a:bodyPr>
          <a:lstStyle/>
          <a:p>
            <a:pPr algn="l"/>
            <a:r>
              <a:rPr lang="en-US" sz="1200">
                <a:solidFill>
                  <a:schemeClr val="bg1"/>
                </a:solidFill>
              </a:rPr>
              <a:t>© 2024 NFP Corp. All Rights Reserved</a:t>
            </a:r>
          </a:p>
        </p:txBody>
      </p:sp>
    </p:spTree>
    <p:extLst>
      <p:ext uri="{BB962C8B-B14F-4D97-AF65-F5344CB8AC3E}">
        <p14:creationId xmlns:p14="http://schemas.microsoft.com/office/powerpoint/2010/main" val="72780942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40FD28-6B61-47B8-B78D-A1D16DA8F3F4}"/>
              </a:ext>
            </a:extLst>
          </p:cNvPr>
          <p:cNvSpPr/>
          <p:nvPr userDrawn="1"/>
        </p:nvSpPr>
        <p:spPr>
          <a:xfrm>
            <a:off x="0" y="0"/>
            <a:ext cx="12192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5F5C5-7946-4148-82E3-5145B50F096B}"/>
              </a:ext>
            </a:extLst>
          </p:cNvPr>
          <p:cNvSpPr>
            <a:spLocks noGrp="1"/>
          </p:cNvSpPr>
          <p:nvPr>
            <p:ph type="ctrTitle"/>
          </p:nvPr>
        </p:nvSpPr>
        <p:spPr>
          <a:xfrm>
            <a:off x="602141" y="2347504"/>
            <a:ext cx="2905832" cy="1655762"/>
          </a:xfrm>
        </p:spPr>
        <p:txBody>
          <a:bodyPr anchor="b">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2C358DF-08E9-4038-A8FA-2F146E89F5DE}"/>
              </a:ext>
            </a:extLst>
          </p:cNvPr>
          <p:cNvSpPr>
            <a:spLocks noGrp="1"/>
          </p:cNvSpPr>
          <p:nvPr>
            <p:ph type="subTitle" idx="1"/>
          </p:nvPr>
        </p:nvSpPr>
        <p:spPr>
          <a:xfrm>
            <a:off x="602141" y="4137410"/>
            <a:ext cx="2905831" cy="822960"/>
          </a:xfrm>
        </p:spPr>
        <p:txBody>
          <a:bodyPr>
            <a:normAutofit/>
          </a:bodyPr>
          <a:lstStyle>
            <a:lvl1pPr marL="0" indent="0" algn="l">
              <a:lnSpc>
                <a:spcPct val="100000"/>
              </a:lnSpc>
              <a:spcBef>
                <a:spcPts val="0"/>
              </a:spcBef>
              <a:buNone/>
              <a:defRPr sz="1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1FFC48D-7422-4D7E-A2E9-958A1E2D3E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31" t="7973" r="12330" b="5438"/>
          <a:stretch/>
        </p:blipFill>
        <p:spPr>
          <a:xfrm>
            <a:off x="3949701" y="-19050"/>
            <a:ext cx="8242300" cy="6896100"/>
          </a:xfrm>
          <a:prstGeom prst="rect">
            <a:avLst/>
          </a:prstGeom>
        </p:spPr>
      </p:pic>
      <p:pic>
        <p:nvPicPr>
          <p:cNvPr id="4" name="Picture 3">
            <a:extLst>
              <a:ext uri="{FF2B5EF4-FFF2-40B4-BE49-F238E27FC236}">
                <a16:creationId xmlns:a16="http://schemas.microsoft.com/office/drawing/2014/main" id="{21FF0A6A-52D2-1809-50F6-2629F2422B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189" y="1331296"/>
            <a:ext cx="1525457" cy="533592"/>
          </a:xfrm>
          <a:prstGeom prst="rect">
            <a:avLst/>
          </a:prstGeom>
        </p:spPr>
      </p:pic>
    </p:spTree>
    <p:extLst>
      <p:ext uri="{BB962C8B-B14F-4D97-AF65-F5344CB8AC3E}">
        <p14:creationId xmlns:p14="http://schemas.microsoft.com/office/powerpoint/2010/main" val="409584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F5C5-7946-4148-82E3-5145B50F096B}"/>
              </a:ext>
            </a:extLst>
          </p:cNvPr>
          <p:cNvSpPr>
            <a:spLocks noGrp="1"/>
          </p:cNvSpPr>
          <p:nvPr>
            <p:ph type="ctrTitle"/>
          </p:nvPr>
        </p:nvSpPr>
        <p:spPr>
          <a:xfrm>
            <a:off x="602141" y="2347504"/>
            <a:ext cx="2905832" cy="1655762"/>
          </a:xfrm>
        </p:spPr>
        <p:txBody>
          <a:bodyPr anchor="b">
            <a:noAutofit/>
          </a:bodyPr>
          <a:lstStyle>
            <a:lvl1pPr algn="l">
              <a:defRPr sz="2800"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2C358DF-08E9-4038-A8FA-2F146E89F5DE}"/>
              </a:ext>
            </a:extLst>
          </p:cNvPr>
          <p:cNvSpPr>
            <a:spLocks noGrp="1"/>
          </p:cNvSpPr>
          <p:nvPr>
            <p:ph type="subTitle" idx="1"/>
          </p:nvPr>
        </p:nvSpPr>
        <p:spPr>
          <a:xfrm>
            <a:off x="602141" y="4137411"/>
            <a:ext cx="2905831" cy="822960"/>
          </a:xfrm>
        </p:spPr>
        <p:txBody>
          <a:bodyPr>
            <a:normAutofit/>
          </a:bodyPr>
          <a:lstStyle>
            <a:lvl1pPr marL="0" indent="0" algn="l">
              <a:lnSpc>
                <a:spcPct val="100000"/>
              </a:lnSpc>
              <a:spcBef>
                <a:spcPts val="0"/>
              </a:spcBef>
              <a:buNone/>
              <a:defRPr sz="14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8D90E2C1-7581-4B21-BA00-FC1C0D4AA8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9" b="10446"/>
          <a:stretch/>
        </p:blipFill>
        <p:spPr>
          <a:xfrm>
            <a:off x="5238468" y="-21265"/>
            <a:ext cx="6115332" cy="6879265"/>
          </a:xfrm>
          <a:prstGeom prst="rect">
            <a:avLst/>
          </a:prstGeom>
          <a:effectLst/>
        </p:spPr>
      </p:pic>
      <p:pic>
        <p:nvPicPr>
          <p:cNvPr id="4" name="Picture 3">
            <a:extLst>
              <a:ext uri="{FF2B5EF4-FFF2-40B4-BE49-F238E27FC236}">
                <a16:creationId xmlns:a16="http://schemas.microsoft.com/office/drawing/2014/main" id="{B406D195-96DA-9690-2338-251C922B44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189" y="1331296"/>
            <a:ext cx="1525457" cy="533591"/>
          </a:xfrm>
          <a:prstGeom prst="rect">
            <a:avLst/>
          </a:prstGeom>
        </p:spPr>
      </p:pic>
    </p:spTree>
    <p:extLst>
      <p:ext uri="{BB962C8B-B14F-4D97-AF65-F5344CB8AC3E}">
        <p14:creationId xmlns:p14="http://schemas.microsoft.com/office/powerpoint/2010/main" val="58952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4400DA-1AD5-44B2-A56C-D19230C86B8D}"/>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E0A9B9-EE7A-4FF9-8736-636143C5383A}"/>
              </a:ext>
            </a:extLst>
          </p:cNvPr>
          <p:cNvSpPr/>
          <p:nvPr userDrawn="1"/>
        </p:nvSpPr>
        <p:spPr>
          <a:xfrm>
            <a:off x="0" y="0"/>
            <a:ext cx="6092456"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359"/>
            <a:ext cx="5486400" cy="1188882"/>
          </a:xfrm>
        </p:spPr>
        <p:txBody>
          <a:bodyPr lIns="91440"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1645920"/>
            <a:ext cx="11612880" cy="4688985"/>
          </a:xfrm>
        </p:spPr>
        <p:txBody>
          <a:bodyPr lIns="91440">
            <a:normAutofit/>
          </a:bodyPr>
          <a:lstStyle>
            <a:lvl1pPr marL="2286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1CA6DA6F-A726-1C6B-B6F9-1FB667676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79490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4400DA-1AD5-44B2-A56C-D19230C86B8D}"/>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440"/>
            <a:ext cx="5486400" cy="1188720"/>
          </a:xfrm>
        </p:spPr>
        <p:txBody>
          <a:bodyPr lIns="91440"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19" y="1645920"/>
            <a:ext cx="11612880" cy="4688985"/>
          </a:xfrm>
        </p:spPr>
        <p:txBody>
          <a:bodyPr lIns="91440">
            <a:normAutofit/>
          </a:bodyPr>
          <a:lstStyle>
            <a:lvl1pPr marL="2286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B0EE9E47-BD88-1F62-78C1-1FBD741BCE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98170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D0A10B-AC71-4AC9-9146-08CAC3BF97BA}"/>
              </a:ext>
            </a:extLst>
          </p:cNvPr>
          <p:cNvSpPr/>
          <p:nvPr userDrawn="1"/>
        </p:nvSpPr>
        <p:spPr>
          <a:xfrm>
            <a:off x="0" y="1"/>
            <a:ext cx="3801612"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7BCDF-3964-4EBC-A0DD-F5373F6853AA}"/>
              </a:ext>
            </a:extLst>
          </p:cNvPr>
          <p:cNvSpPr>
            <a:spLocks noGrp="1"/>
          </p:cNvSpPr>
          <p:nvPr>
            <p:ph type="title"/>
          </p:nvPr>
        </p:nvSpPr>
        <p:spPr>
          <a:xfrm>
            <a:off x="274319" y="91440"/>
            <a:ext cx="3200400"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03AB4512-69CA-41B5-97BE-4CB3C0C59257}"/>
              </a:ext>
            </a:extLst>
          </p:cNvPr>
          <p:cNvSpPr>
            <a:spLocks noGrp="1"/>
          </p:cNvSpPr>
          <p:nvPr>
            <p:ph sz="half" idx="2"/>
          </p:nvPr>
        </p:nvSpPr>
        <p:spPr>
          <a:xfrm>
            <a:off x="274319" y="1645920"/>
            <a:ext cx="3200400" cy="4366849"/>
          </a:xfr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627DC53F-1E83-494D-82AA-29526159BEFF}"/>
              </a:ext>
            </a:extLst>
          </p:cNvPr>
          <p:cNvSpPr>
            <a:spLocks noGrp="1"/>
          </p:cNvSpPr>
          <p:nvPr>
            <p:ph sz="quarter" idx="4"/>
          </p:nvPr>
        </p:nvSpPr>
        <p:spPr>
          <a:xfrm>
            <a:off x="4091709" y="1645920"/>
            <a:ext cx="7487619" cy="4189228"/>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val 12">
            <a:extLst>
              <a:ext uri="{FF2B5EF4-FFF2-40B4-BE49-F238E27FC236}">
                <a16:creationId xmlns:a16="http://schemas.microsoft.com/office/drawing/2014/main" id="{E5B6AAB0-7900-43A8-8F68-6B91013B05CB}"/>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3" name="Picture 2">
            <a:extLst>
              <a:ext uri="{FF2B5EF4-FFF2-40B4-BE49-F238E27FC236}">
                <a16:creationId xmlns:a16="http://schemas.microsoft.com/office/drawing/2014/main" id="{6EEFE427-6AD7-EC6F-C759-4977AB003F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254992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92456"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440"/>
            <a:ext cx="5273749"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1645920"/>
            <a:ext cx="5273750" cy="4818305"/>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7C5BD901-8F91-4016-BD62-8DCF78441D9C}"/>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421307" y="1645920"/>
            <a:ext cx="4829169" cy="4685488"/>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334535FD-1DA7-056F-2F21-FC1CED34EA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693680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7C5BD901-8F91-4016-BD62-8DCF78441D9C}"/>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C37397F6-8128-16C5-1DDF-30D4624168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2001978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7C5BD901-8F91-4016-BD62-8DCF78441D9C}"/>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867D0311-6A86-1914-8943-46A67748CD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285345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60E49-DDC6-4880-AD16-A20A86D1A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14F56-C1D6-40F7-828D-0A27D09CB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E4137-1237-4883-B0F2-B42423229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E4EE96E-CDAB-4FFC-880C-87ADCBD16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C42545-448B-4B70-845B-F203324A8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C68AE-01BE-4C69-87E0-B478EF251A0D}" type="slidenum">
              <a:rPr lang="en-US" smtClean="0"/>
              <a:t>‹#›</a:t>
            </a:fld>
            <a:endParaRPr lang="en-US"/>
          </a:p>
        </p:txBody>
      </p:sp>
    </p:spTree>
    <p:extLst>
      <p:ext uri="{BB962C8B-B14F-4D97-AF65-F5344CB8AC3E}">
        <p14:creationId xmlns:p14="http://schemas.microsoft.com/office/powerpoint/2010/main" val="2965000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0" r:id="rId4"/>
    <p:sldLayoutId id="2147483661" r:id="rId5"/>
    <p:sldLayoutId id="2147483653" r:id="rId6"/>
    <p:sldLayoutId id="2147483660" r:id="rId7"/>
    <p:sldLayoutId id="2147483665" r:id="rId8"/>
    <p:sldLayoutId id="2147483666" r:id="rId9"/>
    <p:sldLayoutId id="2147483667" r:id="rId10"/>
    <p:sldLayoutId id="2147483651" r:id="rId11"/>
    <p:sldLayoutId id="2147483664" r:id="rId12"/>
    <p:sldLayoutId id="2147483669" r:id="rId13"/>
    <p:sldLayoutId id="2147483670" r:id="rId14"/>
    <p:sldLayoutId id="2147483671" r:id="rId15"/>
    <p:sldLayoutId id="2147483655" r:id="rId16"/>
    <p:sldLayoutId id="214748366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D23BED-4CCE-4495-AB1B-06D7F8085DF0}"/>
              </a:ext>
            </a:extLst>
          </p:cNvPr>
          <p:cNvSpPr>
            <a:spLocks noGrp="1"/>
          </p:cNvSpPr>
          <p:nvPr>
            <p:ph type="ctrTitle"/>
          </p:nvPr>
        </p:nvSpPr>
        <p:spPr/>
        <p:txBody>
          <a:bodyPr/>
          <a:lstStyle/>
          <a:p>
            <a:r>
              <a:rPr lang="en-US"/>
              <a:t>Company </a:t>
            </a:r>
            <a:br>
              <a:rPr lang="en-US"/>
            </a:br>
            <a:r>
              <a:rPr lang="en-US"/>
              <a:t>Overview</a:t>
            </a:r>
          </a:p>
        </p:txBody>
      </p:sp>
      <p:sp>
        <p:nvSpPr>
          <p:cNvPr id="5" name="Subtitle 4">
            <a:extLst>
              <a:ext uri="{FF2B5EF4-FFF2-40B4-BE49-F238E27FC236}">
                <a16:creationId xmlns:a16="http://schemas.microsoft.com/office/drawing/2014/main" id="{0C3893EF-76F2-4B93-A4AB-C65E4A067838}"/>
              </a:ext>
            </a:extLst>
          </p:cNvPr>
          <p:cNvSpPr>
            <a:spLocks noGrp="1"/>
          </p:cNvSpPr>
          <p:nvPr>
            <p:ph type="subTitle" idx="1"/>
          </p:nvPr>
        </p:nvSpPr>
        <p:spPr>
          <a:xfrm>
            <a:off x="602141" y="4137410"/>
            <a:ext cx="2905832" cy="850225"/>
          </a:xfrm>
        </p:spPr>
        <p:txBody>
          <a:bodyPr vert="horz" lIns="91440" tIns="45720" rIns="91440" bIns="45720" rtlCol="0" anchor="t">
            <a:normAutofit/>
          </a:bodyPr>
          <a:lstStyle/>
          <a:p>
            <a:r>
              <a:rPr lang="en-US">
                <a:latin typeface="Arial"/>
                <a:cs typeface="Arial"/>
              </a:rPr>
              <a:t>Property and Casualty</a:t>
            </a:r>
          </a:p>
          <a:p>
            <a:r>
              <a:rPr lang="en-US">
                <a:latin typeface="Arial"/>
                <a:cs typeface="Arial"/>
              </a:rPr>
              <a:t>Benefits and Life</a:t>
            </a:r>
            <a:endParaRPr lang="en-US"/>
          </a:p>
          <a:p>
            <a:r>
              <a:rPr lang="en-US">
                <a:latin typeface="Arial"/>
                <a:cs typeface="Arial"/>
              </a:rPr>
              <a:t>Wealth and Retirement</a:t>
            </a:r>
          </a:p>
        </p:txBody>
      </p:sp>
      <p:sp>
        <p:nvSpPr>
          <p:cNvPr id="6" name="Subtitle 2">
            <a:extLst>
              <a:ext uri="{FF2B5EF4-FFF2-40B4-BE49-F238E27FC236}">
                <a16:creationId xmlns:a16="http://schemas.microsoft.com/office/drawing/2014/main" id="{7EBA2979-21A6-46E9-B2F0-21AFCBEC0383}"/>
              </a:ext>
            </a:extLst>
          </p:cNvPr>
          <p:cNvSpPr txBox="1">
            <a:spLocks/>
          </p:cNvSpPr>
          <p:nvPr/>
        </p:nvSpPr>
        <p:spPr>
          <a:xfrm>
            <a:off x="602140" y="5550200"/>
            <a:ext cx="6766223" cy="680482"/>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000"/>
              </a:lnSpc>
            </a:pPr>
            <a:r>
              <a:rPr lang="en-US">
                <a:solidFill>
                  <a:schemeClr val="accent1">
                    <a:lumMod val="20000"/>
                    <a:lumOff val="80000"/>
                  </a:schemeClr>
                </a:solidFill>
              </a:rPr>
              <a:t>Helping companies and individuals address their most significant risk, workforce, wealth management and retirement challenges. </a:t>
            </a:r>
            <a:endParaRPr lang="en-US" i="1">
              <a:solidFill>
                <a:schemeClr val="accent1">
                  <a:lumMod val="20000"/>
                  <a:lumOff val="80000"/>
                </a:schemeClr>
              </a:solidFill>
            </a:endParaRPr>
          </a:p>
        </p:txBody>
      </p:sp>
    </p:spTree>
    <p:extLst>
      <p:ext uri="{BB962C8B-B14F-4D97-AF65-F5344CB8AC3E}">
        <p14:creationId xmlns:p14="http://schemas.microsoft.com/office/powerpoint/2010/main" val="12502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t>Your Local NFP Leaders</a:t>
            </a:r>
            <a:endParaRPr lang="en-US" sz="2400"/>
          </a:p>
        </p:txBody>
      </p:sp>
      <p:sp>
        <p:nvSpPr>
          <p:cNvPr id="3" name="Text Placeholder 2"/>
          <p:cNvSpPr>
            <a:spLocks noGrp="1"/>
          </p:cNvSpPr>
          <p:nvPr>
            <p:ph sz="half" idx="2"/>
          </p:nvPr>
        </p:nvSpPr>
        <p:spPr/>
        <p:txBody>
          <a:bodyPr>
            <a:normAutofit/>
          </a:bodyPr>
          <a:lstStyle/>
          <a:p>
            <a:r>
              <a:rPr lang="en-US"/>
              <a:t>We have a core executive team </a:t>
            </a:r>
            <a:r>
              <a:rPr lang="en-US" b="0">
                <a:solidFill>
                  <a:schemeClr val="tx1"/>
                </a:solidFill>
              </a:rPr>
              <a:t>complemented by a collaborative regional leadership structure. This allows us to align decisions and initiatives with the needs </a:t>
            </a:r>
            <a:br>
              <a:rPr lang="en-US" b="0">
                <a:solidFill>
                  <a:schemeClr val="tx1"/>
                </a:solidFill>
              </a:rPr>
            </a:br>
            <a:r>
              <a:rPr lang="en-US" b="0">
                <a:solidFill>
                  <a:schemeClr val="tx1"/>
                </a:solidFill>
              </a:rPr>
              <a:t>of our teams and our clients across regions. </a:t>
            </a:r>
          </a:p>
          <a:p>
            <a:endParaRPr lang="en-US"/>
          </a:p>
        </p:txBody>
      </p:sp>
      <p:sp>
        <p:nvSpPr>
          <p:cNvPr id="6" name="Slide Number Placeholder 5"/>
          <p:cNvSpPr>
            <a:spLocks noGrp="1"/>
          </p:cNvSpPr>
          <p:nvPr>
            <p:ph type="sldNum" sz="quarter" idx="12"/>
          </p:nvPr>
        </p:nvSpPr>
        <p:spPr/>
        <p:txBody>
          <a:bodyPr/>
          <a:lstStyle/>
          <a:p>
            <a:fld id="{85CC68AE-01BE-4C69-87E0-B478EF251A0D}" type="slidenum">
              <a:rPr lang="en-US" smtClean="0"/>
              <a:pPr/>
              <a:t>10</a:t>
            </a:fld>
            <a:endParaRPr lang="en-US"/>
          </a:p>
        </p:txBody>
      </p:sp>
      <p:sp>
        <p:nvSpPr>
          <p:cNvPr id="40" name="TextBox 39"/>
          <p:cNvSpPr txBox="1"/>
          <p:nvPr/>
        </p:nvSpPr>
        <p:spPr>
          <a:xfrm>
            <a:off x="4930569" y="244139"/>
            <a:ext cx="4335354" cy="369332"/>
          </a:xfrm>
          <a:prstGeom prst="rect">
            <a:avLst/>
          </a:prstGeom>
          <a:noFill/>
        </p:spPr>
        <p:txBody>
          <a:bodyPr wrap="none" rtlCol="0">
            <a:spAutoFit/>
          </a:bodyPr>
          <a:lstStyle/>
          <a:p>
            <a:r>
              <a:rPr lang="en-US">
                <a:solidFill>
                  <a:srgbClr val="C00000"/>
                </a:solidFill>
              </a:rPr>
              <a:t>Organize photos and titles as necessary.</a:t>
            </a:r>
          </a:p>
        </p:txBody>
      </p:sp>
      <p:sp>
        <p:nvSpPr>
          <p:cNvPr id="4" name="TextBox 3">
            <a:extLst>
              <a:ext uri="{FF2B5EF4-FFF2-40B4-BE49-F238E27FC236}">
                <a16:creationId xmlns:a16="http://schemas.microsoft.com/office/drawing/2014/main" id="{8A9892B6-B5CB-38C2-280D-C8A0E2CAB100}"/>
              </a:ext>
            </a:extLst>
          </p:cNvPr>
          <p:cNvSpPr txBox="1"/>
          <p:nvPr/>
        </p:nvSpPr>
        <p:spPr>
          <a:xfrm>
            <a:off x="5552024" y="1742131"/>
            <a:ext cx="1828800" cy="800219"/>
          </a:xfrm>
          <a:prstGeom prst="rect">
            <a:avLst/>
          </a:prstGeom>
          <a:noFill/>
        </p:spPr>
        <p:txBody>
          <a:bodyPr wrap="square" rtlCol="0">
            <a:spAutoFit/>
          </a:bodyPr>
          <a:lstStyle/>
          <a:p>
            <a:r>
              <a:rPr lang="en-US"/>
              <a:t>Kate Henry</a:t>
            </a:r>
          </a:p>
          <a:p>
            <a:r>
              <a:rPr lang="en-US" sz="1400"/>
              <a:t>Regional President </a:t>
            </a:r>
          </a:p>
          <a:p>
            <a:r>
              <a:rPr lang="en-US" sz="1400"/>
              <a:t>Benefits Leader</a:t>
            </a:r>
          </a:p>
        </p:txBody>
      </p:sp>
      <p:sp>
        <p:nvSpPr>
          <p:cNvPr id="5" name="TextBox 4">
            <a:extLst>
              <a:ext uri="{FF2B5EF4-FFF2-40B4-BE49-F238E27FC236}">
                <a16:creationId xmlns:a16="http://schemas.microsoft.com/office/drawing/2014/main" id="{5C54EA40-F822-41F7-DAA4-158416C82C84}"/>
              </a:ext>
            </a:extLst>
          </p:cNvPr>
          <p:cNvSpPr txBox="1"/>
          <p:nvPr/>
        </p:nvSpPr>
        <p:spPr>
          <a:xfrm>
            <a:off x="9242735" y="3244310"/>
            <a:ext cx="1701616" cy="553998"/>
          </a:xfrm>
          <a:prstGeom prst="rect">
            <a:avLst/>
          </a:prstGeom>
          <a:noFill/>
        </p:spPr>
        <p:txBody>
          <a:bodyPr wrap="square" rtlCol="0">
            <a:spAutoFit/>
          </a:bodyPr>
          <a:lstStyle/>
          <a:p>
            <a:r>
              <a:rPr lang="en-US" sz="1200"/>
              <a:t>Paul Costantino</a:t>
            </a:r>
          </a:p>
          <a:p>
            <a:r>
              <a:rPr lang="en-US" sz="900"/>
              <a:t>Regional Managing Director, Northeast P&amp;C</a:t>
            </a:r>
          </a:p>
        </p:txBody>
      </p:sp>
      <p:pic>
        <p:nvPicPr>
          <p:cNvPr id="9" name="Picture 10" descr="Mike Walsh">
            <a:extLst>
              <a:ext uri="{FF2B5EF4-FFF2-40B4-BE49-F238E27FC236}">
                <a16:creationId xmlns:a16="http://schemas.microsoft.com/office/drawing/2014/main" id="{2F8C570D-CB2D-A85E-2EFD-9E3B4A59CCAA}"/>
              </a:ext>
            </a:extLst>
          </p:cNvPr>
          <p:cNvPicPr>
            <a:picLocks noChangeArrowheads="1"/>
          </p:cNvPicPr>
          <p:nvPr/>
        </p:nvPicPr>
        <p:blipFill rotWithShape="1">
          <a:blip r:embed="rId2" cstate="screen">
            <a:extLst>
              <a:ext uri="{28A0092B-C50C-407E-A947-70E740481C1C}">
                <a14:useLocalDpi xmlns:a14="http://schemas.microsoft.com/office/drawing/2010/main" val="0"/>
              </a:ext>
            </a:extLst>
          </a:blip>
          <a:srcRect l="23830" t="3823" r="19946" b="14716"/>
          <a:stretch/>
        </p:blipFill>
        <p:spPr bwMode="auto">
          <a:xfrm>
            <a:off x="8145454" y="1062779"/>
            <a:ext cx="1426464" cy="14289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BAC8BE-EDC8-AF30-C0D8-991C15A352AB}"/>
              </a:ext>
            </a:extLst>
          </p:cNvPr>
          <p:cNvSpPr txBox="1"/>
          <p:nvPr/>
        </p:nvSpPr>
        <p:spPr>
          <a:xfrm>
            <a:off x="9587202" y="1742131"/>
            <a:ext cx="1828800" cy="800219"/>
          </a:xfrm>
          <a:prstGeom prst="rect">
            <a:avLst/>
          </a:prstGeom>
          <a:noFill/>
        </p:spPr>
        <p:txBody>
          <a:bodyPr wrap="square" rtlCol="0">
            <a:spAutoFit/>
          </a:bodyPr>
          <a:lstStyle/>
          <a:p>
            <a:r>
              <a:rPr lang="en-US"/>
              <a:t>Mike Walsh</a:t>
            </a:r>
          </a:p>
          <a:p>
            <a:r>
              <a:rPr lang="en-US" sz="1400"/>
              <a:t>Regional President</a:t>
            </a:r>
          </a:p>
          <a:p>
            <a:r>
              <a:rPr lang="en-US" sz="1400"/>
              <a:t>P&amp;C Leader</a:t>
            </a:r>
          </a:p>
        </p:txBody>
      </p:sp>
      <p:pic>
        <p:nvPicPr>
          <p:cNvPr id="21" name="Picture 20" descr="A picture containing human face, smile, person, lip&#10;&#10;Description automatically generated">
            <a:extLst>
              <a:ext uri="{FF2B5EF4-FFF2-40B4-BE49-F238E27FC236}">
                <a16:creationId xmlns:a16="http://schemas.microsoft.com/office/drawing/2014/main" id="{00E206B9-8C9A-C4E5-1403-1BCB1E16C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797" y="1062779"/>
            <a:ext cx="1428943" cy="1428943"/>
          </a:xfrm>
          <a:prstGeom prst="rect">
            <a:avLst/>
          </a:prstGeom>
        </p:spPr>
      </p:pic>
      <p:pic>
        <p:nvPicPr>
          <p:cNvPr id="22" name="Picture 21" descr="A person smiling for the picture&#10;&#10;Description automatically generated with medium confidence">
            <a:extLst>
              <a:ext uri="{FF2B5EF4-FFF2-40B4-BE49-F238E27FC236}">
                <a16:creationId xmlns:a16="http://schemas.microsoft.com/office/drawing/2014/main" id="{430F4F4C-B198-B1E2-AEBD-86269380903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07797" y="2689493"/>
            <a:ext cx="1097280" cy="1097280"/>
          </a:xfrm>
          <a:prstGeom prst="rect">
            <a:avLst/>
          </a:prstGeom>
        </p:spPr>
      </p:pic>
      <p:pic>
        <p:nvPicPr>
          <p:cNvPr id="23" name="Picture 22" descr="A person smiling in front of a christmas tree&#10;&#10;Description automatically generated with medium confidence">
            <a:extLst>
              <a:ext uri="{FF2B5EF4-FFF2-40B4-BE49-F238E27FC236}">
                <a16:creationId xmlns:a16="http://schemas.microsoft.com/office/drawing/2014/main" id="{360A37CD-6D51-FB48-3FC7-2C0889912C4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07797" y="3946844"/>
            <a:ext cx="1097280" cy="1097280"/>
          </a:xfrm>
          <a:prstGeom prst="rect">
            <a:avLst/>
          </a:prstGeom>
        </p:spPr>
      </p:pic>
      <p:pic>
        <p:nvPicPr>
          <p:cNvPr id="24" name="Picture 23" descr="A person with glasses smiling&#10;&#10;Description automatically generated with low confidence">
            <a:extLst>
              <a:ext uri="{FF2B5EF4-FFF2-40B4-BE49-F238E27FC236}">
                <a16:creationId xmlns:a16="http://schemas.microsoft.com/office/drawing/2014/main" id="{440F260C-55F3-026B-715B-C353390A6AB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07797" y="5204195"/>
            <a:ext cx="1097280" cy="1097280"/>
          </a:xfrm>
          <a:prstGeom prst="rect">
            <a:avLst/>
          </a:prstGeom>
        </p:spPr>
      </p:pic>
      <p:sp>
        <p:nvSpPr>
          <p:cNvPr id="25" name="TextBox 24">
            <a:extLst>
              <a:ext uri="{FF2B5EF4-FFF2-40B4-BE49-F238E27FC236}">
                <a16:creationId xmlns:a16="http://schemas.microsoft.com/office/drawing/2014/main" id="{5CC5B41B-43B2-E508-C23C-9A802561C03F}"/>
              </a:ext>
            </a:extLst>
          </p:cNvPr>
          <p:cNvSpPr txBox="1"/>
          <p:nvPr/>
        </p:nvSpPr>
        <p:spPr>
          <a:xfrm>
            <a:off x="5205077" y="3232775"/>
            <a:ext cx="1781848" cy="553998"/>
          </a:xfrm>
          <a:prstGeom prst="rect">
            <a:avLst/>
          </a:prstGeom>
          <a:noFill/>
        </p:spPr>
        <p:txBody>
          <a:bodyPr wrap="square" rtlCol="0">
            <a:spAutoFit/>
          </a:bodyPr>
          <a:lstStyle/>
          <a:p>
            <a:r>
              <a:rPr lang="en-US" sz="1200"/>
              <a:t>Chris Feneli</a:t>
            </a:r>
          </a:p>
          <a:p>
            <a:r>
              <a:rPr lang="en-US" sz="900"/>
              <a:t>Regional Managing Director, NY Metro Market Leader</a:t>
            </a:r>
          </a:p>
        </p:txBody>
      </p:sp>
      <p:sp>
        <p:nvSpPr>
          <p:cNvPr id="26" name="TextBox 25">
            <a:extLst>
              <a:ext uri="{FF2B5EF4-FFF2-40B4-BE49-F238E27FC236}">
                <a16:creationId xmlns:a16="http://schemas.microsoft.com/office/drawing/2014/main" id="{A99E583B-9FF0-B375-5D50-66B31AF63C73}"/>
              </a:ext>
            </a:extLst>
          </p:cNvPr>
          <p:cNvSpPr txBox="1"/>
          <p:nvPr/>
        </p:nvSpPr>
        <p:spPr>
          <a:xfrm>
            <a:off x="5205077" y="5765532"/>
            <a:ext cx="1657636" cy="553998"/>
          </a:xfrm>
          <a:prstGeom prst="rect">
            <a:avLst/>
          </a:prstGeom>
          <a:noFill/>
        </p:spPr>
        <p:txBody>
          <a:bodyPr wrap="square" rtlCol="0">
            <a:spAutoFit/>
          </a:bodyPr>
          <a:lstStyle/>
          <a:p>
            <a:r>
              <a:rPr lang="en-US" sz="1200"/>
              <a:t>Sue Lodemore</a:t>
            </a:r>
          </a:p>
          <a:p>
            <a:r>
              <a:rPr lang="en-US" sz="900"/>
              <a:t>Senior Vice President of Sales, Corporate Benefits</a:t>
            </a:r>
          </a:p>
        </p:txBody>
      </p:sp>
      <p:pic>
        <p:nvPicPr>
          <p:cNvPr id="27" name="Picture 2" descr="Paul Costantino's email &amp; phone | NFP's Senior Vice President email">
            <a:extLst>
              <a:ext uri="{FF2B5EF4-FFF2-40B4-BE49-F238E27FC236}">
                <a16:creationId xmlns:a16="http://schemas.microsoft.com/office/drawing/2014/main" id="{98A63695-E9BF-4461-0744-E8D1C208A020}"/>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168643" y="2674389"/>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smiling for the camera&#10;&#10;Description automatically generated with low confidence">
            <a:extLst>
              <a:ext uri="{FF2B5EF4-FFF2-40B4-BE49-F238E27FC236}">
                <a16:creationId xmlns:a16="http://schemas.microsoft.com/office/drawing/2014/main" id="{6206FF04-A49D-05F9-F322-546C045A5BC8}"/>
              </a:ext>
            </a:extLst>
          </p:cNvPr>
          <p:cNvPicPr>
            <a:picLocks noChangeAspect="1"/>
          </p:cNvPicPr>
          <p:nvPr/>
        </p:nvPicPr>
        <p:blipFill rotWithShape="1">
          <a:blip r:embed="rId8">
            <a:extLst>
              <a:ext uri="{28A0092B-C50C-407E-A947-70E740481C1C}">
                <a14:useLocalDpi xmlns:a14="http://schemas.microsoft.com/office/drawing/2010/main" val="0"/>
              </a:ext>
            </a:extLst>
          </a:blip>
          <a:srcRect r="1361" b="29544"/>
          <a:stretch/>
        </p:blipFill>
        <p:spPr>
          <a:xfrm>
            <a:off x="8145455" y="3975617"/>
            <a:ext cx="1097280" cy="1097280"/>
          </a:xfrm>
          <a:prstGeom prst="rect">
            <a:avLst/>
          </a:prstGeom>
        </p:spPr>
      </p:pic>
      <p:sp>
        <p:nvSpPr>
          <p:cNvPr id="29" name="TextBox 28">
            <a:extLst>
              <a:ext uri="{FF2B5EF4-FFF2-40B4-BE49-F238E27FC236}">
                <a16:creationId xmlns:a16="http://schemas.microsoft.com/office/drawing/2014/main" id="{CDD0ACAA-C344-3355-A17E-E9BB62C6EA00}"/>
              </a:ext>
            </a:extLst>
          </p:cNvPr>
          <p:cNvSpPr txBox="1"/>
          <p:nvPr/>
        </p:nvSpPr>
        <p:spPr>
          <a:xfrm>
            <a:off x="5208574" y="4521109"/>
            <a:ext cx="1778351" cy="553998"/>
          </a:xfrm>
          <a:prstGeom prst="rect">
            <a:avLst/>
          </a:prstGeom>
          <a:noFill/>
        </p:spPr>
        <p:txBody>
          <a:bodyPr wrap="square" rtlCol="0">
            <a:spAutoFit/>
          </a:bodyPr>
          <a:lstStyle/>
          <a:p>
            <a:r>
              <a:rPr lang="en-US" sz="1200"/>
              <a:t>Sue Donohue</a:t>
            </a:r>
          </a:p>
          <a:p>
            <a:r>
              <a:rPr lang="en-US" sz="900"/>
              <a:t>Regional Managing Director, New England Market Leader</a:t>
            </a:r>
          </a:p>
        </p:txBody>
      </p:sp>
      <p:sp>
        <p:nvSpPr>
          <p:cNvPr id="30" name="TextBox 29">
            <a:extLst>
              <a:ext uri="{FF2B5EF4-FFF2-40B4-BE49-F238E27FC236}">
                <a16:creationId xmlns:a16="http://schemas.microsoft.com/office/drawing/2014/main" id="{7B0EDC2F-65F2-5293-3AAE-DAEADDD1EBD0}"/>
              </a:ext>
            </a:extLst>
          </p:cNvPr>
          <p:cNvSpPr txBox="1"/>
          <p:nvPr/>
        </p:nvSpPr>
        <p:spPr>
          <a:xfrm>
            <a:off x="9215128" y="4550896"/>
            <a:ext cx="1321370" cy="553998"/>
          </a:xfrm>
          <a:prstGeom prst="rect">
            <a:avLst/>
          </a:prstGeom>
          <a:noFill/>
        </p:spPr>
        <p:txBody>
          <a:bodyPr wrap="square" rtlCol="0">
            <a:spAutoFit/>
          </a:bodyPr>
          <a:lstStyle/>
          <a:p>
            <a:r>
              <a:rPr lang="en-US" sz="1200"/>
              <a:t>Daniel Rodliff</a:t>
            </a:r>
          </a:p>
          <a:p>
            <a:r>
              <a:rPr lang="en-US" sz="900"/>
              <a:t>Senior Vice President of Sales, P&amp;C</a:t>
            </a:r>
          </a:p>
        </p:txBody>
      </p:sp>
    </p:spTree>
    <p:extLst>
      <p:ext uri="{BB962C8B-B14F-4D97-AF65-F5344CB8AC3E}">
        <p14:creationId xmlns:p14="http://schemas.microsoft.com/office/powerpoint/2010/main" val="397015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9E513-EE53-961E-2CE5-35F62F067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D5F84-B524-93EF-AF70-2F4C1C5B14ED}"/>
              </a:ext>
            </a:extLst>
          </p:cNvPr>
          <p:cNvSpPr>
            <a:spLocks noGrp="1"/>
          </p:cNvSpPr>
          <p:nvPr>
            <p:ph type="title"/>
          </p:nvPr>
        </p:nvSpPr>
        <p:spPr>
          <a:xfrm>
            <a:off x="274319" y="91440"/>
            <a:ext cx="5753502" cy="1188720"/>
          </a:xfrm>
        </p:spPr>
        <p:txBody>
          <a:bodyPr>
            <a:noAutofit/>
          </a:bodyPr>
          <a:lstStyle/>
          <a:p>
            <a:r>
              <a:rPr lang="en-US">
                <a:latin typeface="Arial Black"/>
              </a:rPr>
              <a:t>NFP.com</a:t>
            </a:r>
            <a:br>
              <a:rPr lang="en-US"/>
            </a:br>
            <a:endParaRPr lang="en-US" sz="2200"/>
          </a:p>
        </p:txBody>
      </p:sp>
      <p:sp>
        <p:nvSpPr>
          <p:cNvPr id="3" name="Content Placeholder 2">
            <a:extLst>
              <a:ext uri="{FF2B5EF4-FFF2-40B4-BE49-F238E27FC236}">
                <a16:creationId xmlns:a16="http://schemas.microsoft.com/office/drawing/2014/main" id="{AAE57D8B-C6BA-69CE-EA1F-EA93A7A9EAD9}"/>
              </a:ext>
            </a:extLst>
          </p:cNvPr>
          <p:cNvSpPr>
            <a:spLocks noGrp="1"/>
          </p:cNvSpPr>
          <p:nvPr>
            <p:ph idx="1"/>
          </p:nvPr>
        </p:nvSpPr>
        <p:spPr>
          <a:xfrm>
            <a:off x="274320" y="2524531"/>
            <a:ext cx="5486317" cy="1632380"/>
          </a:xfrm>
        </p:spPr>
        <p:txBody>
          <a:bodyPr vert="horz" lIns="91440" tIns="45720" rIns="91440" bIns="45720" rtlCol="0" anchor="t">
            <a:normAutofit lnSpcReduction="10000"/>
          </a:bodyPr>
          <a:lstStyle/>
          <a:p>
            <a:pPr marL="0" indent="0">
              <a:buNone/>
            </a:pPr>
            <a:r>
              <a:rPr lang="en-US" sz="2400" b="1">
                <a:latin typeface="Arial"/>
                <a:cs typeface="Arial"/>
              </a:rPr>
              <a:t>A Window Into Our Company</a:t>
            </a:r>
            <a:endParaRPr lang="en-US" sz="2400" b="1"/>
          </a:p>
          <a:p>
            <a:pPr marL="0" indent="0">
              <a:lnSpc>
                <a:spcPct val="100000"/>
              </a:lnSpc>
              <a:buNone/>
            </a:pPr>
            <a:r>
              <a:rPr lang="en-US" sz="1800">
                <a:latin typeface="Arial"/>
                <a:cs typeface="Arial"/>
              </a:rPr>
              <a:t>NFP.com is the best place to start finding solutions for your own and your business’s most significant risk, workforce, wealth management and retirement challenges.</a:t>
            </a:r>
          </a:p>
        </p:txBody>
      </p:sp>
      <p:sp>
        <p:nvSpPr>
          <p:cNvPr id="8" name="Slide Number Placeholder 5">
            <a:extLst>
              <a:ext uri="{FF2B5EF4-FFF2-40B4-BE49-F238E27FC236}">
                <a16:creationId xmlns:a16="http://schemas.microsoft.com/office/drawing/2014/main" id="{5941051B-DD32-ABEF-DF7F-82B5BFB26493}"/>
              </a:ext>
            </a:extLst>
          </p:cNvPr>
          <p:cNvSpPr>
            <a:spLocks noGrp="1"/>
          </p:cNvSpPr>
          <p:nvPr>
            <p:ph type="sldNum" sz="quarter" idx="12"/>
          </p:nvPr>
        </p:nvSpPr>
        <p:spPr>
          <a:xfrm>
            <a:off x="11496157" y="6355986"/>
            <a:ext cx="517615" cy="365125"/>
          </a:xfrm>
        </p:spPr>
        <p:txBody>
          <a:bodyPr/>
          <a:lstStyle/>
          <a:p>
            <a:fld id="{85CC68AE-01BE-4C69-87E0-B478EF251A0D}" type="slidenum">
              <a:rPr lang="en-US" smtClean="0"/>
              <a:pPr/>
              <a:t>11</a:t>
            </a:fld>
            <a:endParaRPr lang="en-US"/>
          </a:p>
        </p:txBody>
      </p:sp>
      <p:pic>
        <p:nvPicPr>
          <p:cNvPr id="4" name="Picture 6">
            <a:extLst>
              <a:ext uri="{FF2B5EF4-FFF2-40B4-BE49-F238E27FC236}">
                <a16:creationId xmlns:a16="http://schemas.microsoft.com/office/drawing/2014/main" id="{B3BD1DB2-056D-8D9C-ED57-4ECC24DD63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0072" y="154529"/>
            <a:ext cx="6162174" cy="283861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9D85EAC-43E3-9E36-CC4B-6CC047FF5FED}"/>
              </a:ext>
            </a:extLst>
          </p:cNvPr>
          <p:cNvSpPr txBox="1"/>
          <p:nvPr/>
        </p:nvSpPr>
        <p:spPr>
          <a:xfrm>
            <a:off x="6368000" y="3809294"/>
            <a:ext cx="5486317" cy="2062103"/>
          </a:xfrm>
          <a:prstGeom prst="rect">
            <a:avLst/>
          </a:prstGeom>
          <a:noFill/>
        </p:spPr>
        <p:txBody>
          <a:bodyPr wrap="square">
            <a:spAutoFit/>
          </a:bodyPr>
          <a:lstStyle/>
          <a:p>
            <a:pPr marL="0" indent="0">
              <a:lnSpc>
                <a:spcPct val="100000"/>
              </a:lnSpc>
              <a:buNone/>
            </a:pPr>
            <a:r>
              <a:rPr lang="en-US" sz="1600">
                <a:latin typeface="Arial"/>
                <a:cs typeface="Arial"/>
              </a:rPr>
              <a:t>Learn how we can help you plan for today and tomorrow. Explore the breadth and depth of our business, including the industries we serve. Our site also showcases our values and culture and provides an office locator so you can connect with an NFP expert.</a:t>
            </a:r>
          </a:p>
          <a:p>
            <a:pPr marL="0" indent="0">
              <a:lnSpc>
                <a:spcPct val="100000"/>
              </a:lnSpc>
              <a:buNone/>
            </a:pPr>
            <a:endParaRPr lang="en-US" sz="1600"/>
          </a:p>
          <a:p>
            <a:pPr marL="0" indent="0">
              <a:buNone/>
            </a:pPr>
            <a:r>
              <a:rPr lang="en-US" sz="1600">
                <a:latin typeface="Arial"/>
                <a:cs typeface="Arial"/>
              </a:rPr>
              <a:t>We're constantly at work improving NFP.com so you can quickly and easily find answers and insights.</a:t>
            </a:r>
            <a:endParaRPr lang="en-US" sz="1600"/>
          </a:p>
        </p:txBody>
      </p:sp>
    </p:spTree>
    <p:extLst>
      <p:ext uri="{BB962C8B-B14F-4D97-AF65-F5344CB8AC3E}">
        <p14:creationId xmlns:p14="http://schemas.microsoft.com/office/powerpoint/2010/main" val="29052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Arial Black"/>
              </a:rPr>
              <a:t>Client Communication and Thought Leadership</a:t>
            </a:r>
            <a:endParaRPr lang="en-US"/>
          </a:p>
        </p:txBody>
      </p:sp>
      <p:sp>
        <p:nvSpPr>
          <p:cNvPr id="3" name="Content Placeholder 2"/>
          <p:cNvSpPr>
            <a:spLocks noGrp="1"/>
          </p:cNvSpPr>
          <p:nvPr>
            <p:ph idx="1"/>
          </p:nvPr>
        </p:nvSpPr>
        <p:spPr>
          <a:xfrm>
            <a:off x="274320" y="2501461"/>
            <a:ext cx="5273750" cy="3962763"/>
          </a:xfrm>
        </p:spPr>
        <p:txBody>
          <a:bodyPr vert="horz" lIns="91440" tIns="45720" rIns="91440" bIns="45720" rtlCol="0" anchor="t">
            <a:noAutofit/>
          </a:bodyPr>
          <a:lstStyle/>
          <a:p>
            <a:pPr marL="0" indent="0">
              <a:buNone/>
            </a:pPr>
            <a:r>
              <a:rPr lang="en-US" sz="2000" b="1">
                <a:solidFill>
                  <a:srgbClr val="007EC5"/>
                </a:solidFill>
                <a:latin typeface="Arial" panose="020B0604020202020204"/>
                <a:cs typeface="+mn-cs"/>
              </a:rPr>
              <a:t>Partnerships are about collaboration, accountability and continuous improvement. </a:t>
            </a:r>
          </a:p>
          <a:p>
            <a:pPr marL="0" indent="0">
              <a:buNone/>
            </a:pPr>
            <a:r>
              <a:rPr lang="en-US">
                <a:latin typeface="Arial"/>
                <a:cs typeface="Arial"/>
              </a:rPr>
              <a:t>We build long-term connections, delivering thoughtful insights and strategies, supported by a commitment to exceptional service, to move forward together. </a:t>
            </a:r>
          </a:p>
          <a:p>
            <a:pPr marL="0" indent="0">
              <a:buNone/>
            </a:pPr>
            <a:r>
              <a:rPr lang="en-US">
                <a:latin typeface="Arial"/>
                <a:cs typeface="Arial"/>
              </a:rPr>
              <a:t>We strive to be our partners’ first call when they need something, regardless of whether it generates revenue, and we’re committed to building the goodwill that’s critical to deep, lasting bonds.</a:t>
            </a:r>
            <a:endParaRPr lang="en-US"/>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1377728B-34A5-21EB-174F-BE245400BB47}"/>
              </a:ext>
            </a:extLst>
          </p:cNvPr>
          <p:cNvSpPr txBox="1">
            <a:spLocks/>
          </p:cNvSpPr>
          <p:nvPr/>
        </p:nvSpPr>
        <p:spPr>
          <a:xfrm>
            <a:off x="6572852" y="2025583"/>
            <a:ext cx="5273750" cy="392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983" t="8109" r="3676" b="20639"/>
          <a:stretch/>
        </p:blipFill>
        <p:spPr>
          <a:xfrm>
            <a:off x="6074978" y="0"/>
            <a:ext cx="6117022" cy="3048000"/>
          </a:xfrm>
          <a:prstGeom prst="rect">
            <a:avLst/>
          </a:prstGeom>
        </p:spPr>
      </p:pic>
      <p:sp>
        <p:nvSpPr>
          <p:cNvPr id="7" name="Rectangle 6"/>
          <p:cNvSpPr/>
          <p:nvPr/>
        </p:nvSpPr>
        <p:spPr>
          <a:xfrm>
            <a:off x="6572852" y="3384330"/>
            <a:ext cx="5273750" cy="3657602"/>
          </a:xfrm>
          <a:prstGeom prst="rect">
            <a:avLst/>
          </a:prstGeom>
        </p:spPr>
        <p:txBody>
          <a:bodyPr wrap="square" lIns="91440" tIns="45720" rIns="91440" bIns="45720" anchor="t">
            <a:noAutofit/>
          </a:bodyPr>
          <a:lstStyle/>
          <a:p>
            <a:r>
              <a:rPr lang="en-US" sz="2000" b="1">
                <a:solidFill>
                  <a:srgbClr val="007EC5"/>
                </a:solidFill>
                <a:latin typeface="Arial" panose="020B0604020202020204"/>
              </a:rPr>
              <a:t>That's why we consistently deliver clear communications and ideas to you.</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Insights on </a:t>
            </a:r>
            <a:r>
              <a:rPr lang="en-US" sz="1600" b="1">
                <a:latin typeface="Arial"/>
                <a:cs typeface="Arial"/>
              </a:rPr>
              <a:t>NFP.com</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Frequent, focused </a:t>
            </a:r>
            <a:r>
              <a:rPr lang="en-US" sz="1600" b="1">
                <a:latin typeface="Arial"/>
                <a:cs typeface="Arial"/>
              </a:rPr>
              <a:t>webinars</a:t>
            </a:r>
          </a:p>
          <a:p>
            <a:pPr marL="228600" indent="-228600">
              <a:spcBef>
                <a:spcPts val="1000"/>
              </a:spcBef>
              <a:buClr>
                <a:schemeClr val="accent1"/>
              </a:buClr>
              <a:buSzPct val="100000"/>
              <a:buFont typeface="Symbol" panose="05050102010706020507" pitchFamily="18" charset="2"/>
              <a:buChar char="·"/>
            </a:pPr>
            <a:r>
              <a:rPr lang="en-US" sz="1600" b="1">
                <a:latin typeface="Arial"/>
                <a:cs typeface="Arial"/>
              </a:rPr>
              <a:t>Newsletters</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Insights from the Experts </a:t>
            </a:r>
            <a:r>
              <a:rPr lang="en-US" sz="1600" b="1">
                <a:latin typeface="Arial"/>
                <a:cs typeface="Arial"/>
              </a:rPr>
              <a:t>podcast</a:t>
            </a:r>
            <a:endParaRPr lang="en-US" sz="1600" b="1">
              <a:latin typeface="Arial" panose="020B0604020202020204" pitchFamily="34" charset="0"/>
              <a:cs typeface="Arial" panose="020B0604020202020204" pitchFamily="34" charset="0"/>
            </a:endParaRP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1-on-1 emails, informative email </a:t>
            </a:r>
            <a:r>
              <a:rPr lang="en-US" sz="1600" b="1">
                <a:latin typeface="Arial"/>
                <a:cs typeface="Arial"/>
              </a:rPr>
              <a:t>campaigns</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Industry </a:t>
            </a:r>
            <a:r>
              <a:rPr lang="en-US" sz="1600" b="1">
                <a:latin typeface="Arial"/>
                <a:cs typeface="Arial"/>
              </a:rPr>
              <a:t>conference</a:t>
            </a:r>
            <a:r>
              <a:rPr lang="en-US" sz="1600">
                <a:latin typeface="Arial"/>
                <a:cs typeface="Arial"/>
              </a:rPr>
              <a:t> presence</a:t>
            </a:r>
          </a:p>
        </p:txBody>
      </p:sp>
    </p:spTree>
    <p:extLst>
      <p:ext uri="{BB962C8B-B14F-4D97-AF65-F5344CB8AC3E}">
        <p14:creationId xmlns:p14="http://schemas.microsoft.com/office/powerpoint/2010/main" val="381143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9162"/>
            <a:ext cx="6083166" cy="2148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Our Commitment to Ethics</a:t>
            </a:r>
          </a:p>
        </p:txBody>
      </p:sp>
      <p:sp>
        <p:nvSpPr>
          <p:cNvPr id="3" name="Content Placeholder 2"/>
          <p:cNvSpPr>
            <a:spLocks noGrp="1"/>
          </p:cNvSpPr>
          <p:nvPr>
            <p:ph idx="1"/>
          </p:nvPr>
        </p:nvSpPr>
        <p:spPr>
          <a:xfrm>
            <a:off x="6364793" y="1051560"/>
            <a:ext cx="5689867" cy="5115289"/>
          </a:xfrm>
        </p:spPr>
        <p:txBody>
          <a:bodyPr vert="horz" lIns="91440" tIns="45720" rIns="91440" bIns="45720" rtlCol="0" anchor="t">
            <a:noAutofit/>
          </a:bodyPr>
          <a:lstStyle/>
          <a:p>
            <a:pPr marL="0" indent="0">
              <a:buNone/>
            </a:pPr>
            <a:r>
              <a:rPr lang="en-US" sz="2000" b="1">
                <a:solidFill>
                  <a:srgbClr val="007D91"/>
                </a:solidFill>
                <a:latin typeface="Arial" panose="020B0604020202020204"/>
                <a:cs typeface="+mn-cs"/>
              </a:rPr>
              <a:t>Prioritizing Ethical Leadership</a:t>
            </a:r>
            <a:endParaRPr lang="en-US" sz="2000" b="1">
              <a:solidFill>
                <a:srgbClr val="007D91"/>
              </a:solidFill>
              <a:latin typeface="Arial" panose="020B0604020202020204"/>
              <a:cs typeface="Arial"/>
            </a:endParaRPr>
          </a:p>
          <a:p>
            <a:pPr>
              <a:lnSpc>
                <a:spcPct val="110000"/>
              </a:lnSpc>
              <a:spcBef>
                <a:spcPts val="800"/>
              </a:spcBef>
              <a:buClr>
                <a:schemeClr val="accent1"/>
              </a:buClr>
            </a:pPr>
            <a:r>
              <a:rPr lang="en-US" sz="1600">
                <a:latin typeface="Arial" panose="020B0604020202020204" pitchFamily="34" charset="0"/>
                <a:cs typeface="Arial" panose="020B0604020202020204" pitchFamily="34" charset="0"/>
              </a:rPr>
              <a:t>Strive to do the right things — the right way — for our clients. </a:t>
            </a:r>
          </a:p>
          <a:p>
            <a:pPr>
              <a:lnSpc>
                <a:spcPct val="110000"/>
              </a:lnSpc>
              <a:spcBef>
                <a:spcPts val="800"/>
              </a:spcBef>
              <a:buClr>
                <a:schemeClr val="accent1"/>
              </a:buClr>
            </a:pPr>
            <a:r>
              <a:rPr lang="en-US" sz="1600">
                <a:latin typeface="Arial" panose="020B0604020202020204" pitchFamily="34" charset="0"/>
                <a:cs typeface="Arial" panose="020B0604020202020204" pitchFamily="34" charset="0"/>
              </a:rPr>
              <a:t>Promote ethical behavior by providing employees access to best practices and resources that align with our respect for those who place their trust in us.</a:t>
            </a:r>
          </a:p>
          <a:p>
            <a:pPr>
              <a:lnSpc>
                <a:spcPct val="110000"/>
              </a:lnSpc>
              <a:spcBef>
                <a:spcPts val="800"/>
              </a:spcBef>
              <a:buClr>
                <a:schemeClr val="accent1"/>
              </a:buClr>
            </a:pPr>
            <a:r>
              <a:rPr lang="en-US" sz="1600">
                <a:latin typeface="Arial" panose="020B0604020202020204" pitchFamily="34" charset="0"/>
                <a:cs typeface="Arial" panose="020B0604020202020204" pitchFamily="34" charset="0"/>
              </a:rPr>
              <a:t>Encourage open and constructive dialogue throughout our community. </a:t>
            </a:r>
          </a:p>
          <a:p>
            <a:pPr>
              <a:lnSpc>
                <a:spcPct val="110000"/>
              </a:lnSpc>
              <a:spcBef>
                <a:spcPts val="800"/>
              </a:spcBef>
              <a:buClr>
                <a:schemeClr val="accent1"/>
              </a:buClr>
            </a:pPr>
            <a:r>
              <a:rPr lang="en-US" sz="1600">
                <a:latin typeface="Arial" panose="020B0604020202020204" pitchFamily="34" charset="0"/>
                <a:cs typeface="Arial" panose="020B0604020202020204" pitchFamily="34" charset="0"/>
              </a:rPr>
              <a:t>Work to continuously demonstrate our belief that in everything we do, </a:t>
            </a:r>
            <a:r>
              <a:rPr lang="en-US" sz="1600" b="1">
                <a:latin typeface="Arial" panose="020B0604020202020204" pitchFamily="34" charset="0"/>
                <a:cs typeface="Arial" panose="020B0604020202020204" pitchFamily="34" charset="0"/>
              </a:rPr>
              <a:t>ethics matter most.</a:t>
            </a:r>
            <a:endParaRPr lang="en-US" sz="1600">
              <a:latin typeface="Arial" panose="020B0604020202020204" pitchFamily="34" charset="0"/>
              <a:cs typeface="Arial" panose="020B0604020202020204" pitchFamily="34" charset="0"/>
            </a:endParaRPr>
          </a:p>
          <a:p>
            <a:pPr marL="0" indent="0">
              <a:buNone/>
            </a:pPr>
            <a:endParaRPr lang="en-US"/>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1377728B-34A5-21EB-174F-BE245400BB47}"/>
              </a:ext>
            </a:extLst>
          </p:cNvPr>
          <p:cNvSpPr txBox="1">
            <a:spLocks/>
          </p:cNvSpPr>
          <p:nvPr/>
        </p:nvSpPr>
        <p:spPr>
          <a:xfrm>
            <a:off x="6572852" y="2025583"/>
            <a:ext cx="5273750" cy="392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Rectangle 6"/>
          <p:cNvSpPr/>
          <p:nvPr/>
        </p:nvSpPr>
        <p:spPr>
          <a:xfrm>
            <a:off x="345398" y="1051560"/>
            <a:ext cx="5273750" cy="3657602"/>
          </a:xfrm>
          <a:prstGeom prst="rect">
            <a:avLst/>
          </a:prstGeom>
        </p:spPr>
        <p:txBody>
          <a:bodyPr wrap="square" lIns="91440" tIns="45720" rIns="91440" bIns="45720" anchor="t">
            <a:noAutofit/>
          </a:bodyPr>
          <a:lstStyle/>
          <a:p>
            <a:r>
              <a:rPr lang="en-US" sz="2000" b="1">
                <a:solidFill>
                  <a:srgbClr val="007D91"/>
                </a:solidFill>
                <a:latin typeface="Arial" panose="020B0604020202020204"/>
              </a:rPr>
              <a:t>Through aligned collaboration, we continuously evolve, strengthen our ethical culture, and elevate awareness, safety and mutual respect.</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We </a:t>
            </a:r>
            <a:r>
              <a:rPr lang="en-US" sz="1600" b="1">
                <a:latin typeface="Arial"/>
                <a:cs typeface="Arial"/>
              </a:rPr>
              <a:t>promote </a:t>
            </a:r>
            <a:r>
              <a:rPr lang="en-US" sz="1600">
                <a:latin typeface="Arial"/>
                <a:cs typeface="Arial"/>
              </a:rPr>
              <a:t>ethical behavior and an ethical culture.</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We </a:t>
            </a:r>
            <a:r>
              <a:rPr lang="en-US" sz="1600" b="1">
                <a:latin typeface="Arial"/>
                <a:cs typeface="Arial"/>
              </a:rPr>
              <a:t>demonstrate </a:t>
            </a:r>
            <a:r>
              <a:rPr lang="en-US" sz="1600">
                <a:latin typeface="Arial"/>
                <a:cs typeface="Arial"/>
              </a:rPr>
              <a:t>our commitment to clients, partners, vendors and prospective employees.</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We </a:t>
            </a:r>
            <a:r>
              <a:rPr lang="en-US" sz="1600" b="1">
                <a:latin typeface="Arial"/>
                <a:cs typeface="Arial"/>
              </a:rPr>
              <a:t>educate </a:t>
            </a:r>
            <a:r>
              <a:rPr lang="en-US" sz="1600">
                <a:latin typeface="Arial"/>
                <a:cs typeface="Arial"/>
              </a:rPr>
              <a:t>employees on ethical practices and resources</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We </a:t>
            </a:r>
            <a:r>
              <a:rPr lang="en-US" sz="1600" b="1">
                <a:latin typeface="Arial"/>
                <a:cs typeface="Arial"/>
              </a:rPr>
              <a:t>highlight </a:t>
            </a:r>
            <a:r>
              <a:rPr lang="en-US" sz="1600">
                <a:latin typeface="Arial"/>
                <a:cs typeface="Arial"/>
              </a:rPr>
              <a:t>how we strive to do the right things the right way.</a:t>
            </a:r>
          </a:p>
        </p:txBody>
      </p:sp>
      <p:sp>
        <p:nvSpPr>
          <p:cNvPr id="17" name="Content Placeholder 2">
            <a:extLst>
              <a:ext uri="{FF2B5EF4-FFF2-40B4-BE49-F238E27FC236}">
                <a16:creationId xmlns:a16="http://schemas.microsoft.com/office/drawing/2014/main" id="{796DE137-E6EF-AA03-F1E0-EB5B42600628}"/>
              </a:ext>
            </a:extLst>
          </p:cNvPr>
          <p:cNvSpPr txBox="1">
            <a:spLocks/>
          </p:cNvSpPr>
          <p:nvPr/>
        </p:nvSpPr>
        <p:spPr>
          <a:xfrm>
            <a:off x="256910" y="4807482"/>
            <a:ext cx="5750602" cy="17863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Font typeface="Symbol" panose="05050102010706020507" pitchFamily="18" charset="2"/>
              <a:buNone/>
            </a:pPr>
            <a:r>
              <a:rPr lang="en-US" b="1">
                <a:solidFill>
                  <a:schemeClr val="bg1"/>
                </a:solidFill>
                <a:latin typeface="Arial"/>
                <a:cs typeface="Arial"/>
              </a:rPr>
              <a:t>Speaking up </a:t>
            </a:r>
            <a:r>
              <a:rPr lang="en-US">
                <a:solidFill>
                  <a:schemeClr val="bg1"/>
                </a:solidFill>
                <a:latin typeface="Arial"/>
                <a:cs typeface="Arial"/>
              </a:rPr>
              <a:t>is also an important element of our ethical culture. NFP employees are encouraged to use the </a:t>
            </a:r>
            <a:r>
              <a:rPr lang="en-US" b="1">
                <a:solidFill>
                  <a:schemeClr val="bg1"/>
                </a:solidFill>
                <a:latin typeface="Arial"/>
                <a:cs typeface="Arial"/>
              </a:rPr>
              <a:t>NFP EthicsPoint hotline (855.296.9085</a:t>
            </a:r>
            <a:r>
              <a:rPr lang="en-US">
                <a:solidFill>
                  <a:schemeClr val="bg1"/>
                </a:solidFill>
                <a:latin typeface="Arial"/>
                <a:cs typeface="Arial"/>
              </a:rPr>
              <a:t> or </a:t>
            </a:r>
            <a:r>
              <a:rPr lang="en-US" b="1">
                <a:solidFill>
                  <a:schemeClr val="bg1"/>
                </a:solidFill>
                <a:latin typeface="Arial"/>
                <a:cs typeface="Arial"/>
              </a:rPr>
              <a:t>nfp.alertline.com)</a:t>
            </a:r>
            <a:r>
              <a:rPr lang="en-US">
                <a:solidFill>
                  <a:schemeClr val="bg1"/>
                </a:solidFill>
                <a:latin typeface="Arial"/>
                <a:cs typeface="Arial"/>
              </a:rPr>
              <a:t> if they have something to report. </a:t>
            </a:r>
          </a:p>
          <a:p>
            <a:pPr marL="0" lvl="1" indent="0">
              <a:lnSpc>
                <a:spcPct val="100000"/>
              </a:lnSpc>
              <a:buFont typeface="Symbol" panose="05050102010706020507" pitchFamily="18" charset="2"/>
              <a:buNone/>
            </a:pPr>
            <a:r>
              <a:rPr lang="en-US">
                <a:solidFill>
                  <a:schemeClr val="bg1"/>
                </a:solidFill>
                <a:latin typeface="Arial"/>
                <a:cs typeface="Arial"/>
              </a:rPr>
              <a:t>Reports are </a:t>
            </a:r>
            <a:r>
              <a:rPr lang="en-US" b="1">
                <a:solidFill>
                  <a:schemeClr val="bg1"/>
                </a:solidFill>
                <a:latin typeface="Arial"/>
                <a:cs typeface="Arial"/>
              </a:rPr>
              <a:t>confidential</a:t>
            </a:r>
            <a:r>
              <a:rPr lang="en-US">
                <a:solidFill>
                  <a:schemeClr val="bg1"/>
                </a:solidFill>
                <a:latin typeface="Arial"/>
                <a:cs typeface="Arial"/>
              </a:rPr>
              <a:t>, taken seriously and investigated by the appropriate team member(s) for resolution.</a:t>
            </a:r>
          </a:p>
        </p:txBody>
      </p:sp>
    </p:spTree>
    <p:extLst>
      <p:ext uri="{BB962C8B-B14F-4D97-AF65-F5344CB8AC3E}">
        <p14:creationId xmlns:p14="http://schemas.microsoft.com/office/powerpoint/2010/main" val="2978457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Data Security Certified: </a:t>
            </a:r>
            <a:br>
              <a:rPr lang="en-US"/>
            </a:br>
            <a:r>
              <a:rPr lang="en-US">
                <a:latin typeface="Arial" panose="020B0604020202020204" pitchFamily="34" charset="0"/>
                <a:cs typeface="Arial" panose="020B0604020202020204" pitchFamily="34" charset="0"/>
              </a:rPr>
              <a:t>NFP’s SOC 2 Type II</a:t>
            </a:r>
            <a:endParaRPr lang="en-US"/>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1800" b="1">
                <a:latin typeface="Arial"/>
                <a:cs typeface="Arial"/>
              </a:rPr>
              <a:t>Making Your Security a Priority</a:t>
            </a:r>
            <a:endParaRPr lang="en-US" sz="1800">
              <a:latin typeface="Arial"/>
              <a:cs typeface="Arial"/>
            </a:endParaRPr>
          </a:p>
          <a:p>
            <a:pPr marL="0" indent="0">
              <a:lnSpc>
                <a:spcPct val="100000"/>
              </a:lnSpc>
              <a:buNone/>
            </a:pPr>
            <a:r>
              <a:rPr lang="en-US">
                <a:latin typeface="Arial"/>
                <a:cs typeface="Arial"/>
              </a:rPr>
              <a:t>As our client, you can trust we’re handling your personal information with the highest level of protection. We value the security of both you and your employees. </a:t>
            </a:r>
            <a:endParaRPr lang="en-US" b="1"/>
          </a:p>
          <a:p>
            <a:pPr marL="0" indent="0">
              <a:lnSpc>
                <a:spcPct val="100000"/>
              </a:lnSpc>
              <a:buNone/>
            </a:pPr>
            <a:r>
              <a:rPr lang="en-US">
                <a:latin typeface="Arial"/>
                <a:cs typeface="Arial"/>
              </a:rPr>
              <a:t>SOC 2 is an independent security certification confirming a company is securely managing its clients’ data. This designation means NFP meets the standard guidelines for the Trust Services Criteria requirements of security as defined by the American Institute of CPAs. </a:t>
            </a:r>
            <a:endParaRPr lang="en-US"/>
          </a:p>
          <a:p>
            <a:pPr marL="0" indent="0">
              <a:buNone/>
            </a:pPr>
            <a:endParaRPr lang="en-US" b="1"/>
          </a:p>
        </p:txBody>
      </p:sp>
      <p:sp>
        <p:nvSpPr>
          <p:cNvPr id="4" name="Content Placeholder 3">
            <a:extLst>
              <a:ext uri="{FF2B5EF4-FFF2-40B4-BE49-F238E27FC236}">
                <a16:creationId xmlns:a16="http://schemas.microsoft.com/office/drawing/2014/main" id="{884F3E19-BA0E-4E51-ABBB-DFE0935131FD}"/>
              </a:ext>
            </a:extLst>
          </p:cNvPr>
          <p:cNvSpPr>
            <a:spLocks noGrp="1"/>
          </p:cNvSpPr>
          <p:nvPr>
            <p:ph idx="13"/>
          </p:nvPr>
        </p:nvSpPr>
        <p:spPr>
          <a:xfrm>
            <a:off x="6229593" y="3050929"/>
            <a:ext cx="5962407" cy="3437794"/>
          </a:xfrm>
        </p:spPr>
        <p:txBody>
          <a:bodyPr>
            <a:normAutofit fontScale="92500" lnSpcReduction="10000"/>
          </a:bodyPr>
          <a:lstStyle/>
          <a:p>
            <a:pPr marL="0" indent="0">
              <a:lnSpc>
                <a:spcPct val="110000"/>
              </a:lnSpc>
              <a:buNone/>
            </a:pPr>
            <a:r>
              <a:rPr lang="en-US" sz="1900" b="1">
                <a:solidFill>
                  <a:srgbClr val="46712B"/>
                </a:solidFill>
              </a:rPr>
              <a:t>Distilling Data Management Down to What Matters</a:t>
            </a:r>
          </a:p>
          <a:p>
            <a:pPr marL="0" indent="0">
              <a:lnSpc>
                <a:spcPct val="110000"/>
              </a:lnSpc>
              <a:buNone/>
            </a:pPr>
            <a:r>
              <a:rPr lang="en-US" sz="1700"/>
              <a:t>SOC 2 criteria for data management is based on five principles:</a:t>
            </a:r>
          </a:p>
          <a:p>
            <a:pPr>
              <a:lnSpc>
                <a:spcPct val="110000"/>
              </a:lnSpc>
              <a:spcBef>
                <a:spcPts val="600"/>
              </a:spcBef>
            </a:pPr>
            <a:r>
              <a:rPr lang="en-US" sz="1700"/>
              <a:t>Security </a:t>
            </a:r>
          </a:p>
          <a:p>
            <a:pPr>
              <a:lnSpc>
                <a:spcPct val="110000"/>
              </a:lnSpc>
              <a:spcBef>
                <a:spcPts val="600"/>
              </a:spcBef>
            </a:pPr>
            <a:r>
              <a:rPr lang="en-US" sz="1700"/>
              <a:t>Availability </a:t>
            </a:r>
          </a:p>
          <a:p>
            <a:pPr>
              <a:lnSpc>
                <a:spcPct val="110000"/>
              </a:lnSpc>
              <a:spcBef>
                <a:spcPts val="600"/>
              </a:spcBef>
            </a:pPr>
            <a:r>
              <a:rPr lang="en-US" sz="1700"/>
              <a:t>Processing integrity </a:t>
            </a:r>
          </a:p>
          <a:p>
            <a:pPr>
              <a:lnSpc>
                <a:spcPct val="110000"/>
              </a:lnSpc>
              <a:spcBef>
                <a:spcPts val="600"/>
              </a:spcBef>
            </a:pPr>
            <a:r>
              <a:rPr lang="en-US" sz="1700"/>
              <a:t>Confidentiality </a:t>
            </a:r>
          </a:p>
          <a:p>
            <a:pPr>
              <a:lnSpc>
                <a:spcPct val="110000"/>
              </a:lnSpc>
              <a:spcBef>
                <a:spcPts val="600"/>
              </a:spcBef>
            </a:pPr>
            <a:r>
              <a:rPr lang="en-US" sz="1700"/>
              <a:t>Privacy</a:t>
            </a:r>
          </a:p>
          <a:p>
            <a:pPr marL="0" indent="0">
              <a:lnSpc>
                <a:spcPct val="110000"/>
              </a:lnSpc>
              <a:buNone/>
            </a:pPr>
            <a:r>
              <a:rPr lang="en-US" sz="1700"/>
              <a:t>NFP will continue working to keep a SOC 2 Type II certification, ensuring that as standards change, we keep our IT environment and your data as a client secure. </a:t>
            </a:r>
          </a:p>
          <a:p>
            <a:endParaRPr lang="en-US"/>
          </a:p>
        </p:txBody>
      </p:sp>
      <p:pic>
        <p:nvPicPr>
          <p:cNvPr id="6" name="Picture 5" descr="A hand holding a tablet&#10;&#10;Description automatically generated with low confidence">
            <a:extLst>
              <a:ext uri="{FF2B5EF4-FFF2-40B4-BE49-F238E27FC236}">
                <a16:creationId xmlns:a16="http://schemas.microsoft.com/office/drawing/2014/main" id="{D31188B1-9A8B-4A0D-8C98-8DEF5A77154A}"/>
              </a:ext>
            </a:extLst>
          </p:cNvPr>
          <p:cNvPicPr>
            <a:picLocks noChangeAspect="1"/>
          </p:cNvPicPr>
          <p:nvPr/>
        </p:nvPicPr>
        <p:blipFill rotWithShape="1">
          <a:blip r:embed="rId2">
            <a:extLst>
              <a:ext uri="{28A0092B-C50C-407E-A947-70E740481C1C}">
                <a14:useLocalDpi xmlns:a14="http://schemas.microsoft.com/office/drawing/2010/main" val="0"/>
              </a:ext>
            </a:extLst>
          </a:blip>
          <a:srcRect t="22436" b="6838"/>
          <a:stretch/>
        </p:blipFill>
        <p:spPr>
          <a:xfrm>
            <a:off x="6034454" y="-3516"/>
            <a:ext cx="6172200" cy="2910254"/>
          </a:xfrm>
          <a:prstGeom prst="rect">
            <a:avLst/>
          </a:prstGeom>
        </p:spPr>
      </p:pic>
      <p:sp>
        <p:nvSpPr>
          <p:cNvPr id="8" name="Slide Number Placeholder 4">
            <a:extLst>
              <a:ext uri="{FF2B5EF4-FFF2-40B4-BE49-F238E27FC236}">
                <a16:creationId xmlns:a16="http://schemas.microsoft.com/office/drawing/2014/main" id="{3F046C23-0AA8-932D-C7CF-B01A503229B2}"/>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3225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89CE-B876-4552-8EDC-D64A6D5BAB7C}"/>
              </a:ext>
            </a:extLst>
          </p:cNvPr>
          <p:cNvSpPr>
            <a:spLocks noGrp="1"/>
          </p:cNvSpPr>
          <p:nvPr>
            <p:ph type="title"/>
          </p:nvPr>
        </p:nvSpPr>
        <p:spPr/>
        <p:txBody>
          <a:bodyPr/>
          <a:lstStyle/>
          <a:p>
            <a:r>
              <a:rPr lang="en-US"/>
              <a:t>Focus and Expertise</a:t>
            </a:r>
          </a:p>
        </p:txBody>
      </p:sp>
      <p:sp>
        <p:nvSpPr>
          <p:cNvPr id="4" name="Slide Number Placeholder 3">
            <a:extLst>
              <a:ext uri="{FF2B5EF4-FFF2-40B4-BE49-F238E27FC236}">
                <a16:creationId xmlns:a16="http://schemas.microsoft.com/office/drawing/2014/main" id="{A0CA3378-476F-4315-89A6-5B6F6635347B}"/>
              </a:ext>
            </a:extLst>
          </p:cNvPr>
          <p:cNvSpPr>
            <a:spLocks noGrp="1"/>
          </p:cNvSpPr>
          <p:nvPr>
            <p:ph type="sldNum" sz="quarter" idx="12"/>
          </p:nvPr>
        </p:nvSpPr>
        <p:spPr/>
        <p:txBody>
          <a:bodyPr/>
          <a:lstStyle/>
          <a:p>
            <a:fld id="{85CC68AE-01BE-4C69-87E0-B478EF251A0D}" type="slidenum">
              <a:rPr lang="en-US" smtClean="0"/>
              <a:pPr/>
              <a:t>15</a:t>
            </a:fld>
            <a:endParaRPr lang="en-US"/>
          </a:p>
        </p:txBody>
      </p:sp>
      <p:sp>
        <p:nvSpPr>
          <p:cNvPr id="5" name="TextBox 4"/>
          <p:cNvSpPr txBox="1"/>
          <p:nvPr/>
        </p:nvSpPr>
        <p:spPr>
          <a:xfrm>
            <a:off x="4472763" y="2052084"/>
            <a:ext cx="3689499" cy="430887"/>
          </a:xfrm>
          <a:prstGeom prst="rect">
            <a:avLst/>
          </a:prstGeom>
          <a:solidFill>
            <a:schemeClr val="accent1"/>
          </a:solidFill>
        </p:spPr>
        <p:txBody>
          <a:bodyPr wrap="square" lIns="91440" tIns="45720" rIns="91440" bIns="45720" rtlCol="0" anchor="t">
            <a:spAutoFit/>
          </a:bodyPr>
          <a:lstStyle/>
          <a:p>
            <a:r>
              <a:rPr lang="en-US" sz="2200" b="1">
                <a:solidFill>
                  <a:schemeClr val="bg1"/>
                </a:solidFill>
              </a:rPr>
              <a:t>Benefits and Life</a:t>
            </a:r>
            <a:endParaRPr lang="en-US"/>
          </a:p>
        </p:txBody>
      </p:sp>
      <p:sp>
        <p:nvSpPr>
          <p:cNvPr id="6" name="TextBox 5"/>
          <p:cNvSpPr txBox="1"/>
          <p:nvPr/>
        </p:nvSpPr>
        <p:spPr>
          <a:xfrm>
            <a:off x="4568455" y="2677498"/>
            <a:ext cx="3593807" cy="1631216"/>
          </a:xfrm>
          <a:prstGeom prst="rect">
            <a:avLst/>
          </a:prstGeom>
          <a:noFill/>
        </p:spPr>
        <p:txBody>
          <a:bodyPr wrap="square" lIns="91440" tIns="45720" rIns="91440" bIns="45720" rtlCol="0" anchor="t">
            <a:spAutoFit/>
          </a:bodyPr>
          <a:lstStyle/>
          <a:p>
            <a:pPr marL="285750" indent="-285750" fontAlgn="base">
              <a:spcAft>
                <a:spcPts val="600"/>
              </a:spcAft>
              <a:buClr>
                <a:schemeClr val="accent1"/>
              </a:buClr>
              <a:buFont typeface="Symbol" panose="05050102010706020507" pitchFamily="18" charset="2"/>
              <a:buChar char="·"/>
              <a:defRPr/>
            </a:pPr>
            <a:r>
              <a:rPr lang="en-US" sz="1600">
                <a:solidFill>
                  <a:prstClr val="black"/>
                </a:solidFill>
                <a:latin typeface="Arial" panose="020B0604020202020204"/>
              </a:rPr>
              <a:t>Employee Benefits</a:t>
            </a:r>
          </a:p>
          <a:p>
            <a:pPr marL="285750" indent="-285750" fontAlgn="base">
              <a:spcAft>
                <a:spcPts val="600"/>
              </a:spcAft>
              <a:buClr>
                <a:schemeClr val="accent1"/>
              </a:buClr>
              <a:buFont typeface="Symbol" panose="05050102010706020507" pitchFamily="18" charset="2"/>
              <a:buChar char="·"/>
              <a:defRPr/>
            </a:pPr>
            <a:r>
              <a:rPr lang="en-US" sz="1600">
                <a:solidFill>
                  <a:prstClr val="black"/>
                </a:solidFill>
                <a:latin typeface="Arial" panose="020B0604020202020204"/>
              </a:rPr>
              <a:t>Executive Benefit Plans</a:t>
            </a:r>
          </a:p>
          <a:p>
            <a:pPr marL="285750" indent="-285750" fontAlgn="base">
              <a:spcAft>
                <a:spcPts val="600"/>
              </a:spcAft>
              <a:buClr>
                <a:schemeClr val="accent1"/>
              </a:buClr>
              <a:buFont typeface="Symbol" panose="05050102010706020507" pitchFamily="18" charset="2"/>
              <a:buChar char="·"/>
              <a:defRPr/>
            </a:pPr>
            <a:r>
              <a:rPr lang="en-US" sz="1600">
                <a:solidFill>
                  <a:prstClr val="black"/>
                </a:solidFill>
                <a:latin typeface="Arial" panose="020B0604020202020204"/>
              </a:rPr>
              <a:t>Human Capital Solutions</a:t>
            </a:r>
          </a:p>
          <a:p>
            <a:pPr marL="285750" indent="-285750" fontAlgn="base">
              <a:spcAft>
                <a:spcPts val="600"/>
              </a:spcAft>
              <a:buClr>
                <a:schemeClr val="accent1"/>
              </a:buClr>
              <a:buFont typeface="Symbol" panose="05050102010706020507" pitchFamily="18" charset="2"/>
              <a:buChar char="·"/>
              <a:defRPr/>
            </a:pPr>
            <a:r>
              <a:rPr lang="en-US" sz="1600">
                <a:solidFill>
                  <a:prstClr val="black"/>
                </a:solidFill>
                <a:latin typeface="Arial" panose="020B0604020202020204"/>
              </a:rPr>
              <a:t>Life Insurance</a:t>
            </a:r>
          </a:p>
          <a:p>
            <a:pPr fontAlgn="base">
              <a:spcAft>
                <a:spcPts val="600"/>
              </a:spcAft>
              <a:buClr>
                <a:schemeClr val="accent1"/>
              </a:buClr>
              <a:defRPr/>
            </a:pPr>
            <a:endParaRPr lang="en-US" sz="1600">
              <a:solidFill>
                <a:prstClr val="black"/>
              </a:solidFill>
              <a:latin typeface="Arial" panose="020B0604020202020204"/>
              <a:cs typeface="Arial" panose="020B0604020202020204"/>
            </a:endParaRPr>
          </a:p>
        </p:txBody>
      </p:sp>
      <p:sp>
        <p:nvSpPr>
          <p:cNvPr id="7" name="TextBox 6"/>
          <p:cNvSpPr txBox="1"/>
          <p:nvPr/>
        </p:nvSpPr>
        <p:spPr>
          <a:xfrm>
            <a:off x="616687" y="2052781"/>
            <a:ext cx="3856075" cy="430887"/>
          </a:xfrm>
          <a:prstGeom prst="rect">
            <a:avLst/>
          </a:prstGeom>
          <a:solidFill>
            <a:schemeClr val="accent4"/>
          </a:solidFill>
        </p:spPr>
        <p:txBody>
          <a:bodyPr wrap="square" rtlCol="0">
            <a:spAutoFit/>
          </a:bodyPr>
          <a:lstStyle/>
          <a:p>
            <a:r>
              <a:rPr lang="en-US" sz="2200" b="1">
                <a:solidFill>
                  <a:schemeClr val="bg1"/>
                </a:solidFill>
              </a:rPr>
              <a:t> Property and Casualty</a:t>
            </a:r>
            <a:endParaRPr lang="en-US" sz="1400" b="1">
              <a:solidFill>
                <a:schemeClr val="bg1"/>
              </a:solidFill>
            </a:endParaRPr>
          </a:p>
        </p:txBody>
      </p:sp>
      <p:sp>
        <p:nvSpPr>
          <p:cNvPr id="8" name="TextBox 7"/>
          <p:cNvSpPr txBox="1"/>
          <p:nvPr/>
        </p:nvSpPr>
        <p:spPr>
          <a:xfrm>
            <a:off x="740735" y="2677498"/>
            <a:ext cx="3732028" cy="1308050"/>
          </a:xfrm>
          <a:prstGeom prst="rect">
            <a:avLst/>
          </a:prstGeom>
          <a:noFill/>
        </p:spPr>
        <p:txBody>
          <a:bodyPr wrap="square" rtlCol="0">
            <a:spAutoFit/>
          </a:bodyPr>
          <a:lstStyle/>
          <a:p>
            <a:pPr marL="285750" indent="-285750" fontAlgn="base">
              <a:spcAft>
                <a:spcPts val="600"/>
              </a:spcAft>
              <a:buClr>
                <a:srgbClr val="46712B"/>
              </a:buClr>
              <a:buFont typeface="Symbol" panose="05050102010706020507" pitchFamily="18" charset="2"/>
              <a:buChar char="·"/>
            </a:pPr>
            <a:r>
              <a:rPr lang="en-US" sz="1600"/>
              <a:t>Commercial Risk</a:t>
            </a:r>
          </a:p>
          <a:p>
            <a:pPr marL="285750" indent="-285750" fontAlgn="base">
              <a:spcAft>
                <a:spcPts val="600"/>
              </a:spcAft>
              <a:buClr>
                <a:srgbClr val="46712B"/>
              </a:buClr>
              <a:buFont typeface="Symbol" panose="05050102010706020507" pitchFamily="18" charset="2"/>
              <a:buChar char="·"/>
            </a:pPr>
            <a:r>
              <a:rPr lang="en-US" sz="1600"/>
              <a:t>Personal Risk</a:t>
            </a:r>
          </a:p>
          <a:p>
            <a:pPr marL="285750" indent="-285750" fontAlgn="base">
              <a:spcAft>
                <a:spcPts val="600"/>
              </a:spcAft>
              <a:buClr>
                <a:srgbClr val="46712B"/>
              </a:buClr>
              <a:buFont typeface="Symbol" panose="05050102010706020507" pitchFamily="18" charset="2"/>
              <a:buChar char="·"/>
            </a:pPr>
            <a:r>
              <a:rPr lang="en-US" sz="1600"/>
              <a:t>Specialty Risk</a:t>
            </a:r>
          </a:p>
          <a:p>
            <a:pPr marL="285750" indent="-285750" fontAlgn="base">
              <a:spcAft>
                <a:spcPts val="600"/>
              </a:spcAft>
              <a:buClr>
                <a:srgbClr val="46712B"/>
              </a:buClr>
              <a:buFont typeface="Symbol" panose="05050102010706020507" pitchFamily="18" charset="2"/>
              <a:buChar char="·"/>
            </a:pPr>
            <a:r>
              <a:rPr lang="en-US" sz="1600"/>
              <a:t>Programs</a:t>
            </a:r>
          </a:p>
        </p:txBody>
      </p:sp>
      <p:sp>
        <p:nvSpPr>
          <p:cNvPr id="9" name="TextBox 8"/>
          <p:cNvSpPr txBox="1"/>
          <p:nvPr/>
        </p:nvSpPr>
        <p:spPr>
          <a:xfrm>
            <a:off x="8162262" y="2052084"/>
            <a:ext cx="3767469" cy="430887"/>
          </a:xfrm>
          <a:prstGeom prst="rect">
            <a:avLst/>
          </a:prstGeom>
          <a:solidFill>
            <a:schemeClr val="accent3"/>
          </a:solidFill>
        </p:spPr>
        <p:txBody>
          <a:bodyPr wrap="square" lIns="91440" tIns="45720" rIns="91440" bIns="45720" rtlCol="0" anchor="t">
            <a:spAutoFit/>
          </a:bodyPr>
          <a:lstStyle/>
          <a:p>
            <a:r>
              <a:rPr lang="en-US" sz="2200" b="1">
                <a:solidFill>
                  <a:schemeClr val="bg1"/>
                </a:solidFill>
              </a:rPr>
              <a:t>Wealth and Retirement</a:t>
            </a:r>
            <a:endParaRPr lang="en-US"/>
          </a:p>
        </p:txBody>
      </p:sp>
      <p:sp>
        <p:nvSpPr>
          <p:cNvPr id="10" name="TextBox 9"/>
          <p:cNvSpPr txBox="1"/>
          <p:nvPr/>
        </p:nvSpPr>
        <p:spPr>
          <a:xfrm>
            <a:off x="8332381" y="2677498"/>
            <a:ext cx="3689499" cy="1308050"/>
          </a:xfrm>
          <a:prstGeom prst="rect">
            <a:avLst/>
          </a:prstGeom>
          <a:noFill/>
        </p:spPr>
        <p:txBody>
          <a:bodyPr wrap="square" lIns="91440" tIns="45720" rIns="91440" bIns="45720" rtlCol="0" anchor="t">
            <a:spAutoFit/>
          </a:bodyPr>
          <a:lstStyle/>
          <a:p>
            <a:pPr marL="285750" lvl="0" indent="-285750" fontAlgn="base">
              <a:spcAft>
                <a:spcPts val="600"/>
              </a:spcAft>
              <a:buClr>
                <a:schemeClr val="accent3"/>
              </a:buClr>
              <a:buFont typeface="Symbol" panose="05050102010706020507" pitchFamily="18" charset="2"/>
              <a:buChar char="·"/>
              <a:defRPr/>
            </a:pPr>
            <a:r>
              <a:rPr lang="en-US" sz="1600">
                <a:latin typeface="Arial" panose="020B0604020202020204"/>
              </a:rPr>
              <a:t>Wealth Management</a:t>
            </a:r>
          </a:p>
          <a:p>
            <a:pPr marL="285750" lvl="0" indent="-285750" fontAlgn="base">
              <a:spcAft>
                <a:spcPts val="600"/>
              </a:spcAft>
              <a:buClr>
                <a:schemeClr val="accent3"/>
              </a:buClr>
              <a:buFont typeface="Symbol" panose="05050102010706020507" pitchFamily="18" charset="2"/>
              <a:buChar char="·"/>
              <a:defRPr/>
            </a:pPr>
            <a:r>
              <a:rPr lang="en-US" sz="1600">
                <a:latin typeface="Arial" panose="020B0604020202020204"/>
              </a:rPr>
              <a:t>Retirement Plan Advisory</a:t>
            </a:r>
          </a:p>
          <a:p>
            <a:pPr marL="285750" lvl="0" indent="-285750" fontAlgn="base">
              <a:spcAft>
                <a:spcPts val="600"/>
              </a:spcAft>
              <a:buClr>
                <a:schemeClr val="accent3"/>
              </a:buClr>
              <a:buFont typeface="Symbol" panose="05050102010706020507" pitchFamily="18" charset="2"/>
              <a:buChar char="·"/>
              <a:defRPr/>
            </a:pPr>
            <a:r>
              <a:rPr lang="en-US" sz="1600">
                <a:latin typeface="Arial" panose="020B0604020202020204"/>
              </a:rPr>
              <a:t>Institutional Investment Consulting</a:t>
            </a:r>
          </a:p>
          <a:p>
            <a:pPr marL="285750" lvl="0" indent="-285750" fontAlgn="base">
              <a:spcAft>
                <a:spcPts val="600"/>
              </a:spcAft>
              <a:buClr>
                <a:schemeClr val="accent3"/>
              </a:buClr>
              <a:buFont typeface="Symbol" panose="05050102010706020507" pitchFamily="18" charset="2"/>
              <a:buChar char="·"/>
              <a:defRPr/>
            </a:pPr>
            <a:r>
              <a:rPr lang="en-US" sz="1600">
                <a:latin typeface="Arial" panose="020B0604020202020204"/>
              </a:rPr>
              <a:t>Business Management Solutions</a:t>
            </a:r>
          </a:p>
        </p:txBody>
      </p:sp>
      <p:sp>
        <p:nvSpPr>
          <p:cNvPr id="11" name="TextBox 10"/>
          <p:cNvSpPr txBox="1"/>
          <p:nvPr/>
        </p:nvSpPr>
        <p:spPr>
          <a:xfrm>
            <a:off x="616688" y="5396490"/>
            <a:ext cx="11313044" cy="338554"/>
          </a:xfrm>
          <a:prstGeom prst="rect">
            <a:avLst/>
          </a:prstGeom>
          <a:solidFill>
            <a:srgbClr val="4F924F"/>
          </a:solidFill>
        </p:spPr>
        <p:txBody>
          <a:bodyPr wrap="square" rtlCol="0">
            <a:spAutoFit/>
          </a:bodyPr>
          <a:lstStyle/>
          <a:p>
            <a:pPr algn="ctr" fontAlgn="base">
              <a:tabLst>
                <a:tab pos="2690813" algn="l"/>
              </a:tabLst>
            </a:pPr>
            <a:r>
              <a:rPr lang="en-US" sz="1600" b="1">
                <a:solidFill>
                  <a:schemeClr val="bg1"/>
                </a:solidFill>
              </a:rPr>
              <a:t>Innovation as well as Diversity, Equity, Inclusion and Belonging are integrated throughout our business.</a:t>
            </a:r>
            <a:r>
              <a:rPr lang="en-US" sz="1600" b="1"/>
              <a:t> </a:t>
            </a:r>
          </a:p>
        </p:txBody>
      </p:sp>
    </p:spTree>
    <p:extLst>
      <p:ext uri="{BB962C8B-B14F-4D97-AF65-F5344CB8AC3E}">
        <p14:creationId xmlns:p14="http://schemas.microsoft.com/office/powerpoint/2010/main" val="349150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B22B7-6DA6-47E3-9F11-52F2E69D436F}"/>
              </a:ext>
            </a:extLst>
          </p:cNvPr>
          <p:cNvSpPr>
            <a:spLocks noGrp="1"/>
          </p:cNvSpPr>
          <p:nvPr>
            <p:ph type="title"/>
          </p:nvPr>
        </p:nvSpPr>
        <p:spPr/>
        <p:txBody>
          <a:bodyPr/>
          <a:lstStyle/>
          <a:p>
            <a:r>
              <a:rPr lang="en-US"/>
              <a:t>Property and Casualty</a:t>
            </a:r>
          </a:p>
        </p:txBody>
      </p:sp>
      <p:sp>
        <p:nvSpPr>
          <p:cNvPr id="6" name="Text Placeholder 5">
            <a:extLst>
              <a:ext uri="{FF2B5EF4-FFF2-40B4-BE49-F238E27FC236}">
                <a16:creationId xmlns:a16="http://schemas.microsoft.com/office/drawing/2014/main" id="{BBC1603A-AF23-408F-8F9E-37CF2BFF2FD8}"/>
              </a:ext>
            </a:extLst>
          </p:cNvPr>
          <p:cNvSpPr>
            <a:spLocks noGrp="1"/>
          </p:cNvSpPr>
          <p:nvPr>
            <p:ph type="body" idx="1"/>
          </p:nvPr>
        </p:nvSpPr>
        <p:spPr/>
        <p:txBody>
          <a:bodyPr/>
          <a:lstStyle/>
          <a:p>
            <a:r>
              <a:rPr lang="en-US" sz="1800" spc="300">
                <a:solidFill>
                  <a:schemeClr val="bg1"/>
                </a:solidFill>
                <a:latin typeface="Arial" panose="020B0604020202020204" pitchFamily="34" charset="0"/>
                <a:cs typeface="Arial" panose="020B0604020202020204" pitchFamily="34" charset="0"/>
              </a:rPr>
              <a:t>EXPERTISE AND SOLUTIONS</a:t>
            </a:r>
            <a:endParaRPr lang="en-US"/>
          </a:p>
        </p:txBody>
      </p:sp>
    </p:spTree>
    <p:extLst>
      <p:ext uri="{BB962C8B-B14F-4D97-AF65-F5344CB8AC3E}">
        <p14:creationId xmlns:p14="http://schemas.microsoft.com/office/powerpoint/2010/main" val="334957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8080"/>
            <a:ext cx="6096000" cy="4452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Property and Casualty</a:t>
            </a:r>
            <a:br>
              <a:rPr lang="en-US"/>
            </a:br>
            <a:r>
              <a:rPr lang="en-US"/>
              <a:t>Expertise and Focus</a:t>
            </a:r>
          </a:p>
        </p:txBody>
      </p:sp>
      <p:sp>
        <p:nvSpPr>
          <p:cNvPr id="3" name="Content Placeholder 2"/>
          <p:cNvSpPr>
            <a:spLocks noGrp="1"/>
          </p:cNvSpPr>
          <p:nvPr>
            <p:ph idx="1"/>
          </p:nvPr>
        </p:nvSpPr>
        <p:spPr>
          <a:xfrm>
            <a:off x="274320" y="1986269"/>
            <a:ext cx="5558358" cy="4176238"/>
          </a:xfrm>
        </p:spPr>
        <p:txBody>
          <a:bodyPr vert="horz" lIns="91440" tIns="45720" rIns="91440" bIns="45720" rtlCol="0" anchor="t">
            <a:noAutofit/>
          </a:bodyPr>
          <a:lstStyle/>
          <a:p>
            <a:pPr marL="0" indent="0" fontAlgn="base">
              <a:lnSpc>
                <a:spcPct val="100000"/>
              </a:lnSpc>
              <a:buNone/>
            </a:pPr>
            <a:r>
              <a:rPr lang="en-US" sz="1800" b="1">
                <a:solidFill>
                  <a:schemeClr val="bg1"/>
                </a:solidFill>
                <a:latin typeface="Arial"/>
                <a:cs typeface="Arial"/>
              </a:rPr>
              <a:t>NFP’s client-centric approach </a:t>
            </a:r>
            <a:r>
              <a:rPr lang="en-US" sz="1800">
                <a:solidFill>
                  <a:schemeClr val="bg1"/>
                </a:solidFill>
                <a:latin typeface="Arial"/>
                <a:cs typeface="Arial"/>
              </a:rPr>
              <a:t>supports long-term relationships focused on empowering clients to overcome their most significant risk management challenges. </a:t>
            </a:r>
          </a:p>
          <a:p>
            <a:pPr marL="0" indent="0" fontAlgn="base">
              <a:lnSpc>
                <a:spcPct val="100000"/>
              </a:lnSpc>
              <a:buNone/>
            </a:pPr>
            <a:r>
              <a:rPr lang="en-US" sz="1800" b="1">
                <a:solidFill>
                  <a:schemeClr val="bg1"/>
                </a:solidFill>
                <a:latin typeface="Arial"/>
                <a:cs typeface="Arial"/>
              </a:rPr>
              <a:t>NFP experts across industries, products and programs </a:t>
            </a:r>
            <a:r>
              <a:rPr lang="en-US" sz="1800">
                <a:solidFill>
                  <a:schemeClr val="bg1"/>
                </a:solidFill>
                <a:latin typeface="Arial"/>
                <a:cs typeface="Arial"/>
              </a:rPr>
              <a:t>work closely with clients to understand their specific risk exposures, develop customized insurance solutions, and provide proactive insight and support to enhance outcomes. </a:t>
            </a:r>
          </a:p>
          <a:p>
            <a:pPr marL="0" indent="0" fontAlgn="base">
              <a:lnSpc>
                <a:spcPct val="100000"/>
              </a:lnSpc>
              <a:buNone/>
            </a:pPr>
            <a:r>
              <a:rPr lang="en-US" sz="1800" b="1">
                <a:solidFill>
                  <a:schemeClr val="bg1"/>
                </a:solidFill>
                <a:latin typeface="Arial"/>
                <a:cs typeface="Arial"/>
              </a:rPr>
              <a:t>Our resources and services </a:t>
            </a:r>
            <a:r>
              <a:rPr lang="en-US" sz="1800">
                <a:solidFill>
                  <a:schemeClr val="bg1"/>
                </a:solidFill>
                <a:latin typeface="Arial"/>
                <a:cs typeface="Arial"/>
              </a:rPr>
              <a:t>help clients better understand and mitigate risk and comply with regulatory requirements. </a:t>
            </a:r>
            <a:endParaRPr lang="en-US" sz="1800">
              <a:solidFill>
                <a:schemeClr val="bg1"/>
              </a:solidFill>
            </a:endParaRPr>
          </a:p>
        </p:txBody>
      </p:sp>
      <p:sp>
        <p:nvSpPr>
          <p:cNvPr id="4" name="Content Placeholder 3"/>
          <p:cNvSpPr>
            <a:spLocks noGrp="1"/>
          </p:cNvSpPr>
          <p:nvPr>
            <p:ph idx="13"/>
          </p:nvPr>
        </p:nvSpPr>
        <p:spPr>
          <a:xfrm>
            <a:off x="6429774" y="3639126"/>
            <a:ext cx="5186493" cy="2600841"/>
          </a:xfrm>
        </p:spPr>
        <p:txBody>
          <a:bodyPr vert="horz" lIns="91440" tIns="45720" rIns="91440" bIns="45720" rtlCol="0" anchor="t">
            <a:normAutofit/>
          </a:bodyPr>
          <a:lstStyle/>
          <a:p>
            <a:pPr marL="0" lvl="0" indent="0" fontAlgn="base">
              <a:buNone/>
            </a:pPr>
            <a:r>
              <a:rPr lang="en-US" sz="2000" b="1"/>
              <a:t>We provide:</a:t>
            </a:r>
          </a:p>
          <a:p>
            <a:pPr lvl="0" fontAlgn="base">
              <a:buSzPct val="100000"/>
            </a:pPr>
            <a:r>
              <a:rPr lang="en-US" b="1"/>
              <a:t>Specialized industry focus and product expertise</a:t>
            </a:r>
          </a:p>
          <a:p>
            <a:pPr lvl="0" fontAlgn="base">
              <a:buSzPct val="100000"/>
            </a:pPr>
            <a:r>
              <a:rPr lang="en-US" b="1"/>
              <a:t>Proprietary data analytics and modeling tools</a:t>
            </a:r>
          </a:p>
          <a:p>
            <a:pPr fontAlgn="base"/>
            <a:r>
              <a:rPr lang="en-US" b="1">
                <a:latin typeface="Arial"/>
                <a:cs typeface="Arial"/>
              </a:rPr>
              <a:t>Strategic utilization of technology systems</a:t>
            </a:r>
          </a:p>
          <a:p>
            <a:pPr lvl="0" fontAlgn="base">
              <a:buSzPct val="100000"/>
            </a:pPr>
            <a:r>
              <a:rPr lang="en-US" b="1"/>
              <a:t>Capital market access</a:t>
            </a:r>
          </a:p>
          <a:p>
            <a:pPr lvl="0" fontAlgn="base">
              <a:buSzPct val="100000"/>
            </a:pPr>
            <a:r>
              <a:rPr lang="en-US" b="1"/>
              <a:t>Proven and consistent service model</a:t>
            </a:r>
          </a:p>
          <a:p>
            <a:pPr lvl="0" fontAlgn="base">
              <a:buSzPct val="100000"/>
            </a:pPr>
            <a:r>
              <a:rPr lang="en-US" b="1"/>
              <a:t>Creative thinking</a:t>
            </a:r>
          </a:p>
        </p:txBody>
      </p:sp>
      <p:sp>
        <p:nvSpPr>
          <p:cNvPr id="5" name="Slide Number Placeholder 4"/>
          <p:cNvSpPr>
            <a:spLocks noGrp="1"/>
          </p:cNvSpPr>
          <p:nvPr>
            <p:ph type="sldNum" sz="quarter" idx="12"/>
          </p:nvPr>
        </p:nvSpPr>
        <p:spPr/>
        <p:txBody>
          <a:bodyPr/>
          <a:lstStyle/>
          <a:p>
            <a:fld id="{85CC68AE-01BE-4C69-87E0-B478EF251A0D}" type="slidenum">
              <a:rPr lang="en-US" smtClean="0"/>
              <a:pPr/>
              <a:t>17</a:t>
            </a:fld>
            <a:endParaRPr lang="en-US"/>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t="1786" r="5760" b="1"/>
          <a:stretch/>
        </p:blipFill>
        <p:spPr>
          <a:xfrm>
            <a:off x="6096000" y="-10633"/>
            <a:ext cx="6088912" cy="3331445"/>
          </a:xfrm>
          <a:prstGeom prst="rect">
            <a:avLst/>
          </a:prstGeom>
        </p:spPr>
      </p:pic>
    </p:spTree>
    <p:extLst>
      <p:ext uri="{BB962C8B-B14F-4D97-AF65-F5344CB8AC3E}">
        <p14:creationId xmlns:p14="http://schemas.microsoft.com/office/powerpoint/2010/main" val="415581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EF1472-9C5C-B98E-2F51-8AFE0725C90F}"/>
              </a:ext>
            </a:extLst>
          </p:cNvPr>
          <p:cNvSpPr/>
          <p:nvPr/>
        </p:nvSpPr>
        <p:spPr>
          <a:xfrm>
            <a:off x="0" y="-1"/>
            <a:ext cx="6027964" cy="131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AFD87A9F-23B7-A845-433A-1DA6F28FEE83}"/>
              </a:ext>
            </a:extLst>
          </p:cNvPr>
          <p:cNvSpPr>
            <a:spLocks noGrp="1"/>
          </p:cNvSpPr>
          <p:nvPr>
            <p:ph type="title"/>
          </p:nvPr>
        </p:nvSpPr>
        <p:spPr/>
        <p:txBody>
          <a:bodyPr/>
          <a:lstStyle/>
          <a:p>
            <a:r>
              <a:rPr lang="en-US"/>
              <a:t>How We’re Different</a:t>
            </a:r>
          </a:p>
        </p:txBody>
      </p:sp>
      <p:sp>
        <p:nvSpPr>
          <p:cNvPr id="37" name="TextBox 36">
            <a:extLst>
              <a:ext uri="{FF2B5EF4-FFF2-40B4-BE49-F238E27FC236}">
                <a16:creationId xmlns:a16="http://schemas.microsoft.com/office/drawing/2014/main" id="{B394CF7B-1720-5AA8-0924-DA943A22BBBE}"/>
              </a:ext>
            </a:extLst>
          </p:cNvPr>
          <p:cNvSpPr txBox="1"/>
          <p:nvPr/>
        </p:nvSpPr>
        <p:spPr>
          <a:xfrm>
            <a:off x="2753758" y="1854952"/>
            <a:ext cx="9108647" cy="4154984"/>
          </a:xfrm>
          <a:prstGeom prst="rect">
            <a:avLst/>
          </a:prstGeom>
          <a:noFill/>
        </p:spPr>
        <p:txBody>
          <a:bodyPr wrap="square">
            <a:spAutoFit/>
          </a:bodyPr>
          <a:lstStyle/>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Specialized expertise </a:t>
            </a:r>
            <a:r>
              <a:rPr lang="en-US" sz="1600" kern="100">
                <a:effectLst/>
                <a:latin typeface="+mj-lt"/>
                <a:ea typeface="Calibri" panose="020F0502020204030204" pitchFamily="34" charset="0"/>
                <a:cs typeface="Times New Roman" panose="02020603050405020304" pitchFamily="18" charset="0"/>
              </a:rPr>
              <a:t>across industries and risk practices, informed by our deep understanding of clients’ specific goals and challenges</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A boutique offering</a:t>
            </a:r>
            <a:r>
              <a:rPr lang="en-US" sz="1600" kern="100">
                <a:effectLst/>
                <a:latin typeface="+mj-lt"/>
                <a:ea typeface="Calibri" panose="020F0502020204030204" pitchFamily="34" charset="0"/>
                <a:cs typeface="Times New Roman" panose="02020603050405020304" pitchFamily="18" charset="0"/>
              </a:rPr>
              <a:t>,</a:t>
            </a:r>
            <a:r>
              <a:rPr lang="en-US" sz="1600" b="1" kern="100">
                <a:effectLst/>
                <a:latin typeface="+mj-lt"/>
                <a:ea typeface="Calibri" panose="020F0502020204030204" pitchFamily="34" charset="0"/>
                <a:cs typeface="Times New Roman" panose="02020603050405020304" pitchFamily="18" charset="0"/>
              </a:rPr>
              <a:t> </a:t>
            </a:r>
            <a:r>
              <a:rPr lang="en-US" sz="1600" kern="100">
                <a:effectLst/>
                <a:latin typeface="+mj-lt"/>
                <a:ea typeface="Calibri" panose="020F0502020204030204" pitchFamily="34" charset="0"/>
                <a:cs typeface="Times New Roman" panose="02020603050405020304" pitchFamily="18" charset="0"/>
              </a:rPr>
              <a:t>supported by local service and insight, flexible access, customized solutions, and global resources, that aligns with client needs and drives an exceptional customer experience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Problem solving mindset </a:t>
            </a:r>
            <a:r>
              <a:rPr lang="en-US" sz="1600" kern="100">
                <a:effectLst/>
                <a:latin typeface="+mj-lt"/>
                <a:ea typeface="Calibri" panose="020F0502020204030204" pitchFamily="34" charset="0"/>
                <a:cs typeface="Times New Roman" panose="02020603050405020304" pitchFamily="18" charset="0"/>
              </a:rPr>
              <a:t>that prioritizes listening and encourages creativity</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Consultative approach </a:t>
            </a:r>
            <a:r>
              <a:rPr lang="en-US" sz="1600" kern="100">
                <a:effectLst/>
                <a:latin typeface="+mj-lt"/>
                <a:ea typeface="Calibri" panose="020F0502020204030204" pitchFamily="34" charset="0"/>
                <a:cs typeface="Times New Roman" panose="02020603050405020304" pitchFamily="18" charset="0"/>
              </a:rPr>
              <a:t>that gets the right people in the room at the right time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Service agility</a:t>
            </a:r>
            <a:r>
              <a:rPr lang="en-US" sz="1600" b="1" kern="100">
                <a:effectLst/>
                <a:latin typeface="+mj-lt"/>
                <a:ea typeface="Calibri" panose="020F0502020204030204" pitchFamily="34" charset="0"/>
                <a:cs typeface="Times New Roman" panose="02020603050405020304" pitchFamily="18" charset="0"/>
              </a:rPr>
              <a:t>,</a:t>
            </a:r>
            <a:r>
              <a:rPr lang="en-US" sz="1600" kern="100">
                <a:effectLst/>
                <a:latin typeface="+mj-lt"/>
                <a:ea typeface="Calibri" panose="020F0502020204030204" pitchFamily="34" charset="0"/>
                <a:cs typeface="Times New Roman" panose="02020603050405020304" pitchFamily="18" charset="0"/>
              </a:rPr>
              <a:t> driven by empowerment and accountability, that enhances the client experience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Global capabilities </a:t>
            </a:r>
            <a:r>
              <a:rPr lang="en-US" sz="1600" kern="100">
                <a:effectLst/>
                <a:latin typeface="+mj-lt"/>
                <a:ea typeface="Calibri" panose="020F0502020204030204" pitchFamily="34" charset="0"/>
                <a:cs typeface="Times New Roman" panose="02020603050405020304" pitchFamily="18" charset="0"/>
              </a:rPr>
              <a:t>to serve businesses and individuals no matter where they are</a:t>
            </a:r>
          </a:p>
          <a:p>
            <a:pPr marL="0" marR="0">
              <a:spcBef>
                <a:spcPts val="1200"/>
              </a:spcBef>
              <a:spcAft>
                <a:spcPts val="1200"/>
              </a:spcAft>
            </a:pPr>
            <a:r>
              <a:rPr lang="en-US" sz="1600" b="1" kern="100">
                <a:solidFill>
                  <a:schemeClr val="accent4"/>
                </a:solidFill>
                <a:effectLst/>
                <a:latin typeface="+mj-lt"/>
                <a:ea typeface="Calibri" panose="020F0502020204030204" pitchFamily="34" charset="0"/>
                <a:cs typeface="Times New Roman" panose="02020603050405020304" pitchFamily="18" charset="0"/>
              </a:rPr>
              <a:t>Collaborative, people-first culture</a:t>
            </a:r>
            <a:r>
              <a:rPr lang="en-US" sz="1600" kern="100">
                <a:solidFill>
                  <a:schemeClr val="accent4"/>
                </a:solidFill>
                <a:effectLst/>
                <a:latin typeface="+mj-lt"/>
                <a:ea typeface="Calibri" panose="020F0502020204030204" pitchFamily="34" charset="0"/>
                <a:cs typeface="Times New Roman" panose="02020603050405020304" pitchFamily="18" charset="0"/>
              </a:rPr>
              <a:t> </a:t>
            </a:r>
            <a:r>
              <a:rPr lang="en-US" sz="1600" kern="100">
                <a:effectLst/>
                <a:latin typeface="+mj-lt"/>
                <a:ea typeface="Calibri" panose="020F0502020204030204" pitchFamily="34" charset="0"/>
                <a:cs typeface="Times New Roman" panose="02020603050405020304" pitchFamily="18" charset="0"/>
              </a:rPr>
              <a:t>focused on partnering with clients to enhance outcomes</a:t>
            </a:r>
          </a:p>
        </p:txBody>
      </p:sp>
      <p:sp>
        <p:nvSpPr>
          <p:cNvPr id="38" name="Rectangle 37">
            <a:extLst>
              <a:ext uri="{FF2B5EF4-FFF2-40B4-BE49-F238E27FC236}">
                <a16:creationId xmlns:a16="http://schemas.microsoft.com/office/drawing/2014/main" id="{95B42324-A152-4B91-15AB-4A0727C06EBA}"/>
              </a:ext>
            </a:extLst>
          </p:cNvPr>
          <p:cNvSpPr/>
          <p:nvPr/>
        </p:nvSpPr>
        <p:spPr>
          <a:xfrm>
            <a:off x="0" y="1854952"/>
            <a:ext cx="2343150" cy="415498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542F78CF-6405-B4D9-BF5E-A3F15F2D18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08" y="3230936"/>
            <a:ext cx="1217133" cy="1267548"/>
          </a:xfrm>
          <a:prstGeom prst="rect">
            <a:avLst/>
          </a:prstGeom>
        </p:spPr>
      </p:pic>
      <p:sp>
        <p:nvSpPr>
          <p:cNvPr id="47" name="Slide Number Placeholder 4">
            <a:extLst>
              <a:ext uri="{FF2B5EF4-FFF2-40B4-BE49-F238E27FC236}">
                <a16:creationId xmlns:a16="http://schemas.microsoft.com/office/drawing/2014/main" id="{4D529286-89AA-5AE2-5C3F-AF261F6C5D68}"/>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792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D5A037-40E1-04AB-F2F5-807C69578956}"/>
              </a:ext>
            </a:extLst>
          </p:cNvPr>
          <p:cNvSpPr>
            <a:spLocks noGrp="1"/>
          </p:cNvSpPr>
          <p:nvPr>
            <p:ph type="title"/>
          </p:nvPr>
        </p:nvSpPr>
        <p:spPr/>
        <p:txBody>
          <a:bodyPr/>
          <a:lstStyle/>
          <a:p>
            <a:r>
              <a:rPr lang="en-US"/>
              <a:t>National Practices</a:t>
            </a:r>
          </a:p>
        </p:txBody>
      </p:sp>
      <p:sp>
        <p:nvSpPr>
          <p:cNvPr id="17" name="Content Placeholder 2">
            <a:extLst>
              <a:ext uri="{FF2B5EF4-FFF2-40B4-BE49-F238E27FC236}">
                <a16:creationId xmlns:a16="http://schemas.microsoft.com/office/drawing/2014/main" id="{E5BBFF9A-D7A2-4B14-7BBA-DAA2E1CE5F76}"/>
              </a:ext>
            </a:extLst>
          </p:cNvPr>
          <p:cNvSpPr txBox="1">
            <a:spLocks/>
          </p:cNvSpPr>
          <p:nvPr/>
        </p:nvSpPr>
        <p:spPr>
          <a:xfrm>
            <a:off x="350520" y="2443163"/>
            <a:ext cx="4948238" cy="4214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Construction and Infrastructure</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Real Estate</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Private Equity</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Law Firms </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Financial Institutions</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Energy and Marine</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Healthcare and Life Sciences</a:t>
            </a:r>
          </a:p>
          <a:p>
            <a:pPr marL="285750" indent="-285750" fontAlgn="base">
              <a:lnSpc>
                <a:spcPct val="110000"/>
              </a:lnSpc>
              <a:spcAft>
                <a:spcPts val="600"/>
              </a:spcAft>
              <a:buClr>
                <a:schemeClr val="tx2"/>
              </a:buClr>
              <a:buSzPct val="85000"/>
              <a:buFont typeface="Symbol" panose="05050102010706020507" pitchFamily="18" charset="2"/>
              <a:buChar char="·"/>
              <a:defRPr/>
            </a:pPr>
            <a:r>
              <a:rPr lang="en-US" sz="1700">
                <a:solidFill>
                  <a:prstClr val="black"/>
                </a:solidFill>
                <a:latin typeface="Arial" panose="020B0604020202020204"/>
              </a:rPr>
              <a:t>Sports and Entertainment </a:t>
            </a:r>
          </a:p>
        </p:txBody>
      </p:sp>
      <p:sp>
        <p:nvSpPr>
          <p:cNvPr id="19" name="Content Placeholder 3">
            <a:extLst>
              <a:ext uri="{FF2B5EF4-FFF2-40B4-BE49-F238E27FC236}">
                <a16:creationId xmlns:a16="http://schemas.microsoft.com/office/drawing/2014/main" id="{F2570ADE-E631-76F9-4A09-927F16E1773A}"/>
              </a:ext>
            </a:extLst>
          </p:cNvPr>
          <p:cNvSpPr txBox="1">
            <a:spLocks/>
          </p:cNvSpPr>
          <p:nvPr/>
        </p:nvSpPr>
        <p:spPr>
          <a:xfrm>
            <a:off x="6762115" y="2444720"/>
            <a:ext cx="4988560" cy="4101846"/>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Management, Cyber, and Professional Liability</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Complex Risk (Casualty, Property, Actuarial/ Modeling, Captives, Claims, Loss Control)</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Surety (managed by C&amp;I)</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Environmental</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Aviation</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Multinational</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Trade Credit </a:t>
            </a:r>
          </a:p>
          <a:p>
            <a:pPr marL="285750" indent="-285750" fontAlgn="base">
              <a:lnSpc>
                <a:spcPct val="110000"/>
              </a:lnSpc>
              <a:spcAft>
                <a:spcPts val="600"/>
              </a:spcAft>
              <a:buClr>
                <a:schemeClr val="accent1"/>
              </a:buClr>
              <a:buSzPct val="85000"/>
              <a:buFont typeface="Symbol" panose="05050102010706020507" pitchFamily="18" charset="2"/>
              <a:buChar char="·"/>
              <a:defRPr/>
            </a:pPr>
            <a:r>
              <a:rPr lang="en-US" sz="1700">
                <a:solidFill>
                  <a:prstClr val="black"/>
                </a:solidFill>
                <a:latin typeface="Arial" panose="020B0604020202020204"/>
              </a:rPr>
              <a:t>SBU</a:t>
            </a:r>
          </a:p>
        </p:txBody>
      </p:sp>
      <p:sp>
        <p:nvSpPr>
          <p:cNvPr id="21" name="Rectangle 20">
            <a:extLst>
              <a:ext uri="{FF2B5EF4-FFF2-40B4-BE49-F238E27FC236}">
                <a16:creationId xmlns:a16="http://schemas.microsoft.com/office/drawing/2014/main" id="{EE686C96-523A-096D-5D30-D58B8E0AFCFD}"/>
              </a:ext>
            </a:extLst>
          </p:cNvPr>
          <p:cNvSpPr/>
          <p:nvPr/>
        </p:nvSpPr>
        <p:spPr>
          <a:xfrm>
            <a:off x="350520" y="1501775"/>
            <a:ext cx="4988560" cy="762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E4E41C-9636-1CB4-726D-B4B19458F272}"/>
              </a:ext>
            </a:extLst>
          </p:cNvPr>
          <p:cNvSpPr/>
          <p:nvPr/>
        </p:nvSpPr>
        <p:spPr>
          <a:xfrm>
            <a:off x="6762115" y="1501775"/>
            <a:ext cx="4988560" cy="76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939FD35-3B0C-6B6E-B2DD-F31798E22BAA}"/>
              </a:ext>
            </a:extLst>
          </p:cNvPr>
          <p:cNvSpPr txBox="1"/>
          <p:nvPr/>
        </p:nvSpPr>
        <p:spPr>
          <a:xfrm>
            <a:off x="350520" y="1682720"/>
            <a:ext cx="4988560" cy="400110"/>
          </a:xfrm>
          <a:prstGeom prst="rect">
            <a:avLst/>
          </a:prstGeom>
          <a:noFill/>
        </p:spPr>
        <p:txBody>
          <a:bodyPr wrap="square" rtlCol="0">
            <a:spAutoFit/>
          </a:bodyPr>
          <a:lstStyle/>
          <a:p>
            <a:pPr algn="ctr"/>
            <a:r>
              <a:rPr lang="en-US" sz="2000" b="1">
                <a:solidFill>
                  <a:schemeClr val="bg1"/>
                </a:solidFill>
                <a:latin typeface="+mj-lt"/>
              </a:rPr>
              <a:t>Industry Practices</a:t>
            </a:r>
          </a:p>
        </p:txBody>
      </p:sp>
      <p:sp>
        <p:nvSpPr>
          <p:cNvPr id="28" name="TextBox 27">
            <a:extLst>
              <a:ext uri="{FF2B5EF4-FFF2-40B4-BE49-F238E27FC236}">
                <a16:creationId xmlns:a16="http://schemas.microsoft.com/office/drawing/2014/main" id="{5136D4D2-84A4-6529-30AA-F57A37A7B827}"/>
              </a:ext>
            </a:extLst>
          </p:cNvPr>
          <p:cNvSpPr txBox="1"/>
          <p:nvPr/>
        </p:nvSpPr>
        <p:spPr>
          <a:xfrm>
            <a:off x="6762115" y="1682720"/>
            <a:ext cx="4988560" cy="400110"/>
          </a:xfrm>
          <a:prstGeom prst="rect">
            <a:avLst/>
          </a:prstGeom>
          <a:noFill/>
        </p:spPr>
        <p:txBody>
          <a:bodyPr wrap="square" rtlCol="0">
            <a:spAutoFit/>
          </a:bodyPr>
          <a:lstStyle/>
          <a:p>
            <a:pPr algn="ctr"/>
            <a:r>
              <a:rPr lang="en-US" sz="2000" b="1">
                <a:solidFill>
                  <a:schemeClr val="bg1"/>
                </a:solidFill>
                <a:latin typeface="+mj-lt"/>
              </a:rPr>
              <a:t>Risk Practices</a:t>
            </a:r>
          </a:p>
        </p:txBody>
      </p:sp>
      <p:sp>
        <p:nvSpPr>
          <p:cNvPr id="3" name="Slide Number Placeholder 4">
            <a:extLst>
              <a:ext uri="{FF2B5EF4-FFF2-40B4-BE49-F238E27FC236}">
                <a16:creationId xmlns:a16="http://schemas.microsoft.com/office/drawing/2014/main" id="{A1AE262F-C1C0-8994-E66C-B4F727E1B529}"/>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06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7C1EE6-A01E-42FA-83BB-6F974E2FA247}"/>
              </a:ext>
            </a:extLst>
          </p:cNvPr>
          <p:cNvSpPr>
            <a:spLocks noGrp="1"/>
          </p:cNvSpPr>
          <p:nvPr>
            <p:ph type="ctrTitle"/>
          </p:nvPr>
        </p:nvSpPr>
        <p:spPr/>
        <p:txBody>
          <a:bodyPr/>
          <a:lstStyle/>
          <a:p>
            <a:r>
              <a:rPr lang="en-US" sz="2800" b="1">
                <a:solidFill>
                  <a:schemeClr val="accent1"/>
                </a:solidFill>
                <a:latin typeface="Arial" panose="020B0604020202020204" pitchFamily="34" charset="0"/>
                <a:cs typeface="Arial" panose="020B0604020202020204" pitchFamily="34" charset="0"/>
              </a:rPr>
              <a:t>Company </a:t>
            </a:r>
            <a:br>
              <a:rPr lang="en-US" sz="2800" b="1">
                <a:solidFill>
                  <a:schemeClr val="accent1"/>
                </a:solidFill>
                <a:latin typeface="Arial" panose="020B0604020202020204" pitchFamily="34" charset="0"/>
                <a:cs typeface="Arial" panose="020B0604020202020204" pitchFamily="34" charset="0"/>
              </a:rPr>
            </a:br>
            <a:r>
              <a:rPr lang="en-US" sz="2800" b="1">
                <a:solidFill>
                  <a:schemeClr val="accent1"/>
                </a:solidFill>
                <a:latin typeface="Arial" panose="020B0604020202020204" pitchFamily="34" charset="0"/>
                <a:cs typeface="Arial" panose="020B0604020202020204" pitchFamily="34" charset="0"/>
              </a:rPr>
              <a:t>Overview</a:t>
            </a:r>
            <a:endParaRPr lang="en-US"/>
          </a:p>
        </p:txBody>
      </p:sp>
      <p:sp>
        <p:nvSpPr>
          <p:cNvPr id="9" name="Subtitle 8">
            <a:extLst>
              <a:ext uri="{FF2B5EF4-FFF2-40B4-BE49-F238E27FC236}">
                <a16:creationId xmlns:a16="http://schemas.microsoft.com/office/drawing/2014/main" id="{684F4389-0347-4272-B63A-D8E81FE037F6}"/>
              </a:ext>
            </a:extLst>
          </p:cNvPr>
          <p:cNvSpPr>
            <a:spLocks noGrp="1"/>
          </p:cNvSpPr>
          <p:nvPr>
            <p:ph type="subTitle" idx="1"/>
          </p:nvPr>
        </p:nvSpPr>
        <p:spPr/>
        <p:txBody>
          <a:bodyPr vert="horz" lIns="91440" tIns="45720" rIns="91440" bIns="45720" rtlCol="0" anchor="t">
            <a:normAutofit/>
          </a:bodyPr>
          <a:lstStyle/>
          <a:p>
            <a:r>
              <a:rPr lang="en-US">
                <a:latin typeface="Arial"/>
                <a:cs typeface="Arial"/>
              </a:rPr>
              <a:t>Property and Casualty</a:t>
            </a:r>
            <a:endParaRPr lang="en-US" b="0">
              <a:latin typeface="Arial"/>
              <a:cs typeface="Arial"/>
            </a:endParaRPr>
          </a:p>
          <a:p>
            <a:r>
              <a:rPr lang="en-US">
                <a:latin typeface="Arial"/>
                <a:cs typeface="Arial"/>
              </a:rPr>
              <a:t>Benefits and Life</a:t>
            </a:r>
            <a:endParaRPr lang="en-US" b="0">
              <a:latin typeface="Arial"/>
              <a:cs typeface="Arial"/>
            </a:endParaRPr>
          </a:p>
          <a:p>
            <a:r>
              <a:rPr lang="en-US">
                <a:latin typeface="Arial"/>
                <a:cs typeface="Arial"/>
              </a:rPr>
              <a:t>Wealth and Retirement</a:t>
            </a:r>
            <a:endParaRPr lang="en-US" b="0">
              <a:latin typeface="Arial"/>
              <a:cs typeface="Arial"/>
            </a:endParaRPr>
          </a:p>
          <a:p>
            <a:endParaRPr lang="en-US"/>
          </a:p>
        </p:txBody>
      </p:sp>
      <p:sp>
        <p:nvSpPr>
          <p:cNvPr id="7" name="Rectangle 6"/>
          <p:cNvSpPr/>
          <p:nvPr/>
        </p:nvSpPr>
        <p:spPr>
          <a:xfrm>
            <a:off x="602140" y="5191443"/>
            <a:ext cx="4636328" cy="861774"/>
          </a:xfrm>
          <a:prstGeom prst="rect">
            <a:avLst/>
          </a:prstGeom>
        </p:spPr>
        <p:txBody>
          <a:bodyPr wrap="square">
            <a:spAutoFit/>
          </a:bodyPr>
          <a:lstStyle/>
          <a:p>
            <a:pPr>
              <a:lnSpc>
                <a:spcPts val="2000"/>
              </a:lnSpc>
            </a:pPr>
            <a:r>
              <a:rPr lang="en-US">
                <a:solidFill>
                  <a:srgbClr val="595959"/>
                </a:solidFill>
              </a:rPr>
              <a:t>Helping companies and individuals address their most significant risk, workforce, wealth management and retirement challenges.</a:t>
            </a:r>
          </a:p>
        </p:txBody>
      </p:sp>
    </p:spTree>
    <p:extLst>
      <p:ext uri="{BB962C8B-B14F-4D97-AF65-F5344CB8AC3E}">
        <p14:creationId xmlns:p14="http://schemas.microsoft.com/office/powerpoint/2010/main" val="3476345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772DA01-6924-9161-E973-D2CA10BA9DB6}"/>
              </a:ext>
            </a:extLst>
          </p:cNvPr>
          <p:cNvSpPr/>
          <p:nvPr/>
        </p:nvSpPr>
        <p:spPr>
          <a:xfrm>
            <a:off x="4010228" y="1608424"/>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9EE6294-1A54-22DF-9B8C-D5A5E663D1D5}"/>
              </a:ext>
            </a:extLst>
          </p:cNvPr>
          <p:cNvSpPr>
            <a:spLocks noGrp="1"/>
          </p:cNvSpPr>
          <p:nvPr>
            <p:ph type="title"/>
          </p:nvPr>
        </p:nvSpPr>
        <p:spPr/>
        <p:txBody>
          <a:bodyPr/>
          <a:lstStyle/>
          <a:p>
            <a:r>
              <a:rPr lang="en-US"/>
              <a:t>Industry Practices</a:t>
            </a:r>
          </a:p>
        </p:txBody>
      </p:sp>
      <p:sp>
        <p:nvSpPr>
          <p:cNvPr id="193" name="TextBox 192">
            <a:extLst>
              <a:ext uri="{FF2B5EF4-FFF2-40B4-BE49-F238E27FC236}">
                <a16:creationId xmlns:a16="http://schemas.microsoft.com/office/drawing/2014/main" id="{58178B0B-3574-D6F2-DD59-0901D8A3F669}"/>
              </a:ext>
            </a:extLst>
          </p:cNvPr>
          <p:cNvSpPr txBox="1"/>
          <p:nvPr/>
        </p:nvSpPr>
        <p:spPr>
          <a:xfrm>
            <a:off x="410071" y="2690617"/>
            <a:ext cx="2577787" cy="954107"/>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Construction and Infrastructure</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Owners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Contractors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Developers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Public Entities</a:t>
            </a:r>
          </a:p>
        </p:txBody>
      </p:sp>
      <p:grpSp>
        <p:nvGrpSpPr>
          <p:cNvPr id="220" name="Group 4">
            <a:extLst>
              <a:ext uri="{FF2B5EF4-FFF2-40B4-BE49-F238E27FC236}">
                <a16:creationId xmlns:a16="http://schemas.microsoft.com/office/drawing/2014/main" id="{35A7F145-DE24-732B-AB17-28CFF1F346B5}"/>
              </a:ext>
            </a:extLst>
          </p:cNvPr>
          <p:cNvGrpSpPr>
            <a:grpSpLocks noChangeAspect="1"/>
          </p:cNvGrpSpPr>
          <p:nvPr/>
        </p:nvGrpSpPr>
        <p:grpSpPr bwMode="auto">
          <a:xfrm>
            <a:off x="4310042" y="1824002"/>
            <a:ext cx="426718" cy="554098"/>
            <a:chOff x="1013" y="1436"/>
            <a:chExt cx="871" cy="1131"/>
          </a:xfrm>
          <a:solidFill>
            <a:schemeClr val="accent3"/>
          </a:solidFill>
        </p:grpSpPr>
        <p:sp>
          <p:nvSpPr>
            <p:cNvPr id="222" name="Freeform 5">
              <a:extLst>
                <a:ext uri="{FF2B5EF4-FFF2-40B4-BE49-F238E27FC236}">
                  <a16:creationId xmlns:a16="http://schemas.microsoft.com/office/drawing/2014/main" id="{F7533F8C-348D-3961-425E-F67CF652A1E5}"/>
                </a:ext>
              </a:extLst>
            </p:cNvPr>
            <p:cNvSpPr>
              <a:spLocks/>
            </p:cNvSpPr>
            <p:nvPr/>
          </p:nvSpPr>
          <p:spPr bwMode="auto">
            <a:xfrm>
              <a:off x="1423" y="1888"/>
              <a:ext cx="461" cy="679"/>
            </a:xfrm>
            <a:custGeom>
              <a:avLst/>
              <a:gdLst>
                <a:gd name="T0" fmla="*/ 141 w 461"/>
                <a:gd name="T1" fmla="*/ 0 h 679"/>
                <a:gd name="T2" fmla="*/ 141 w 461"/>
                <a:gd name="T3" fmla="*/ 0 h 679"/>
                <a:gd name="T4" fmla="*/ 461 w 461"/>
                <a:gd name="T5" fmla="*/ 145 h 679"/>
                <a:gd name="T6" fmla="*/ 461 w 461"/>
                <a:gd name="T7" fmla="*/ 679 h 679"/>
                <a:gd name="T8" fmla="*/ 399 w 461"/>
                <a:gd name="T9" fmla="*/ 679 h 679"/>
                <a:gd name="T10" fmla="*/ 399 w 461"/>
                <a:gd name="T11" fmla="*/ 184 h 679"/>
                <a:gd name="T12" fmla="*/ 141 w 461"/>
                <a:gd name="T13" fmla="*/ 67 h 679"/>
                <a:gd name="T14" fmla="*/ 141 w 461"/>
                <a:gd name="T15" fmla="*/ 679 h 679"/>
                <a:gd name="T16" fmla="*/ 0 w 461"/>
                <a:gd name="T17" fmla="*/ 679 h 679"/>
                <a:gd name="T18" fmla="*/ 0 w 461"/>
                <a:gd name="T19" fmla="*/ 149 h 679"/>
                <a:gd name="T20" fmla="*/ 141 w 461"/>
                <a:gd name="T21" fmla="*/ 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79">
                  <a:moveTo>
                    <a:pt x="141" y="0"/>
                  </a:moveTo>
                  <a:lnTo>
                    <a:pt x="141" y="0"/>
                  </a:lnTo>
                  <a:lnTo>
                    <a:pt x="461" y="145"/>
                  </a:lnTo>
                  <a:lnTo>
                    <a:pt x="461" y="679"/>
                  </a:lnTo>
                  <a:lnTo>
                    <a:pt x="399" y="679"/>
                  </a:lnTo>
                  <a:lnTo>
                    <a:pt x="399" y="184"/>
                  </a:lnTo>
                  <a:lnTo>
                    <a:pt x="141" y="67"/>
                  </a:lnTo>
                  <a:lnTo>
                    <a:pt x="141" y="679"/>
                  </a:lnTo>
                  <a:lnTo>
                    <a:pt x="0" y="679"/>
                  </a:lnTo>
                  <a:lnTo>
                    <a:pt x="0" y="149"/>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3" name="Freeform 6">
              <a:extLst>
                <a:ext uri="{FF2B5EF4-FFF2-40B4-BE49-F238E27FC236}">
                  <a16:creationId xmlns:a16="http://schemas.microsoft.com/office/drawing/2014/main" id="{59C39936-4F73-5EEC-1BE9-A3A08060828D}"/>
                </a:ext>
              </a:extLst>
            </p:cNvPr>
            <p:cNvSpPr>
              <a:spLocks/>
            </p:cNvSpPr>
            <p:nvPr/>
          </p:nvSpPr>
          <p:spPr bwMode="auto">
            <a:xfrm>
              <a:off x="1601" y="2048"/>
              <a:ext cx="160" cy="137"/>
            </a:xfrm>
            <a:custGeom>
              <a:avLst/>
              <a:gdLst>
                <a:gd name="T0" fmla="*/ 160 w 160"/>
                <a:gd name="T1" fmla="*/ 137 h 137"/>
                <a:gd name="T2" fmla="*/ 0 w 160"/>
                <a:gd name="T3" fmla="*/ 86 h 137"/>
                <a:gd name="T4" fmla="*/ 0 w 160"/>
                <a:gd name="T5" fmla="*/ 0 h 137"/>
                <a:gd name="T6" fmla="*/ 160 w 160"/>
                <a:gd name="T7" fmla="*/ 74 h 137"/>
                <a:gd name="T8" fmla="*/ 160 w 160"/>
                <a:gd name="T9" fmla="*/ 137 h 137"/>
              </a:gdLst>
              <a:ahLst/>
              <a:cxnLst>
                <a:cxn ang="0">
                  <a:pos x="T0" y="T1"/>
                </a:cxn>
                <a:cxn ang="0">
                  <a:pos x="T2" y="T3"/>
                </a:cxn>
                <a:cxn ang="0">
                  <a:pos x="T4" y="T5"/>
                </a:cxn>
                <a:cxn ang="0">
                  <a:pos x="T6" y="T7"/>
                </a:cxn>
                <a:cxn ang="0">
                  <a:pos x="T8" y="T9"/>
                </a:cxn>
              </a:cxnLst>
              <a:rect l="0" t="0" r="r" b="b"/>
              <a:pathLst>
                <a:path w="160" h="137">
                  <a:moveTo>
                    <a:pt x="160" y="137"/>
                  </a:moveTo>
                  <a:lnTo>
                    <a:pt x="0" y="86"/>
                  </a:lnTo>
                  <a:lnTo>
                    <a:pt x="0" y="0"/>
                  </a:lnTo>
                  <a:lnTo>
                    <a:pt x="160" y="74"/>
                  </a:lnTo>
                  <a:lnTo>
                    <a:pt x="16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4" name="Freeform 7">
              <a:extLst>
                <a:ext uri="{FF2B5EF4-FFF2-40B4-BE49-F238E27FC236}">
                  <a16:creationId xmlns:a16="http://schemas.microsoft.com/office/drawing/2014/main" id="{2158F183-EE74-A2E0-6A62-865A998F9BFA}"/>
                </a:ext>
              </a:extLst>
            </p:cNvPr>
            <p:cNvSpPr>
              <a:spLocks/>
            </p:cNvSpPr>
            <p:nvPr/>
          </p:nvSpPr>
          <p:spPr bwMode="auto">
            <a:xfrm>
              <a:off x="1601" y="2204"/>
              <a:ext cx="160" cy="102"/>
            </a:xfrm>
            <a:custGeom>
              <a:avLst/>
              <a:gdLst>
                <a:gd name="T0" fmla="*/ 160 w 160"/>
                <a:gd name="T1" fmla="*/ 102 h 102"/>
                <a:gd name="T2" fmla="*/ 0 w 160"/>
                <a:gd name="T3" fmla="*/ 82 h 102"/>
                <a:gd name="T4" fmla="*/ 0 w 160"/>
                <a:gd name="T5" fmla="*/ 0 h 102"/>
                <a:gd name="T6" fmla="*/ 160 w 160"/>
                <a:gd name="T7" fmla="*/ 43 h 102"/>
                <a:gd name="T8" fmla="*/ 160 w 160"/>
                <a:gd name="T9" fmla="*/ 102 h 102"/>
              </a:gdLst>
              <a:ahLst/>
              <a:cxnLst>
                <a:cxn ang="0">
                  <a:pos x="T0" y="T1"/>
                </a:cxn>
                <a:cxn ang="0">
                  <a:pos x="T2" y="T3"/>
                </a:cxn>
                <a:cxn ang="0">
                  <a:pos x="T4" y="T5"/>
                </a:cxn>
                <a:cxn ang="0">
                  <a:pos x="T6" y="T7"/>
                </a:cxn>
                <a:cxn ang="0">
                  <a:pos x="T8" y="T9"/>
                </a:cxn>
              </a:cxnLst>
              <a:rect l="0" t="0" r="r" b="b"/>
              <a:pathLst>
                <a:path w="160" h="102">
                  <a:moveTo>
                    <a:pt x="160" y="102"/>
                  </a:moveTo>
                  <a:lnTo>
                    <a:pt x="0" y="82"/>
                  </a:lnTo>
                  <a:lnTo>
                    <a:pt x="0" y="0"/>
                  </a:lnTo>
                  <a:lnTo>
                    <a:pt x="160" y="43"/>
                  </a:lnTo>
                  <a:lnTo>
                    <a:pt x="16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5" name="Freeform 8">
              <a:extLst>
                <a:ext uri="{FF2B5EF4-FFF2-40B4-BE49-F238E27FC236}">
                  <a16:creationId xmlns:a16="http://schemas.microsoft.com/office/drawing/2014/main" id="{795D1AC8-4F15-8BCB-3916-281455F2AC56}"/>
                </a:ext>
              </a:extLst>
            </p:cNvPr>
            <p:cNvSpPr>
              <a:spLocks/>
            </p:cNvSpPr>
            <p:nvPr/>
          </p:nvSpPr>
          <p:spPr bwMode="auto">
            <a:xfrm>
              <a:off x="1601" y="2352"/>
              <a:ext cx="160" cy="75"/>
            </a:xfrm>
            <a:custGeom>
              <a:avLst/>
              <a:gdLst>
                <a:gd name="T0" fmla="*/ 160 w 160"/>
                <a:gd name="T1" fmla="*/ 75 h 75"/>
                <a:gd name="T2" fmla="*/ 0 w 160"/>
                <a:gd name="T3" fmla="*/ 75 h 75"/>
                <a:gd name="T4" fmla="*/ 0 w 160"/>
                <a:gd name="T5" fmla="*/ 0 h 75"/>
                <a:gd name="T6" fmla="*/ 160 w 160"/>
                <a:gd name="T7" fmla="*/ 12 h 75"/>
                <a:gd name="T8" fmla="*/ 160 w 160"/>
                <a:gd name="T9" fmla="*/ 75 h 75"/>
              </a:gdLst>
              <a:ahLst/>
              <a:cxnLst>
                <a:cxn ang="0">
                  <a:pos x="T0" y="T1"/>
                </a:cxn>
                <a:cxn ang="0">
                  <a:pos x="T2" y="T3"/>
                </a:cxn>
                <a:cxn ang="0">
                  <a:pos x="T4" y="T5"/>
                </a:cxn>
                <a:cxn ang="0">
                  <a:pos x="T6" y="T7"/>
                </a:cxn>
                <a:cxn ang="0">
                  <a:pos x="T8" y="T9"/>
                </a:cxn>
              </a:cxnLst>
              <a:rect l="0" t="0" r="r" b="b"/>
              <a:pathLst>
                <a:path w="160" h="75">
                  <a:moveTo>
                    <a:pt x="160" y="75"/>
                  </a:moveTo>
                  <a:lnTo>
                    <a:pt x="0" y="75"/>
                  </a:lnTo>
                  <a:lnTo>
                    <a:pt x="0" y="0"/>
                  </a:lnTo>
                  <a:lnTo>
                    <a:pt x="160" y="12"/>
                  </a:lnTo>
                  <a:lnTo>
                    <a:pt x="16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6" name="Rectangle 9">
              <a:extLst>
                <a:ext uri="{FF2B5EF4-FFF2-40B4-BE49-F238E27FC236}">
                  <a16:creationId xmlns:a16="http://schemas.microsoft.com/office/drawing/2014/main" id="{24F9AE8E-B031-87DA-EEBC-CB9E3A39A070}"/>
                </a:ext>
              </a:extLst>
            </p:cNvPr>
            <p:cNvSpPr>
              <a:spLocks noChangeArrowheads="1"/>
            </p:cNvSpPr>
            <p:nvPr/>
          </p:nvSpPr>
          <p:spPr bwMode="auto">
            <a:xfrm>
              <a:off x="1601" y="2497"/>
              <a:ext cx="160" cy="7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7" name="Freeform 10">
              <a:extLst>
                <a:ext uri="{FF2B5EF4-FFF2-40B4-BE49-F238E27FC236}">
                  <a16:creationId xmlns:a16="http://schemas.microsoft.com/office/drawing/2014/main" id="{83CF0EEC-EAEB-0EE2-7606-EF54A7471EE1}"/>
                </a:ext>
              </a:extLst>
            </p:cNvPr>
            <p:cNvSpPr>
              <a:spLocks/>
            </p:cNvSpPr>
            <p:nvPr/>
          </p:nvSpPr>
          <p:spPr bwMode="auto">
            <a:xfrm>
              <a:off x="1236" y="1670"/>
              <a:ext cx="140" cy="897"/>
            </a:xfrm>
            <a:custGeom>
              <a:avLst/>
              <a:gdLst>
                <a:gd name="T0" fmla="*/ 140 w 140"/>
                <a:gd name="T1" fmla="*/ 897 h 897"/>
                <a:gd name="T2" fmla="*/ 140 w 140"/>
                <a:gd name="T3" fmla="*/ 0 h 897"/>
                <a:gd name="T4" fmla="*/ 0 w 140"/>
                <a:gd name="T5" fmla="*/ 172 h 897"/>
                <a:gd name="T6" fmla="*/ 0 w 140"/>
                <a:gd name="T7" fmla="*/ 897 h 897"/>
                <a:gd name="T8" fmla="*/ 140 w 140"/>
                <a:gd name="T9" fmla="*/ 897 h 897"/>
              </a:gdLst>
              <a:ahLst/>
              <a:cxnLst>
                <a:cxn ang="0">
                  <a:pos x="T0" y="T1"/>
                </a:cxn>
                <a:cxn ang="0">
                  <a:pos x="T2" y="T3"/>
                </a:cxn>
                <a:cxn ang="0">
                  <a:pos x="T4" y="T5"/>
                </a:cxn>
                <a:cxn ang="0">
                  <a:pos x="T6" y="T7"/>
                </a:cxn>
                <a:cxn ang="0">
                  <a:pos x="T8" y="T9"/>
                </a:cxn>
              </a:cxnLst>
              <a:rect l="0" t="0" r="r" b="b"/>
              <a:pathLst>
                <a:path w="140" h="897">
                  <a:moveTo>
                    <a:pt x="140" y="897"/>
                  </a:moveTo>
                  <a:lnTo>
                    <a:pt x="140" y="0"/>
                  </a:lnTo>
                  <a:lnTo>
                    <a:pt x="0" y="172"/>
                  </a:lnTo>
                  <a:lnTo>
                    <a:pt x="0" y="897"/>
                  </a:lnTo>
                  <a:lnTo>
                    <a:pt x="140" y="8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8" name="Freeform 11">
              <a:extLst>
                <a:ext uri="{FF2B5EF4-FFF2-40B4-BE49-F238E27FC236}">
                  <a16:creationId xmlns:a16="http://schemas.microsoft.com/office/drawing/2014/main" id="{37F5500A-8B08-666F-9BFB-CFFD7C87C259}"/>
                </a:ext>
              </a:extLst>
            </p:cNvPr>
            <p:cNvSpPr>
              <a:spLocks/>
            </p:cNvSpPr>
            <p:nvPr/>
          </p:nvSpPr>
          <p:spPr bwMode="auto">
            <a:xfrm>
              <a:off x="1353" y="1670"/>
              <a:ext cx="324" cy="312"/>
            </a:xfrm>
            <a:custGeom>
              <a:avLst/>
              <a:gdLst>
                <a:gd name="T0" fmla="*/ 277 w 324"/>
                <a:gd name="T1" fmla="*/ 312 h 312"/>
                <a:gd name="T2" fmla="*/ 324 w 324"/>
                <a:gd name="T3" fmla="*/ 312 h 312"/>
                <a:gd name="T4" fmla="*/ 324 w 324"/>
                <a:gd name="T5" fmla="*/ 148 h 312"/>
                <a:gd name="T6" fmla="*/ 23 w 324"/>
                <a:gd name="T7" fmla="*/ 0 h 312"/>
                <a:gd name="T8" fmla="*/ 0 w 324"/>
                <a:gd name="T9" fmla="*/ 47 h 312"/>
                <a:gd name="T10" fmla="*/ 277 w 324"/>
                <a:gd name="T11" fmla="*/ 176 h 312"/>
                <a:gd name="T12" fmla="*/ 277 w 324"/>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324" h="312">
                  <a:moveTo>
                    <a:pt x="277" y="312"/>
                  </a:moveTo>
                  <a:lnTo>
                    <a:pt x="324" y="312"/>
                  </a:lnTo>
                  <a:lnTo>
                    <a:pt x="324" y="148"/>
                  </a:lnTo>
                  <a:lnTo>
                    <a:pt x="23" y="0"/>
                  </a:lnTo>
                  <a:lnTo>
                    <a:pt x="0" y="47"/>
                  </a:lnTo>
                  <a:lnTo>
                    <a:pt x="277" y="176"/>
                  </a:lnTo>
                  <a:lnTo>
                    <a:pt x="277"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29" name="Freeform 12">
              <a:extLst>
                <a:ext uri="{FF2B5EF4-FFF2-40B4-BE49-F238E27FC236}">
                  <a16:creationId xmlns:a16="http://schemas.microsoft.com/office/drawing/2014/main" id="{45FA56CB-C3DB-1850-19BD-D4DB6534145B}"/>
                </a:ext>
              </a:extLst>
            </p:cNvPr>
            <p:cNvSpPr>
              <a:spLocks/>
            </p:cNvSpPr>
            <p:nvPr/>
          </p:nvSpPr>
          <p:spPr bwMode="auto">
            <a:xfrm>
              <a:off x="1020" y="1436"/>
              <a:ext cx="135" cy="1131"/>
            </a:xfrm>
            <a:custGeom>
              <a:avLst/>
              <a:gdLst>
                <a:gd name="T0" fmla="*/ 141 w 141"/>
                <a:gd name="T1" fmla="*/ 1127 h 1131"/>
                <a:gd name="T2" fmla="*/ 141 w 141"/>
                <a:gd name="T3" fmla="*/ 0 h 1131"/>
                <a:gd name="T4" fmla="*/ 0 w 141"/>
                <a:gd name="T5" fmla="*/ 168 h 1131"/>
                <a:gd name="T6" fmla="*/ 0 w 141"/>
                <a:gd name="T7" fmla="*/ 1131 h 1131"/>
                <a:gd name="T8" fmla="*/ 141 w 141"/>
                <a:gd name="T9" fmla="*/ 1127 h 1131"/>
              </a:gdLst>
              <a:ahLst/>
              <a:cxnLst>
                <a:cxn ang="0">
                  <a:pos x="T0" y="T1"/>
                </a:cxn>
                <a:cxn ang="0">
                  <a:pos x="T2" y="T3"/>
                </a:cxn>
                <a:cxn ang="0">
                  <a:pos x="T4" y="T5"/>
                </a:cxn>
                <a:cxn ang="0">
                  <a:pos x="T6" y="T7"/>
                </a:cxn>
                <a:cxn ang="0">
                  <a:pos x="T8" y="T9"/>
                </a:cxn>
              </a:cxnLst>
              <a:rect l="0" t="0" r="r" b="b"/>
              <a:pathLst>
                <a:path w="141" h="1131">
                  <a:moveTo>
                    <a:pt x="141" y="1127"/>
                  </a:moveTo>
                  <a:lnTo>
                    <a:pt x="141" y="0"/>
                  </a:lnTo>
                  <a:lnTo>
                    <a:pt x="0" y="168"/>
                  </a:lnTo>
                  <a:lnTo>
                    <a:pt x="0" y="1131"/>
                  </a:lnTo>
                  <a:lnTo>
                    <a:pt x="141" y="1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0" name="Freeform 13">
              <a:extLst>
                <a:ext uri="{FF2B5EF4-FFF2-40B4-BE49-F238E27FC236}">
                  <a16:creationId xmlns:a16="http://schemas.microsoft.com/office/drawing/2014/main" id="{E9F3DFE3-0F89-3326-511C-9E0A314597AE}"/>
                </a:ext>
              </a:extLst>
            </p:cNvPr>
            <p:cNvSpPr>
              <a:spLocks/>
            </p:cNvSpPr>
            <p:nvPr/>
          </p:nvSpPr>
          <p:spPr bwMode="auto">
            <a:xfrm>
              <a:off x="1144" y="1436"/>
              <a:ext cx="324" cy="312"/>
            </a:xfrm>
            <a:custGeom>
              <a:avLst/>
              <a:gdLst>
                <a:gd name="T0" fmla="*/ 274 w 325"/>
                <a:gd name="T1" fmla="*/ 312 h 312"/>
                <a:gd name="T2" fmla="*/ 325 w 325"/>
                <a:gd name="T3" fmla="*/ 312 h 312"/>
                <a:gd name="T4" fmla="*/ 325 w 325"/>
                <a:gd name="T5" fmla="*/ 144 h 312"/>
                <a:gd name="T6" fmla="*/ 20 w 325"/>
                <a:gd name="T7" fmla="*/ 0 h 312"/>
                <a:gd name="T8" fmla="*/ 0 w 325"/>
                <a:gd name="T9" fmla="*/ 43 h 312"/>
                <a:gd name="T10" fmla="*/ 274 w 325"/>
                <a:gd name="T11" fmla="*/ 176 h 312"/>
                <a:gd name="T12" fmla="*/ 274 w 325"/>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325" h="312">
                  <a:moveTo>
                    <a:pt x="274" y="312"/>
                  </a:moveTo>
                  <a:lnTo>
                    <a:pt x="325" y="312"/>
                  </a:lnTo>
                  <a:lnTo>
                    <a:pt x="325" y="144"/>
                  </a:lnTo>
                  <a:lnTo>
                    <a:pt x="20" y="0"/>
                  </a:lnTo>
                  <a:lnTo>
                    <a:pt x="0" y="43"/>
                  </a:lnTo>
                  <a:lnTo>
                    <a:pt x="274" y="176"/>
                  </a:lnTo>
                  <a:lnTo>
                    <a:pt x="274"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1" name="Rectangle 14">
              <a:extLst>
                <a:ext uri="{FF2B5EF4-FFF2-40B4-BE49-F238E27FC236}">
                  <a16:creationId xmlns:a16="http://schemas.microsoft.com/office/drawing/2014/main" id="{BB64B07E-6D9B-4903-3931-3C889682E09B}"/>
                </a:ext>
              </a:extLst>
            </p:cNvPr>
            <p:cNvSpPr>
              <a:spLocks noChangeArrowheads="1"/>
            </p:cNvSpPr>
            <p:nvPr/>
          </p:nvSpPr>
          <p:spPr bwMode="auto">
            <a:xfrm>
              <a:off x="1013" y="2532"/>
              <a:ext cx="551"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232" name="Rectangle 15">
              <a:extLst>
                <a:ext uri="{FF2B5EF4-FFF2-40B4-BE49-F238E27FC236}">
                  <a16:creationId xmlns:a16="http://schemas.microsoft.com/office/drawing/2014/main" id="{9F4E3631-102F-9886-EBFC-1A4904EF390E}"/>
                </a:ext>
              </a:extLst>
            </p:cNvPr>
            <p:cNvSpPr>
              <a:spLocks noChangeArrowheads="1"/>
            </p:cNvSpPr>
            <p:nvPr/>
          </p:nvSpPr>
          <p:spPr bwMode="auto">
            <a:xfrm>
              <a:off x="1800" y="2532"/>
              <a:ext cx="82"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4" name="Oval 3">
            <a:extLst>
              <a:ext uri="{FF2B5EF4-FFF2-40B4-BE49-F238E27FC236}">
                <a16:creationId xmlns:a16="http://schemas.microsoft.com/office/drawing/2014/main" id="{A8E23A48-D5F2-E074-27DA-76B88B1A24C0}"/>
              </a:ext>
            </a:extLst>
          </p:cNvPr>
          <p:cNvSpPr/>
          <p:nvPr/>
        </p:nvSpPr>
        <p:spPr>
          <a:xfrm>
            <a:off x="1161277" y="1608424"/>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95">
            <a:extLst>
              <a:ext uri="{FF2B5EF4-FFF2-40B4-BE49-F238E27FC236}">
                <a16:creationId xmlns:a16="http://schemas.microsoft.com/office/drawing/2014/main" id="{9D26C043-8703-F539-B64F-41FCCB8ACD91}"/>
              </a:ext>
            </a:extLst>
          </p:cNvPr>
          <p:cNvGrpSpPr/>
          <p:nvPr/>
        </p:nvGrpSpPr>
        <p:grpSpPr>
          <a:xfrm>
            <a:off x="1391503" y="1887890"/>
            <a:ext cx="562196" cy="462888"/>
            <a:chOff x="4433930" y="2740313"/>
            <a:chExt cx="557213" cy="458788"/>
          </a:xfrm>
          <a:solidFill>
            <a:schemeClr val="accent3"/>
          </a:solidFill>
        </p:grpSpPr>
        <p:sp>
          <p:nvSpPr>
            <p:cNvPr id="197" name="Freeform 78">
              <a:extLst>
                <a:ext uri="{FF2B5EF4-FFF2-40B4-BE49-F238E27FC236}">
                  <a16:creationId xmlns:a16="http://schemas.microsoft.com/office/drawing/2014/main" id="{A820732E-A98E-524F-D66F-AA49DDABAFE9}"/>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w="19050">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8" name="Freeform 79">
              <a:extLst>
                <a:ext uri="{FF2B5EF4-FFF2-40B4-BE49-F238E27FC236}">
                  <a16:creationId xmlns:a16="http://schemas.microsoft.com/office/drawing/2014/main" id="{6F25C6CF-EC4F-08C6-7791-AB4E12A05C07}"/>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w="19050">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9" name="Freeform 80">
              <a:extLst>
                <a:ext uri="{FF2B5EF4-FFF2-40B4-BE49-F238E27FC236}">
                  <a16:creationId xmlns:a16="http://schemas.microsoft.com/office/drawing/2014/main" id="{CBF543E1-84C7-A811-E235-8F84FC2D9FAD}"/>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w="19050">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53D9438F-AE7E-8C46-AFA5-FB9ADC0D7F8C}"/>
              </a:ext>
            </a:extLst>
          </p:cNvPr>
          <p:cNvCxnSpPr>
            <a:cxnSpLocks/>
          </p:cNvCxnSpPr>
          <p:nvPr/>
        </p:nvCxnSpPr>
        <p:spPr>
          <a:xfrm>
            <a:off x="476250" y="296447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DABD7B-1755-296B-5489-1C05ECEF1C93}"/>
              </a:ext>
            </a:extLst>
          </p:cNvPr>
          <p:cNvSpPr txBox="1"/>
          <p:nvPr/>
        </p:nvSpPr>
        <p:spPr>
          <a:xfrm>
            <a:off x="3304252" y="2690617"/>
            <a:ext cx="2477286" cy="954107"/>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Real Estate</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Real Estate Owners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Property Managers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Real Estate Developers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Asset Managers</a:t>
            </a:r>
          </a:p>
        </p:txBody>
      </p:sp>
      <p:sp>
        <p:nvSpPr>
          <p:cNvPr id="20" name="Oval 19">
            <a:extLst>
              <a:ext uri="{FF2B5EF4-FFF2-40B4-BE49-F238E27FC236}">
                <a16:creationId xmlns:a16="http://schemas.microsoft.com/office/drawing/2014/main" id="{DB6798AF-90FD-2384-90D1-3018695AD2C3}"/>
              </a:ext>
            </a:extLst>
          </p:cNvPr>
          <p:cNvSpPr/>
          <p:nvPr/>
        </p:nvSpPr>
        <p:spPr>
          <a:xfrm>
            <a:off x="6891857" y="1608424"/>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8B43B1A-40CF-2EA9-65FE-FD77A939FB1A}"/>
              </a:ext>
            </a:extLst>
          </p:cNvPr>
          <p:cNvSpPr txBox="1"/>
          <p:nvPr/>
        </p:nvSpPr>
        <p:spPr>
          <a:xfrm>
            <a:off x="6204932" y="2643580"/>
            <a:ext cx="2477286" cy="1231106"/>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Private Equity</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Core Property Casualty </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Insurance Due Diligence </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Restructuring &amp; Insurance Optimization </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Special Purpose Acquisition Company </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General Partnership Liability </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Transaction Advisory </a:t>
            </a:r>
          </a:p>
        </p:txBody>
      </p:sp>
      <p:sp>
        <p:nvSpPr>
          <p:cNvPr id="35" name="Oval 34">
            <a:extLst>
              <a:ext uri="{FF2B5EF4-FFF2-40B4-BE49-F238E27FC236}">
                <a16:creationId xmlns:a16="http://schemas.microsoft.com/office/drawing/2014/main" id="{7472DCFF-9457-A93B-F2D6-0B48DD44B3C7}"/>
              </a:ext>
            </a:extLst>
          </p:cNvPr>
          <p:cNvSpPr/>
          <p:nvPr/>
        </p:nvSpPr>
        <p:spPr>
          <a:xfrm>
            <a:off x="9846682" y="1608424"/>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5C876D3-8596-EBA4-4D37-1422119A7544}"/>
              </a:ext>
            </a:extLst>
          </p:cNvPr>
          <p:cNvSpPr txBox="1"/>
          <p:nvPr/>
        </p:nvSpPr>
        <p:spPr>
          <a:xfrm>
            <a:off x="9127163" y="2690617"/>
            <a:ext cx="2482819" cy="954107"/>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Law Firms </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Law Firms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Boutique Consultancies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Title Agencies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Other Misc. Professional Firms</a:t>
            </a:r>
          </a:p>
        </p:txBody>
      </p:sp>
      <p:sp>
        <p:nvSpPr>
          <p:cNvPr id="295" name="Freeform 16">
            <a:extLst>
              <a:ext uri="{FF2B5EF4-FFF2-40B4-BE49-F238E27FC236}">
                <a16:creationId xmlns:a16="http://schemas.microsoft.com/office/drawing/2014/main" id="{02C9E53F-A523-41E7-5285-3F10FCF80597}"/>
              </a:ext>
            </a:extLst>
          </p:cNvPr>
          <p:cNvSpPr>
            <a:spLocks noEditPoints="1"/>
          </p:cNvSpPr>
          <p:nvPr/>
        </p:nvSpPr>
        <p:spPr bwMode="auto">
          <a:xfrm>
            <a:off x="10088339" y="1836641"/>
            <a:ext cx="569982" cy="573789"/>
          </a:xfrm>
          <a:custGeom>
            <a:avLst/>
            <a:gdLst>
              <a:gd name="T0" fmla="*/ 2914 w 5828"/>
              <a:gd name="T1" fmla="*/ 5814 h 5814"/>
              <a:gd name="T2" fmla="*/ 5321 w 5828"/>
              <a:gd name="T3" fmla="*/ 1337 h 5814"/>
              <a:gd name="T4" fmla="*/ 2914 w 5828"/>
              <a:gd name="T5" fmla="*/ 0 h 5814"/>
              <a:gd name="T6" fmla="*/ 507 w 5828"/>
              <a:gd name="T7" fmla="*/ 1337 h 5814"/>
              <a:gd name="T8" fmla="*/ 2914 w 5828"/>
              <a:gd name="T9" fmla="*/ 5814 h 5814"/>
              <a:gd name="T10" fmla="*/ 1872 w 5828"/>
              <a:gd name="T11" fmla="*/ 2382 h 5814"/>
              <a:gd name="T12" fmla="*/ 2546 w 5828"/>
              <a:gd name="T13" fmla="*/ 3055 h 5814"/>
              <a:gd name="T14" fmla="*/ 3956 w 5828"/>
              <a:gd name="T15" fmla="*/ 1645 h 5814"/>
              <a:gd name="T16" fmla="*/ 4459 w 5828"/>
              <a:gd name="T17" fmla="*/ 2148 h 5814"/>
              <a:gd name="T18" fmla="*/ 2546 w 5828"/>
              <a:gd name="T19" fmla="*/ 4061 h 5814"/>
              <a:gd name="T20" fmla="*/ 1369 w 5828"/>
              <a:gd name="T21" fmla="*/ 2885 h 5814"/>
              <a:gd name="T22" fmla="*/ 1872 w 5828"/>
              <a:gd name="T23" fmla="*/ 2382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8" h="5814">
                <a:moveTo>
                  <a:pt x="2914" y="5814"/>
                </a:moveTo>
                <a:cubicBezTo>
                  <a:pt x="5828" y="4582"/>
                  <a:pt x="5321" y="1337"/>
                  <a:pt x="5321" y="1337"/>
                </a:cubicBezTo>
                <a:cubicBezTo>
                  <a:pt x="2914" y="0"/>
                  <a:pt x="2914" y="0"/>
                  <a:pt x="2914" y="0"/>
                </a:cubicBezTo>
                <a:cubicBezTo>
                  <a:pt x="507" y="1337"/>
                  <a:pt x="507" y="1337"/>
                  <a:pt x="507" y="1337"/>
                </a:cubicBezTo>
                <a:cubicBezTo>
                  <a:pt x="507" y="1337"/>
                  <a:pt x="0" y="4582"/>
                  <a:pt x="2914" y="5814"/>
                </a:cubicBezTo>
                <a:close/>
                <a:moveTo>
                  <a:pt x="1872" y="2382"/>
                </a:moveTo>
                <a:cubicBezTo>
                  <a:pt x="2546" y="3055"/>
                  <a:pt x="2546" y="3055"/>
                  <a:pt x="2546" y="3055"/>
                </a:cubicBezTo>
                <a:cubicBezTo>
                  <a:pt x="3956" y="1645"/>
                  <a:pt x="3956" y="1645"/>
                  <a:pt x="3956" y="1645"/>
                </a:cubicBezTo>
                <a:cubicBezTo>
                  <a:pt x="4459" y="2148"/>
                  <a:pt x="4459" y="2148"/>
                  <a:pt x="4459" y="2148"/>
                </a:cubicBezTo>
                <a:cubicBezTo>
                  <a:pt x="2546" y="4061"/>
                  <a:pt x="2546" y="4061"/>
                  <a:pt x="2546" y="4061"/>
                </a:cubicBezTo>
                <a:cubicBezTo>
                  <a:pt x="1369" y="2885"/>
                  <a:pt x="1369" y="2885"/>
                  <a:pt x="1369" y="2885"/>
                </a:cubicBezTo>
                <a:lnTo>
                  <a:pt x="1872" y="238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8" name="Oval 37">
            <a:extLst>
              <a:ext uri="{FF2B5EF4-FFF2-40B4-BE49-F238E27FC236}">
                <a16:creationId xmlns:a16="http://schemas.microsoft.com/office/drawing/2014/main" id="{679800E4-F637-048C-F99B-0E7F6C45AC9C}"/>
              </a:ext>
            </a:extLst>
          </p:cNvPr>
          <p:cNvSpPr/>
          <p:nvPr/>
        </p:nvSpPr>
        <p:spPr>
          <a:xfrm>
            <a:off x="4010228" y="4072709"/>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16A7EE7-61A6-E7BD-4682-A7E0AC99BDE9}"/>
              </a:ext>
            </a:extLst>
          </p:cNvPr>
          <p:cNvSpPr txBox="1"/>
          <p:nvPr/>
        </p:nvSpPr>
        <p:spPr>
          <a:xfrm>
            <a:off x="473617" y="5250152"/>
            <a:ext cx="2445341" cy="815608"/>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Financial Institutions</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Banks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Insurance Companies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Investment Managers</a:t>
            </a:r>
          </a:p>
        </p:txBody>
      </p:sp>
      <p:sp>
        <p:nvSpPr>
          <p:cNvPr id="52" name="Oval 51">
            <a:extLst>
              <a:ext uri="{FF2B5EF4-FFF2-40B4-BE49-F238E27FC236}">
                <a16:creationId xmlns:a16="http://schemas.microsoft.com/office/drawing/2014/main" id="{4BF1C8BC-8571-EC09-9CAB-49837299E40C}"/>
              </a:ext>
            </a:extLst>
          </p:cNvPr>
          <p:cNvSpPr/>
          <p:nvPr/>
        </p:nvSpPr>
        <p:spPr>
          <a:xfrm>
            <a:off x="1161277" y="4072709"/>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6CB9EA8-F246-9BEF-0148-12D8F416E0E8}"/>
              </a:ext>
            </a:extLst>
          </p:cNvPr>
          <p:cNvSpPr txBox="1"/>
          <p:nvPr/>
        </p:nvSpPr>
        <p:spPr>
          <a:xfrm>
            <a:off x="3333386" y="5250152"/>
            <a:ext cx="2445341" cy="1231106"/>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Energy and Marine</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Oil &amp; Gas Exploration and Extraction</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Pipeline &amp; Transportation</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Refineries &amp; Petrochem Manufacturing</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Power Generation</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Marine – Blue Water, Brown Water, Terminals / Ports, Cargo</a:t>
            </a:r>
          </a:p>
        </p:txBody>
      </p:sp>
      <p:sp>
        <p:nvSpPr>
          <p:cNvPr id="60" name="Oval 59">
            <a:extLst>
              <a:ext uri="{FF2B5EF4-FFF2-40B4-BE49-F238E27FC236}">
                <a16:creationId xmlns:a16="http://schemas.microsoft.com/office/drawing/2014/main" id="{49AE2034-EBDE-A7BC-F674-C21993BA86ED}"/>
              </a:ext>
            </a:extLst>
          </p:cNvPr>
          <p:cNvSpPr/>
          <p:nvPr/>
        </p:nvSpPr>
        <p:spPr>
          <a:xfrm>
            <a:off x="6891857" y="4072709"/>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5ACD9ED-C2D4-DBC6-321D-CD009FFC8918}"/>
              </a:ext>
            </a:extLst>
          </p:cNvPr>
          <p:cNvSpPr txBox="1"/>
          <p:nvPr/>
        </p:nvSpPr>
        <p:spPr>
          <a:xfrm>
            <a:off x="6202121" y="5250152"/>
            <a:ext cx="2445341" cy="1092607"/>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Healthcare and Life Sciences</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Biotech and Pharmaceuticals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Cannabis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Medical Device and Technology</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Hospitals and Healthcare</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Physicians and Medical Groups</a:t>
            </a:r>
          </a:p>
        </p:txBody>
      </p:sp>
      <p:sp>
        <p:nvSpPr>
          <p:cNvPr id="63" name="Oval 62">
            <a:extLst>
              <a:ext uri="{FF2B5EF4-FFF2-40B4-BE49-F238E27FC236}">
                <a16:creationId xmlns:a16="http://schemas.microsoft.com/office/drawing/2014/main" id="{E077ED2D-A066-9FF0-6751-FC0A2ABD38BF}"/>
              </a:ext>
            </a:extLst>
          </p:cNvPr>
          <p:cNvSpPr/>
          <p:nvPr/>
        </p:nvSpPr>
        <p:spPr>
          <a:xfrm>
            <a:off x="9846682" y="4072709"/>
            <a:ext cx="1024255" cy="1024255"/>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5AD191C-46EC-228E-321D-C2033509DE5A}"/>
              </a:ext>
            </a:extLst>
          </p:cNvPr>
          <p:cNvSpPr txBox="1"/>
          <p:nvPr/>
        </p:nvSpPr>
        <p:spPr>
          <a:xfrm>
            <a:off x="9161652" y="5250152"/>
            <a:ext cx="2445341" cy="815608"/>
          </a:xfrm>
          <a:prstGeom prst="rect">
            <a:avLst/>
          </a:prstGeom>
          <a:noFill/>
        </p:spPr>
        <p:txBody>
          <a:bodyPr wrap="square" rtlCol="0" anchor="t">
            <a:spAutoFit/>
          </a:bodyPr>
          <a:lstStyle/>
          <a:p>
            <a:pPr algn="ctr"/>
            <a:r>
              <a:rPr lang="en-US" sz="1200" b="1">
                <a:solidFill>
                  <a:schemeClr val="accent3"/>
                </a:solidFill>
                <a:latin typeface="Arial" panose="020B0604020202020204" pitchFamily="34" charset="0"/>
                <a:cs typeface="Arial" panose="020B0604020202020204" pitchFamily="34" charset="0"/>
              </a:rPr>
              <a:t>Sports and Entertainment</a:t>
            </a:r>
          </a:p>
          <a:p>
            <a:pPr algn="ctr"/>
            <a:endParaRPr lang="en-US" sz="800" b="1">
              <a:latin typeface="Arial" panose="020B0604020202020204" pitchFamily="34" charset="0"/>
              <a:cs typeface="Arial" panose="020B0604020202020204" pitchFamily="34" charset="0"/>
            </a:endParaRP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Sports</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Entertainment</a:t>
            </a:r>
          </a:p>
          <a:p>
            <a:pPr marL="171450" indent="-171450" fontAlgn="base">
              <a:buClr>
                <a:schemeClr val="tx2"/>
              </a:buClr>
              <a:buSzPct val="85000"/>
              <a:buFont typeface="Symbol" panose="05050102010706020507" pitchFamily="18" charset="2"/>
              <a:buChar char="·"/>
              <a:tabLst>
                <a:tab pos="1487488" algn="l"/>
              </a:tabLst>
              <a:defRPr/>
            </a:pPr>
            <a:r>
              <a:rPr lang="en-US" sz="900">
                <a:solidFill>
                  <a:prstClr val="black"/>
                </a:solidFill>
                <a:latin typeface="Arial" panose="020B0604020202020204"/>
              </a:rPr>
              <a:t>Events and Touring</a:t>
            </a:r>
          </a:p>
        </p:txBody>
      </p:sp>
      <p:grpSp>
        <p:nvGrpSpPr>
          <p:cNvPr id="185" name="Group 184">
            <a:extLst>
              <a:ext uri="{FF2B5EF4-FFF2-40B4-BE49-F238E27FC236}">
                <a16:creationId xmlns:a16="http://schemas.microsoft.com/office/drawing/2014/main" id="{09DB4CD3-97C0-B1F0-BD87-257466DDD50C}"/>
              </a:ext>
            </a:extLst>
          </p:cNvPr>
          <p:cNvGrpSpPr/>
          <p:nvPr/>
        </p:nvGrpSpPr>
        <p:grpSpPr>
          <a:xfrm>
            <a:off x="1449753" y="4334108"/>
            <a:ext cx="479332" cy="501456"/>
            <a:chOff x="4485791" y="2768526"/>
            <a:chExt cx="412750" cy="431800"/>
          </a:xfrm>
          <a:solidFill>
            <a:schemeClr val="accent3"/>
          </a:solidFill>
        </p:grpSpPr>
        <p:sp>
          <p:nvSpPr>
            <p:cNvPr id="186" name="Freeform 16">
              <a:extLst>
                <a:ext uri="{FF2B5EF4-FFF2-40B4-BE49-F238E27FC236}">
                  <a16:creationId xmlns:a16="http://schemas.microsoft.com/office/drawing/2014/main" id="{D42E8BB0-E2BD-B09E-86CC-B5DBA37375D3}"/>
                </a:ext>
              </a:extLst>
            </p:cNvPr>
            <p:cNvSpPr>
              <a:spLocks noEditPoints="1"/>
            </p:cNvSpPr>
            <p:nvPr/>
          </p:nvSpPr>
          <p:spPr bwMode="auto">
            <a:xfrm>
              <a:off x="4485791" y="2768526"/>
              <a:ext cx="412750" cy="431800"/>
            </a:xfrm>
            <a:custGeom>
              <a:avLst/>
              <a:gdLst>
                <a:gd name="T0" fmla="*/ 8 w 60"/>
                <a:gd name="T1" fmla="*/ 12 h 63"/>
                <a:gd name="T2" fmla="*/ 11 w 60"/>
                <a:gd name="T3" fmla="*/ 8 h 63"/>
                <a:gd name="T4" fmla="*/ 49 w 60"/>
                <a:gd name="T5" fmla="*/ 8 h 63"/>
                <a:gd name="T6" fmla="*/ 53 w 60"/>
                <a:gd name="T7" fmla="*/ 12 h 63"/>
                <a:gd name="T8" fmla="*/ 53 w 60"/>
                <a:gd name="T9" fmla="*/ 49 h 63"/>
                <a:gd name="T10" fmla="*/ 49 w 60"/>
                <a:gd name="T11" fmla="*/ 53 h 63"/>
                <a:gd name="T12" fmla="*/ 11 w 60"/>
                <a:gd name="T13" fmla="*/ 53 h 63"/>
                <a:gd name="T14" fmla="*/ 8 w 60"/>
                <a:gd name="T15" fmla="*/ 49 h 63"/>
                <a:gd name="T16" fmla="*/ 8 w 60"/>
                <a:gd name="T17" fmla="*/ 12 h 63"/>
                <a:gd name="T18" fmla="*/ 53 w 60"/>
                <a:gd name="T19" fmla="*/ 0 h 63"/>
                <a:gd name="T20" fmla="*/ 7 w 60"/>
                <a:gd name="T21" fmla="*/ 0 h 63"/>
                <a:gd name="T22" fmla="*/ 0 w 60"/>
                <a:gd name="T23" fmla="*/ 7 h 63"/>
                <a:gd name="T24" fmla="*/ 0 w 60"/>
                <a:gd name="T25" fmla="*/ 54 h 63"/>
                <a:gd name="T26" fmla="*/ 3 w 60"/>
                <a:gd name="T27" fmla="*/ 60 h 63"/>
                <a:gd name="T28" fmla="*/ 3 w 60"/>
                <a:gd name="T29" fmla="*/ 61 h 63"/>
                <a:gd name="T30" fmla="*/ 5 w 60"/>
                <a:gd name="T31" fmla="*/ 63 h 63"/>
                <a:gd name="T32" fmla="*/ 11 w 60"/>
                <a:gd name="T33" fmla="*/ 63 h 63"/>
                <a:gd name="T34" fmla="*/ 13 w 60"/>
                <a:gd name="T35" fmla="*/ 61 h 63"/>
                <a:gd name="T36" fmla="*/ 13 w 60"/>
                <a:gd name="T37" fmla="*/ 61 h 63"/>
                <a:gd name="T38" fmla="*/ 46 w 60"/>
                <a:gd name="T39" fmla="*/ 61 h 63"/>
                <a:gd name="T40" fmla="*/ 46 w 60"/>
                <a:gd name="T41" fmla="*/ 61 h 63"/>
                <a:gd name="T42" fmla="*/ 48 w 60"/>
                <a:gd name="T43" fmla="*/ 63 h 63"/>
                <a:gd name="T44" fmla="*/ 54 w 60"/>
                <a:gd name="T45" fmla="*/ 63 h 63"/>
                <a:gd name="T46" fmla="*/ 56 w 60"/>
                <a:gd name="T47" fmla="*/ 61 h 63"/>
                <a:gd name="T48" fmla="*/ 56 w 60"/>
                <a:gd name="T49" fmla="*/ 60 h 63"/>
                <a:gd name="T50" fmla="*/ 60 w 60"/>
                <a:gd name="T51" fmla="*/ 54 h 63"/>
                <a:gd name="T52" fmla="*/ 60 w 60"/>
                <a:gd name="T53" fmla="*/ 7 h 63"/>
                <a:gd name="T54" fmla="*/ 53 w 60"/>
                <a:gd name="T5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63">
                  <a:moveTo>
                    <a:pt x="8" y="12"/>
                  </a:moveTo>
                  <a:cubicBezTo>
                    <a:pt x="8" y="10"/>
                    <a:pt x="9" y="8"/>
                    <a:pt x="11" y="8"/>
                  </a:cubicBezTo>
                  <a:cubicBezTo>
                    <a:pt x="49" y="8"/>
                    <a:pt x="49" y="8"/>
                    <a:pt x="49" y="8"/>
                  </a:cubicBezTo>
                  <a:cubicBezTo>
                    <a:pt x="51" y="8"/>
                    <a:pt x="53" y="10"/>
                    <a:pt x="53" y="12"/>
                  </a:cubicBezTo>
                  <a:cubicBezTo>
                    <a:pt x="53" y="49"/>
                    <a:pt x="53" y="49"/>
                    <a:pt x="53" y="49"/>
                  </a:cubicBezTo>
                  <a:cubicBezTo>
                    <a:pt x="53" y="51"/>
                    <a:pt x="51" y="53"/>
                    <a:pt x="49" y="53"/>
                  </a:cubicBezTo>
                  <a:cubicBezTo>
                    <a:pt x="11" y="53"/>
                    <a:pt x="11" y="53"/>
                    <a:pt x="11" y="53"/>
                  </a:cubicBezTo>
                  <a:cubicBezTo>
                    <a:pt x="9" y="53"/>
                    <a:pt x="8" y="51"/>
                    <a:pt x="8" y="49"/>
                  </a:cubicBezTo>
                  <a:lnTo>
                    <a:pt x="8" y="12"/>
                  </a:lnTo>
                  <a:close/>
                  <a:moveTo>
                    <a:pt x="53" y="0"/>
                  </a:moveTo>
                  <a:cubicBezTo>
                    <a:pt x="7" y="0"/>
                    <a:pt x="7" y="0"/>
                    <a:pt x="7" y="0"/>
                  </a:cubicBezTo>
                  <a:cubicBezTo>
                    <a:pt x="3" y="0"/>
                    <a:pt x="0" y="4"/>
                    <a:pt x="0" y="7"/>
                  </a:cubicBezTo>
                  <a:cubicBezTo>
                    <a:pt x="0" y="54"/>
                    <a:pt x="0" y="54"/>
                    <a:pt x="0" y="54"/>
                  </a:cubicBezTo>
                  <a:cubicBezTo>
                    <a:pt x="0" y="56"/>
                    <a:pt x="1" y="58"/>
                    <a:pt x="3" y="60"/>
                  </a:cubicBezTo>
                  <a:cubicBezTo>
                    <a:pt x="3" y="61"/>
                    <a:pt x="3" y="61"/>
                    <a:pt x="3" y="61"/>
                  </a:cubicBezTo>
                  <a:cubicBezTo>
                    <a:pt x="3" y="62"/>
                    <a:pt x="4" y="63"/>
                    <a:pt x="5" y="63"/>
                  </a:cubicBezTo>
                  <a:cubicBezTo>
                    <a:pt x="11" y="63"/>
                    <a:pt x="11" y="63"/>
                    <a:pt x="11" y="63"/>
                  </a:cubicBezTo>
                  <a:cubicBezTo>
                    <a:pt x="12" y="63"/>
                    <a:pt x="13" y="62"/>
                    <a:pt x="13" y="61"/>
                  </a:cubicBezTo>
                  <a:cubicBezTo>
                    <a:pt x="13" y="61"/>
                    <a:pt x="13" y="61"/>
                    <a:pt x="13" y="61"/>
                  </a:cubicBezTo>
                  <a:cubicBezTo>
                    <a:pt x="46" y="61"/>
                    <a:pt x="46" y="61"/>
                    <a:pt x="46" y="61"/>
                  </a:cubicBezTo>
                  <a:cubicBezTo>
                    <a:pt x="46" y="61"/>
                    <a:pt x="46" y="61"/>
                    <a:pt x="46" y="61"/>
                  </a:cubicBezTo>
                  <a:cubicBezTo>
                    <a:pt x="46" y="62"/>
                    <a:pt x="47" y="63"/>
                    <a:pt x="48" y="63"/>
                  </a:cubicBezTo>
                  <a:cubicBezTo>
                    <a:pt x="54" y="63"/>
                    <a:pt x="54" y="63"/>
                    <a:pt x="54" y="63"/>
                  </a:cubicBezTo>
                  <a:cubicBezTo>
                    <a:pt x="55" y="63"/>
                    <a:pt x="56" y="62"/>
                    <a:pt x="56" y="61"/>
                  </a:cubicBezTo>
                  <a:cubicBezTo>
                    <a:pt x="56" y="60"/>
                    <a:pt x="56" y="60"/>
                    <a:pt x="56" y="60"/>
                  </a:cubicBezTo>
                  <a:cubicBezTo>
                    <a:pt x="59" y="59"/>
                    <a:pt x="60" y="57"/>
                    <a:pt x="60" y="54"/>
                  </a:cubicBezTo>
                  <a:cubicBezTo>
                    <a:pt x="60" y="7"/>
                    <a:pt x="60" y="7"/>
                    <a:pt x="60" y="7"/>
                  </a:cubicBezTo>
                  <a:cubicBezTo>
                    <a:pt x="60" y="4"/>
                    <a:pt x="57" y="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7" name="Freeform 17">
              <a:extLst>
                <a:ext uri="{FF2B5EF4-FFF2-40B4-BE49-F238E27FC236}">
                  <a16:creationId xmlns:a16="http://schemas.microsoft.com/office/drawing/2014/main" id="{724288AF-522E-F220-D8DD-1AC095811FD1}"/>
                </a:ext>
              </a:extLst>
            </p:cNvPr>
            <p:cNvSpPr>
              <a:spLocks/>
            </p:cNvSpPr>
            <p:nvPr/>
          </p:nvSpPr>
          <p:spPr bwMode="auto">
            <a:xfrm>
              <a:off x="4658829" y="2995539"/>
              <a:ext cx="68263" cy="47625"/>
            </a:xfrm>
            <a:custGeom>
              <a:avLst/>
              <a:gdLst>
                <a:gd name="T0" fmla="*/ 0 w 10"/>
                <a:gd name="T1" fmla="*/ 5 h 7"/>
                <a:gd name="T2" fmla="*/ 5 w 10"/>
                <a:gd name="T3" fmla="*/ 7 h 7"/>
                <a:gd name="T4" fmla="*/ 10 w 10"/>
                <a:gd name="T5" fmla="*/ 5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cubicBezTo>
                    <a:pt x="1" y="6"/>
                    <a:pt x="3" y="7"/>
                    <a:pt x="5" y="7"/>
                  </a:cubicBezTo>
                  <a:cubicBezTo>
                    <a:pt x="7" y="7"/>
                    <a:pt x="9" y="6"/>
                    <a:pt x="10" y="5"/>
                  </a:cubicBezTo>
                  <a:cubicBezTo>
                    <a:pt x="5" y="0"/>
                    <a:pt x="5" y="0"/>
                    <a:pt x="5"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8" name="Freeform 18">
              <a:extLst>
                <a:ext uri="{FF2B5EF4-FFF2-40B4-BE49-F238E27FC236}">
                  <a16:creationId xmlns:a16="http://schemas.microsoft.com/office/drawing/2014/main" id="{6465B809-69D0-CB1E-5B4F-FBDE7F0DAEF6}"/>
                </a:ext>
              </a:extLst>
            </p:cNvPr>
            <p:cNvSpPr>
              <a:spLocks/>
            </p:cNvSpPr>
            <p:nvPr/>
          </p:nvSpPr>
          <p:spPr bwMode="auto">
            <a:xfrm>
              <a:off x="4630254" y="2946326"/>
              <a:ext cx="41275" cy="69850"/>
            </a:xfrm>
            <a:custGeom>
              <a:avLst/>
              <a:gdLst>
                <a:gd name="T0" fmla="*/ 1 w 6"/>
                <a:gd name="T1" fmla="*/ 0 h 10"/>
                <a:gd name="T2" fmla="*/ 0 w 6"/>
                <a:gd name="T3" fmla="*/ 5 h 10"/>
                <a:gd name="T4" fmla="*/ 1 w 6"/>
                <a:gd name="T5" fmla="*/ 10 h 10"/>
                <a:gd name="T6" fmla="*/ 6 w 6"/>
                <a:gd name="T7" fmla="*/ 5 h 10"/>
                <a:gd name="T8" fmla="*/ 1 w 6"/>
                <a:gd name="T9" fmla="*/ 0 h 10"/>
              </a:gdLst>
              <a:ahLst/>
              <a:cxnLst>
                <a:cxn ang="0">
                  <a:pos x="T0" y="T1"/>
                </a:cxn>
                <a:cxn ang="0">
                  <a:pos x="T2" y="T3"/>
                </a:cxn>
                <a:cxn ang="0">
                  <a:pos x="T4" y="T5"/>
                </a:cxn>
                <a:cxn ang="0">
                  <a:pos x="T6" y="T7"/>
                </a:cxn>
                <a:cxn ang="0">
                  <a:pos x="T8" y="T9"/>
                </a:cxn>
              </a:cxnLst>
              <a:rect l="0" t="0" r="r" b="b"/>
              <a:pathLst>
                <a:path w="6" h="10">
                  <a:moveTo>
                    <a:pt x="1" y="0"/>
                  </a:moveTo>
                  <a:cubicBezTo>
                    <a:pt x="0" y="1"/>
                    <a:pt x="0" y="3"/>
                    <a:pt x="0" y="5"/>
                  </a:cubicBezTo>
                  <a:cubicBezTo>
                    <a:pt x="0" y="6"/>
                    <a:pt x="0" y="8"/>
                    <a:pt x="1" y="10"/>
                  </a:cubicBezTo>
                  <a:cubicBezTo>
                    <a:pt x="6" y="5"/>
                    <a:pt x="6" y="5"/>
                    <a:pt x="6" y="5"/>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9" name="Freeform 19">
              <a:extLst>
                <a:ext uri="{FF2B5EF4-FFF2-40B4-BE49-F238E27FC236}">
                  <a16:creationId xmlns:a16="http://schemas.microsoft.com/office/drawing/2014/main" id="{C5835B31-4341-056E-B3F3-6437AE32AE99}"/>
                </a:ext>
              </a:extLst>
            </p:cNvPr>
            <p:cNvSpPr>
              <a:spLocks/>
            </p:cNvSpPr>
            <p:nvPr/>
          </p:nvSpPr>
          <p:spPr bwMode="auto">
            <a:xfrm>
              <a:off x="4658829" y="2912989"/>
              <a:ext cx="68263" cy="47625"/>
            </a:xfrm>
            <a:custGeom>
              <a:avLst/>
              <a:gdLst>
                <a:gd name="T0" fmla="*/ 10 w 10"/>
                <a:gd name="T1" fmla="*/ 2 h 7"/>
                <a:gd name="T2" fmla="*/ 5 w 10"/>
                <a:gd name="T3" fmla="*/ 0 h 7"/>
                <a:gd name="T4" fmla="*/ 0 w 10"/>
                <a:gd name="T5" fmla="*/ 2 h 7"/>
                <a:gd name="T6" fmla="*/ 5 w 10"/>
                <a:gd name="T7" fmla="*/ 7 h 7"/>
                <a:gd name="T8" fmla="*/ 10 w 10"/>
                <a:gd name="T9" fmla="*/ 2 h 7"/>
              </a:gdLst>
              <a:ahLst/>
              <a:cxnLst>
                <a:cxn ang="0">
                  <a:pos x="T0" y="T1"/>
                </a:cxn>
                <a:cxn ang="0">
                  <a:pos x="T2" y="T3"/>
                </a:cxn>
                <a:cxn ang="0">
                  <a:pos x="T4" y="T5"/>
                </a:cxn>
                <a:cxn ang="0">
                  <a:pos x="T6" y="T7"/>
                </a:cxn>
                <a:cxn ang="0">
                  <a:pos x="T8" y="T9"/>
                </a:cxn>
              </a:cxnLst>
              <a:rect l="0" t="0" r="r" b="b"/>
              <a:pathLst>
                <a:path w="10" h="7">
                  <a:moveTo>
                    <a:pt x="10" y="2"/>
                  </a:moveTo>
                  <a:cubicBezTo>
                    <a:pt x="9" y="1"/>
                    <a:pt x="7" y="0"/>
                    <a:pt x="5" y="0"/>
                  </a:cubicBezTo>
                  <a:cubicBezTo>
                    <a:pt x="3" y="0"/>
                    <a:pt x="1" y="1"/>
                    <a:pt x="0" y="2"/>
                  </a:cubicBezTo>
                  <a:cubicBezTo>
                    <a:pt x="5" y="7"/>
                    <a:pt x="5" y="7"/>
                    <a:pt x="5" y="7"/>
                  </a:cubicBez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0" name="Freeform 20">
              <a:extLst>
                <a:ext uri="{FF2B5EF4-FFF2-40B4-BE49-F238E27FC236}">
                  <a16:creationId xmlns:a16="http://schemas.microsoft.com/office/drawing/2014/main" id="{0CC2EFA5-09EC-A601-9F95-06DC0C7D6A16}"/>
                </a:ext>
              </a:extLst>
            </p:cNvPr>
            <p:cNvSpPr>
              <a:spLocks/>
            </p:cNvSpPr>
            <p:nvPr/>
          </p:nvSpPr>
          <p:spPr bwMode="auto">
            <a:xfrm>
              <a:off x="4712804" y="2946326"/>
              <a:ext cx="41275" cy="69850"/>
            </a:xfrm>
            <a:custGeom>
              <a:avLst/>
              <a:gdLst>
                <a:gd name="T0" fmla="*/ 0 w 6"/>
                <a:gd name="T1" fmla="*/ 5 h 10"/>
                <a:gd name="T2" fmla="*/ 5 w 6"/>
                <a:gd name="T3" fmla="*/ 10 h 10"/>
                <a:gd name="T4" fmla="*/ 6 w 6"/>
                <a:gd name="T5" fmla="*/ 5 h 10"/>
                <a:gd name="T6" fmla="*/ 5 w 6"/>
                <a:gd name="T7" fmla="*/ 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cubicBezTo>
                    <a:pt x="5" y="10"/>
                    <a:pt x="5" y="10"/>
                    <a:pt x="5" y="10"/>
                  </a:cubicBezTo>
                  <a:cubicBezTo>
                    <a:pt x="6" y="8"/>
                    <a:pt x="6" y="6"/>
                    <a:pt x="6" y="5"/>
                  </a:cubicBezTo>
                  <a:cubicBezTo>
                    <a:pt x="6" y="3"/>
                    <a:pt x="6" y="1"/>
                    <a:pt x="5"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91" name="Freeform 21">
              <a:extLst>
                <a:ext uri="{FF2B5EF4-FFF2-40B4-BE49-F238E27FC236}">
                  <a16:creationId xmlns:a16="http://schemas.microsoft.com/office/drawing/2014/main" id="{AFCAA91E-870C-B4FA-22BA-426741E3A0BA}"/>
                </a:ext>
              </a:extLst>
            </p:cNvPr>
            <p:cNvSpPr>
              <a:spLocks noEditPoints="1"/>
            </p:cNvSpPr>
            <p:nvPr/>
          </p:nvSpPr>
          <p:spPr bwMode="auto">
            <a:xfrm>
              <a:off x="4561991" y="2844726"/>
              <a:ext cx="260350" cy="266700"/>
            </a:xfrm>
            <a:custGeom>
              <a:avLst/>
              <a:gdLst>
                <a:gd name="T0" fmla="*/ 19 w 38"/>
                <a:gd name="T1" fmla="*/ 33 h 39"/>
                <a:gd name="T2" fmla="*/ 6 w 38"/>
                <a:gd name="T3" fmla="*/ 20 h 39"/>
                <a:gd name="T4" fmla="*/ 19 w 38"/>
                <a:gd name="T5" fmla="*/ 6 h 39"/>
                <a:gd name="T6" fmla="*/ 33 w 38"/>
                <a:gd name="T7" fmla="*/ 20 h 39"/>
                <a:gd name="T8" fmla="*/ 19 w 38"/>
                <a:gd name="T9" fmla="*/ 33 h 39"/>
                <a:gd name="T10" fmla="*/ 38 w 38"/>
                <a:gd name="T11" fmla="*/ 0 h 39"/>
                <a:gd name="T12" fmla="*/ 0 w 38"/>
                <a:gd name="T13" fmla="*/ 0 h 39"/>
                <a:gd name="T14" fmla="*/ 0 w 38"/>
                <a:gd name="T15" fmla="*/ 1 h 39"/>
                <a:gd name="T16" fmla="*/ 0 w 38"/>
                <a:gd name="T17" fmla="*/ 38 h 39"/>
                <a:gd name="T18" fmla="*/ 0 w 38"/>
                <a:gd name="T19" fmla="*/ 39 h 39"/>
                <a:gd name="T20" fmla="*/ 38 w 38"/>
                <a:gd name="T21" fmla="*/ 39 h 39"/>
                <a:gd name="T22" fmla="*/ 38 w 38"/>
                <a:gd name="T23" fmla="*/ 38 h 39"/>
                <a:gd name="T24" fmla="*/ 38 w 38"/>
                <a:gd name="T25" fmla="*/ 1 h 39"/>
                <a:gd name="T26" fmla="*/ 38 w 38"/>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9">
                  <a:moveTo>
                    <a:pt x="19" y="33"/>
                  </a:moveTo>
                  <a:cubicBezTo>
                    <a:pt x="12" y="33"/>
                    <a:pt x="6" y="27"/>
                    <a:pt x="6" y="20"/>
                  </a:cubicBezTo>
                  <a:cubicBezTo>
                    <a:pt x="6" y="12"/>
                    <a:pt x="12" y="6"/>
                    <a:pt x="19" y="6"/>
                  </a:cubicBezTo>
                  <a:cubicBezTo>
                    <a:pt x="27" y="6"/>
                    <a:pt x="33" y="12"/>
                    <a:pt x="33" y="20"/>
                  </a:cubicBezTo>
                  <a:cubicBezTo>
                    <a:pt x="33" y="27"/>
                    <a:pt x="27" y="33"/>
                    <a:pt x="19" y="33"/>
                  </a:cubicBezTo>
                  <a:moveTo>
                    <a:pt x="38" y="0"/>
                  </a:moveTo>
                  <a:cubicBezTo>
                    <a:pt x="0" y="0"/>
                    <a:pt x="0" y="0"/>
                    <a:pt x="0" y="0"/>
                  </a:cubicBezTo>
                  <a:cubicBezTo>
                    <a:pt x="0" y="0"/>
                    <a:pt x="0" y="0"/>
                    <a:pt x="0" y="1"/>
                  </a:cubicBezTo>
                  <a:cubicBezTo>
                    <a:pt x="0" y="38"/>
                    <a:pt x="0" y="38"/>
                    <a:pt x="0" y="38"/>
                  </a:cubicBezTo>
                  <a:cubicBezTo>
                    <a:pt x="0" y="39"/>
                    <a:pt x="0" y="39"/>
                    <a:pt x="0" y="39"/>
                  </a:cubicBezTo>
                  <a:cubicBezTo>
                    <a:pt x="38" y="39"/>
                    <a:pt x="38" y="39"/>
                    <a:pt x="38" y="39"/>
                  </a:cubicBezTo>
                  <a:cubicBezTo>
                    <a:pt x="38" y="39"/>
                    <a:pt x="38" y="39"/>
                    <a:pt x="38" y="38"/>
                  </a:cubicBezTo>
                  <a:cubicBezTo>
                    <a:pt x="38" y="1"/>
                    <a:pt x="38" y="1"/>
                    <a:pt x="38" y="1"/>
                  </a:cubicBez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67" name="Graphic 66">
            <a:extLst>
              <a:ext uri="{FF2B5EF4-FFF2-40B4-BE49-F238E27FC236}">
                <a16:creationId xmlns:a16="http://schemas.microsoft.com/office/drawing/2014/main" id="{E3E66C73-F275-5C7B-8FC8-6C40DEF007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1844" y="4311140"/>
            <a:ext cx="478128" cy="553129"/>
          </a:xfrm>
          <a:prstGeom prst="rect">
            <a:avLst/>
          </a:prstGeom>
        </p:spPr>
      </p:pic>
      <p:grpSp>
        <p:nvGrpSpPr>
          <p:cNvPr id="177" name="Group 176">
            <a:extLst>
              <a:ext uri="{FF2B5EF4-FFF2-40B4-BE49-F238E27FC236}">
                <a16:creationId xmlns:a16="http://schemas.microsoft.com/office/drawing/2014/main" id="{3006C19D-52C7-3E3B-8631-2851E474EAD5}"/>
              </a:ext>
            </a:extLst>
          </p:cNvPr>
          <p:cNvGrpSpPr/>
          <p:nvPr/>
        </p:nvGrpSpPr>
        <p:grpSpPr>
          <a:xfrm>
            <a:off x="7142622" y="4334108"/>
            <a:ext cx="541774" cy="444047"/>
            <a:chOff x="864148" y="4444292"/>
            <a:chExt cx="270167" cy="221434"/>
          </a:xfrm>
          <a:solidFill>
            <a:schemeClr val="accent3"/>
          </a:solidFill>
        </p:grpSpPr>
        <p:sp>
          <p:nvSpPr>
            <p:cNvPr id="178" name="Freeform 102">
              <a:extLst>
                <a:ext uri="{FF2B5EF4-FFF2-40B4-BE49-F238E27FC236}">
                  <a16:creationId xmlns:a16="http://schemas.microsoft.com/office/drawing/2014/main" id="{1EA736E8-80E5-34A4-2031-48E5C1A7222E}"/>
                </a:ext>
              </a:extLst>
            </p:cNvPr>
            <p:cNvSpPr>
              <a:spLocks noEditPoints="1"/>
            </p:cNvSpPr>
            <p:nvPr/>
          </p:nvSpPr>
          <p:spPr bwMode="auto">
            <a:xfrm>
              <a:off x="864148" y="4503284"/>
              <a:ext cx="270167" cy="162442"/>
            </a:xfrm>
            <a:custGeom>
              <a:avLst/>
              <a:gdLst>
                <a:gd name="T0" fmla="*/ 36 w 73"/>
                <a:gd name="T1" fmla="*/ 38 h 44"/>
                <a:gd name="T2" fmla="*/ 20 w 73"/>
                <a:gd name="T3" fmla="*/ 22 h 44"/>
                <a:gd name="T4" fmla="*/ 36 w 73"/>
                <a:gd name="T5" fmla="*/ 7 h 44"/>
                <a:gd name="T6" fmla="*/ 52 w 73"/>
                <a:gd name="T7" fmla="*/ 22 h 44"/>
                <a:gd name="T8" fmla="*/ 36 w 73"/>
                <a:gd name="T9" fmla="*/ 38 h 44"/>
                <a:gd name="T10" fmla="*/ 63 w 73"/>
                <a:gd name="T11" fmla="*/ 0 h 44"/>
                <a:gd name="T12" fmla="*/ 10 w 73"/>
                <a:gd name="T13" fmla="*/ 0 h 44"/>
                <a:gd name="T14" fmla="*/ 0 w 73"/>
                <a:gd name="T15" fmla="*/ 10 h 44"/>
                <a:gd name="T16" fmla="*/ 0 w 73"/>
                <a:gd name="T17" fmla="*/ 35 h 44"/>
                <a:gd name="T18" fmla="*/ 10 w 73"/>
                <a:gd name="T19" fmla="*/ 44 h 44"/>
                <a:gd name="T20" fmla="*/ 63 w 73"/>
                <a:gd name="T21" fmla="*/ 44 h 44"/>
                <a:gd name="T22" fmla="*/ 73 w 73"/>
                <a:gd name="T23" fmla="*/ 35 h 44"/>
                <a:gd name="T24" fmla="*/ 73 w 73"/>
                <a:gd name="T25" fmla="*/ 10 h 44"/>
                <a:gd name="T26" fmla="*/ 63 w 73"/>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4">
                  <a:moveTo>
                    <a:pt x="36" y="38"/>
                  </a:moveTo>
                  <a:cubicBezTo>
                    <a:pt x="27" y="38"/>
                    <a:pt x="20" y="31"/>
                    <a:pt x="20" y="22"/>
                  </a:cubicBezTo>
                  <a:cubicBezTo>
                    <a:pt x="20" y="14"/>
                    <a:pt x="27" y="7"/>
                    <a:pt x="36" y="7"/>
                  </a:cubicBezTo>
                  <a:cubicBezTo>
                    <a:pt x="45" y="7"/>
                    <a:pt x="52" y="14"/>
                    <a:pt x="52" y="22"/>
                  </a:cubicBezTo>
                  <a:cubicBezTo>
                    <a:pt x="52" y="31"/>
                    <a:pt x="45" y="38"/>
                    <a:pt x="36" y="38"/>
                  </a:cubicBezTo>
                  <a:moveTo>
                    <a:pt x="63" y="0"/>
                  </a:moveTo>
                  <a:cubicBezTo>
                    <a:pt x="10" y="0"/>
                    <a:pt x="10" y="0"/>
                    <a:pt x="10" y="0"/>
                  </a:cubicBezTo>
                  <a:cubicBezTo>
                    <a:pt x="4" y="0"/>
                    <a:pt x="0" y="5"/>
                    <a:pt x="0" y="10"/>
                  </a:cubicBezTo>
                  <a:cubicBezTo>
                    <a:pt x="0" y="35"/>
                    <a:pt x="0" y="35"/>
                    <a:pt x="0" y="35"/>
                  </a:cubicBezTo>
                  <a:cubicBezTo>
                    <a:pt x="0" y="40"/>
                    <a:pt x="4" y="44"/>
                    <a:pt x="10" y="44"/>
                  </a:cubicBezTo>
                  <a:cubicBezTo>
                    <a:pt x="63" y="44"/>
                    <a:pt x="63" y="44"/>
                    <a:pt x="63" y="44"/>
                  </a:cubicBezTo>
                  <a:cubicBezTo>
                    <a:pt x="68" y="44"/>
                    <a:pt x="73" y="40"/>
                    <a:pt x="73" y="35"/>
                  </a:cubicBezTo>
                  <a:cubicBezTo>
                    <a:pt x="73" y="10"/>
                    <a:pt x="73" y="10"/>
                    <a:pt x="73" y="10"/>
                  </a:cubicBezTo>
                  <a:cubicBezTo>
                    <a:pt x="73" y="5"/>
                    <a:pt x="68" y="0"/>
                    <a:pt x="63" y="0"/>
                  </a:cubicBezTo>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79" name="Freeform 103">
              <a:extLst>
                <a:ext uri="{FF2B5EF4-FFF2-40B4-BE49-F238E27FC236}">
                  <a16:creationId xmlns:a16="http://schemas.microsoft.com/office/drawing/2014/main" id="{763AD2AB-AAD6-8B13-452F-74A0A488B7A2}"/>
                </a:ext>
              </a:extLst>
            </p:cNvPr>
            <p:cNvSpPr>
              <a:spLocks/>
            </p:cNvSpPr>
            <p:nvPr/>
          </p:nvSpPr>
          <p:spPr bwMode="auto">
            <a:xfrm>
              <a:off x="945369" y="4444292"/>
              <a:ext cx="103450" cy="58992"/>
            </a:xfrm>
            <a:custGeom>
              <a:avLst/>
              <a:gdLst>
                <a:gd name="T0" fmla="*/ 4 w 28"/>
                <a:gd name="T1" fmla="*/ 16 h 16"/>
                <a:gd name="T2" fmla="*/ 4 w 28"/>
                <a:gd name="T3" fmla="*/ 11 h 16"/>
                <a:gd name="T4" fmla="*/ 10 w 28"/>
                <a:gd name="T5" fmla="*/ 5 h 16"/>
                <a:gd name="T6" fmla="*/ 18 w 28"/>
                <a:gd name="T7" fmla="*/ 5 h 16"/>
                <a:gd name="T8" fmla="*/ 25 w 28"/>
                <a:gd name="T9" fmla="*/ 11 h 16"/>
                <a:gd name="T10" fmla="*/ 25 w 28"/>
                <a:gd name="T11" fmla="*/ 16 h 16"/>
                <a:gd name="T12" fmla="*/ 28 w 28"/>
                <a:gd name="T13" fmla="*/ 16 h 16"/>
                <a:gd name="T14" fmla="*/ 28 w 28"/>
                <a:gd name="T15" fmla="*/ 10 h 16"/>
                <a:gd name="T16" fmla="*/ 18 w 28"/>
                <a:gd name="T17" fmla="*/ 0 h 16"/>
                <a:gd name="T18" fmla="*/ 10 w 28"/>
                <a:gd name="T19" fmla="*/ 0 h 16"/>
                <a:gd name="T20" fmla="*/ 0 w 28"/>
                <a:gd name="T21" fmla="*/ 10 h 16"/>
                <a:gd name="T22" fmla="*/ 0 w 28"/>
                <a:gd name="T23" fmla="*/ 16 h 16"/>
                <a:gd name="T24" fmla="*/ 4 w 28"/>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6">
                  <a:moveTo>
                    <a:pt x="4" y="16"/>
                  </a:moveTo>
                  <a:cubicBezTo>
                    <a:pt x="4" y="11"/>
                    <a:pt x="4" y="11"/>
                    <a:pt x="4" y="11"/>
                  </a:cubicBezTo>
                  <a:cubicBezTo>
                    <a:pt x="4" y="8"/>
                    <a:pt x="7" y="5"/>
                    <a:pt x="10" y="5"/>
                  </a:cubicBezTo>
                  <a:cubicBezTo>
                    <a:pt x="18" y="5"/>
                    <a:pt x="18" y="5"/>
                    <a:pt x="18" y="5"/>
                  </a:cubicBezTo>
                  <a:cubicBezTo>
                    <a:pt x="22" y="5"/>
                    <a:pt x="25" y="8"/>
                    <a:pt x="25" y="11"/>
                  </a:cubicBezTo>
                  <a:cubicBezTo>
                    <a:pt x="25" y="16"/>
                    <a:pt x="25" y="16"/>
                    <a:pt x="25" y="16"/>
                  </a:cubicBezTo>
                  <a:cubicBezTo>
                    <a:pt x="28" y="16"/>
                    <a:pt x="28" y="16"/>
                    <a:pt x="28" y="16"/>
                  </a:cubicBezTo>
                  <a:cubicBezTo>
                    <a:pt x="28" y="10"/>
                    <a:pt x="28" y="10"/>
                    <a:pt x="28" y="10"/>
                  </a:cubicBezTo>
                  <a:cubicBezTo>
                    <a:pt x="28" y="4"/>
                    <a:pt x="23" y="0"/>
                    <a:pt x="18" y="0"/>
                  </a:cubicBezTo>
                  <a:cubicBezTo>
                    <a:pt x="10" y="0"/>
                    <a:pt x="10" y="0"/>
                    <a:pt x="10" y="0"/>
                  </a:cubicBezTo>
                  <a:cubicBezTo>
                    <a:pt x="5" y="0"/>
                    <a:pt x="0" y="4"/>
                    <a:pt x="0" y="10"/>
                  </a:cubicBezTo>
                  <a:cubicBezTo>
                    <a:pt x="0" y="16"/>
                    <a:pt x="0" y="16"/>
                    <a:pt x="0" y="16"/>
                  </a:cubicBezTo>
                  <a:lnTo>
                    <a:pt x="4" y="16"/>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180" name="Freeform 104">
              <a:extLst>
                <a:ext uri="{FF2B5EF4-FFF2-40B4-BE49-F238E27FC236}">
                  <a16:creationId xmlns:a16="http://schemas.microsoft.com/office/drawing/2014/main" id="{7D9E705D-E697-1DE6-6061-0ECA18B71E52}"/>
                </a:ext>
              </a:extLst>
            </p:cNvPr>
            <p:cNvSpPr>
              <a:spLocks/>
            </p:cNvSpPr>
            <p:nvPr/>
          </p:nvSpPr>
          <p:spPr bwMode="auto">
            <a:xfrm>
              <a:off x="960759" y="4551162"/>
              <a:ext cx="73526" cy="70107"/>
            </a:xfrm>
            <a:custGeom>
              <a:avLst/>
              <a:gdLst>
                <a:gd name="T0" fmla="*/ 86 w 86"/>
                <a:gd name="T1" fmla="*/ 26 h 82"/>
                <a:gd name="T2" fmla="*/ 56 w 86"/>
                <a:gd name="T3" fmla="*/ 26 h 82"/>
                <a:gd name="T4" fmla="*/ 56 w 86"/>
                <a:gd name="T5" fmla="*/ 0 h 82"/>
                <a:gd name="T6" fmla="*/ 30 w 86"/>
                <a:gd name="T7" fmla="*/ 0 h 82"/>
                <a:gd name="T8" fmla="*/ 30 w 86"/>
                <a:gd name="T9" fmla="*/ 26 h 82"/>
                <a:gd name="T10" fmla="*/ 0 w 86"/>
                <a:gd name="T11" fmla="*/ 26 h 82"/>
                <a:gd name="T12" fmla="*/ 0 w 86"/>
                <a:gd name="T13" fmla="*/ 56 h 82"/>
                <a:gd name="T14" fmla="*/ 30 w 86"/>
                <a:gd name="T15" fmla="*/ 56 h 82"/>
                <a:gd name="T16" fmla="*/ 30 w 86"/>
                <a:gd name="T17" fmla="*/ 82 h 82"/>
                <a:gd name="T18" fmla="*/ 56 w 86"/>
                <a:gd name="T19" fmla="*/ 82 h 82"/>
                <a:gd name="T20" fmla="*/ 56 w 86"/>
                <a:gd name="T21" fmla="*/ 56 h 82"/>
                <a:gd name="T22" fmla="*/ 86 w 86"/>
                <a:gd name="T23" fmla="*/ 56 h 82"/>
                <a:gd name="T24" fmla="*/ 86 w 86"/>
                <a:gd name="T25"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2">
                  <a:moveTo>
                    <a:pt x="86" y="26"/>
                  </a:moveTo>
                  <a:lnTo>
                    <a:pt x="56" y="26"/>
                  </a:lnTo>
                  <a:lnTo>
                    <a:pt x="56" y="0"/>
                  </a:lnTo>
                  <a:lnTo>
                    <a:pt x="30" y="0"/>
                  </a:lnTo>
                  <a:lnTo>
                    <a:pt x="30" y="26"/>
                  </a:lnTo>
                  <a:lnTo>
                    <a:pt x="0" y="26"/>
                  </a:lnTo>
                  <a:lnTo>
                    <a:pt x="0" y="56"/>
                  </a:lnTo>
                  <a:lnTo>
                    <a:pt x="30" y="56"/>
                  </a:lnTo>
                  <a:lnTo>
                    <a:pt x="30" y="82"/>
                  </a:lnTo>
                  <a:lnTo>
                    <a:pt x="56" y="82"/>
                  </a:lnTo>
                  <a:lnTo>
                    <a:pt x="56" y="56"/>
                  </a:lnTo>
                  <a:lnTo>
                    <a:pt x="86" y="56"/>
                  </a:lnTo>
                  <a:lnTo>
                    <a:pt x="86"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grpSp>
        <p:nvGrpSpPr>
          <p:cNvPr id="68" name="Group 4">
            <a:extLst>
              <a:ext uri="{FF2B5EF4-FFF2-40B4-BE49-F238E27FC236}">
                <a16:creationId xmlns:a16="http://schemas.microsoft.com/office/drawing/2014/main" id="{F4A26863-91CA-EDA4-2258-669736293169}"/>
              </a:ext>
            </a:extLst>
          </p:cNvPr>
          <p:cNvGrpSpPr>
            <a:grpSpLocks noChangeAspect="1"/>
          </p:cNvGrpSpPr>
          <p:nvPr/>
        </p:nvGrpSpPr>
        <p:grpSpPr bwMode="auto">
          <a:xfrm>
            <a:off x="7099947" y="1799664"/>
            <a:ext cx="627123" cy="635409"/>
            <a:chOff x="2748" y="858"/>
            <a:chExt cx="227" cy="230"/>
          </a:xfrm>
        </p:grpSpPr>
        <p:sp>
          <p:nvSpPr>
            <p:cNvPr id="69" name="AutoShape 3">
              <a:extLst>
                <a:ext uri="{FF2B5EF4-FFF2-40B4-BE49-F238E27FC236}">
                  <a16:creationId xmlns:a16="http://schemas.microsoft.com/office/drawing/2014/main" id="{1C032043-54C1-FFC3-920A-6C2683A47B2F}"/>
                </a:ext>
              </a:extLst>
            </p:cNvPr>
            <p:cNvSpPr>
              <a:spLocks noChangeAspect="1" noChangeArrowheads="1" noTextEdit="1"/>
            </p:cNvSpPr>
            <p:nvPr/>
          </p:nvSpPr>
          <p:spPr bwMode="auto">
            <a:xfrm>
              <a:off x="2748" y="859"/>
              <a:ext cx="22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
              <a:extLst>
                <a:ext uri="{FF2B5EF4-FFF2-40B4-BE49-F238E27FC236}">
                  <a16:creationId xmlns:a16="http://schemas.microsoft.com/office/drawing/2014/main" id="{C1E42BDA-3A92-5857-269F-620C51C745C6}"/>
                </a:ext>
              </a:extLst>
            </p:cNvPr>
            <p:cNvSpPr>
              <a:spLocks noEditPoints="1"/>
            </p:cNvSpPr>
            <p:nvPr/>
          </p:nvSpPr>
          <p:spPr bwMode="auto">
            <a:xfrm>
              <a:off x="2832" y="985"/>
              <a:ext cx="56" cy="103"/>
            </a:xfrm>
            <a:custGeom>
              <a:avLst/>
              <a:gdLst>
                <a:gd name="T0" fmla="*/ 312 w 589"/>
                <a:gd name="T1" fmla="*/ 0 h 1078"/>
                <a:gd name="T2" fmla="*/ 224 w 589"/>
                <a:gd name="T3" fmla="*/ 100 h 1078"/>
                <a:gd name="T4" fmla="*/ 224 w 589"/>
                <a:gd name="T5" fmla="*/ 498 h 1078"/>
                <a:gd name="T6" fmla="*/ 0 w 589"/>
                <a:gd name="T7" fmla="*/ 783 h 1078"/>
                <a:gd name="T8" fmla="*/ 294 w 589"/>
                <a:gd name="T9" fmla="*/ 1078 h 1078"/>
                <a:gd name="T10" fmla="*/ 589 w 589"/>
                <a:gd name="T11" fmla="*/ 783 h 1078"/>
                <a:gd name="T12" fmla="*/ 364 w 589"/>
                <a:gd name="T13" fmla="*/ 498 h 1078"/>
                <a:gd name="T14" fmla="*/ 364 w 589"/>
                <a:gd name="T15" fmla="*/ 58 h 1078"/>
                <a:gd name="T16" fmla="*/ 312 w 589"/>
                <a:gd name="T17" fmla="*/ 0 h 1078"/>
                <a:gd name="T18" fmla="*/ 448 w 589"/>
                <a:gd name="T19" fmla="*/ 783 h 1078"/>
                <a:gd name="T20" fmla="*/ 403 w 589"/>
                <a:gd name="T21" fmla="*/ 892 h 1078"/>
                <a:gd name="T22" fmla="*/ 294 w 589"/>
                <a:gd name="T23" fmla="*/ 937 h 1078"/>
                <a:gd name="T24" fmla="*/ 185 w 589"/>
                <a:gd name="T25" fmla="*/ 892 h 1078"/>
                <a:gd name="T26" fmla="*/ 140 w 589"/>
                <a:gd name="T27" fmla="*/ 783 h 1078"/>
                <a:gd name="T28" fmla="*/ 185 w 589"/>
                <a:gd name="T29" fmla="*/ 674 h 1078"/>
                <a:gd name="T30" fmla="*/ 294 w 589"/>
                <a:gd name="T31" fmla="*/ 629 h 1078"/>
                <a:gd name="T32" fmla="*/ 448 w 589"/>
                <a:gd name="T33" fmla="*/ 78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9" h="1078">
                  <a:moveTo>
                    <a:pt x="312" y="0"/>
                  </a:moveTo>
                  <a:cubicBezTo>
                    <a:pt x="288" y="35"/>
                    <a:pt x="259" y="69"/>
                    <a:pt x="224" y="100"/>
                  </a:cubicBezTo>
                  <a:cubicBezTo>
                    <a:pt x="224" y="498"/>
                    <a:pt x="224" y="498"/>
                    <a:pt x="224" y="498"/>
                  </a:cubicBezTo>
                  <a:cubicBezTo>
                    <a:pt x="95" y="529"/>
                    <a:pt x="0" y="645"/>
                    <a:pt x="0" y="783"/>
                  </a:cubicBezTo>
                  <a:cubicBezTo>
                    <a:pt x="0" y="946"/>
                    <a:pt x="132" y="1078"/>
                    <a:pt x="294" y="1078"/>
                  </a:cubicBezTo>
                  <a:cubicBezTo>
                    <a:pt x="457" y="1078"/>
                    <a:pt x="589" y="946"/>
                    <a:pt x="589" y="783"/>
                  </a:cubicBezTo>
                  <a:cubicBezTo>
                    <a:pt x="589" y="645"/>
                    <a:pt x="493" y="529"/>
                    <a:pt x="364" y="498"/>
                  </a:cubicBezTo>
                  <a:cubicBezTo>
                    <a:pt x="364" y="58"/>
                    <a:pt x="364" y="58"/>
                    <a:pt x="364" y="58"/>
                  </a:cubicBezTo>
                  <a:cubicBezTo>
                    <a:pt x="345" y="39"/>
                    <a:pt x="328" y="20"/>
                    <a:pt x="312" y="0"/>
                  </a:cubicBezTo>
                  <a:close/>
                  <a:moveTo>
                    <a:pt x="448" y="783"/>
                  </a:moveTo>
                  <a:cubicBezTo>
                    <a:pt x="448" y="826"/>
                    <a:pt x="431" y="864"/>
                    <a:pt x="403" y="892"/>
                  </a:cubicBezTo>
                  <a:cubicBezTo>
                    <a:pt x="375" y="920"/>
                    <a:pt x="337" y="937"/>
                    <a:pt x="294" y="937"/>
                  </a:cubicBezTo>
                  <a:cubicBezTo>
                    <a:pt x="251" y="937"/>
                    <a:pt x="213" y="920"/>
                    <a:pt x="185" y="892"/>
                  </a:cubicBezTo>
                  <a:cubicBezTo>
                    <a:pt x="157" y="864"/>
                    <a:pt x="140" y="826"/>
                    <a:pt x="140" y="783"/>
                  </a:cubicBezTo>
                  <a:cubicBezTo>
                    <a:pt x="140" y="741"/>
                    <a:pt x="157" y="703"/>
                    <a:pt x="185" y="674"/>
                  </a:cubicBezTo>
                  <a:cubicBezTo>
                    <a:pt x="213" y="646"/>
                    <a:pt x="251" y="629"/>
                    <a:pt x="294" y="629"/>
                  </a:cubicBezTo>
                  <a:cubicBezTo>
                    <a:pt x="379" y="629"/>
                    <a:pt x="448" y="698"/>
                    <a:pt x="448" y="783"/>
                  </a:cubicBezTo>
                  <a:close/>
                </a:path>
              </a:pathLst>
            </a:custGeom>
            <a:solidFill>
              <a:schemeClr val="accent3"/>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endParaRPr>
            </a:p>
          </p:txBody>
        </p:sp>
        <p:sp>
          <p:nvSpPr>
            <p:cNvPr id="71" name="Freeform 6">
              <a:extLst>
                <a:ext uri="{FF2B5EF4-FFF2-40B4-BE49-F238E27FC236}">
                  <a16:creationId xmlns:a16="http://schemas.microsoft.com/office/drawing/2014/main" id="{7ADC72A3-DE53-03DD-9E58-B906FE61D495}"/>
                </a:ext>
              </a:extLst>
            </p:cNvPr>
            <p:cNvSpPr>
              <a:spLocks noEditPoints="1"/>
            </p:cNvSpPr>
            <p:nvPr/>
          </p:nvSpPr>
          <p:spPr bwMode="auto">
            <a:xfrm>
              <a:off x="2865" y="963"/>
              <a:ext cx="110" cy="64"/>
            </a:xfrm>
            <a:custGeom>
              <a:avLst/>
              <a:gdLst>
                <a:gd name="T0" fmla="*/ 22 w 1149"/>
                <a:gd name="T1" fmla="*/ 134 h 676"/>
                <a:gd name="T2" fmla="*/ 0 w 1149"/>
                <a:gd name="T3" fmla="*/ 178 h 676"/>
                <a:gd name="T4" fmla="*/ 88 w 1149"/>
                <a:gd name="T5" fmla="*/ 277 h 676"/>
                <a:gd name="T6" fmla="*/ 308 w 1149"/>
                <a:gd name="T7" fmla="*/ 403 h 676"/>
                <a:gd name="T8" fmla="*/ 568 w 1149"/>
                <a:gd name="T9" fmla="*/ 450 h 676"/>
                <a:gd name="T10" fmla="*/ 589 w 1149"/>
                <a:gd name="T11" fmla="*/ 509 h 676"/>
                <a:gd name="T12" fmla="*/ 855 w 1149"/>
                <a:gd name="T13" fmla="*/ 676 h 676"/>
                <a:gd name="T14" fmla="*/ 1149 w 1149"/>
                <a:gd name="T15" fmla="*/ 382 h 676"/>
                <a:gd name="T16" fmla="*/ 855 w 1149"/>
                <a:gd name="T17" fmla="*/ 87 h 676"/>
                <a:gd name="T18" fmla="*/ 569 w 1149"/>
                <a:gd name="T19" fmla="*/ 310 h 676"/>
                <a:gd name="T20" fmla="*/ 286 w 1149"/>
                <a:gd name="T21" fmla="*/ 242 h 676"/>
                <a:gd name="T22" fmla="*/ 62 w 1149"/>
                <a:gd name="T23" fmla="*/ 0 h 676"/>
                <a:gd name="T24" fmla="*/ 22 w 1149"/>
                <a:gd name="T25" fmla="*/ 134 h 676"/>
                <a:gd name="T26" fmla="*/ 746 w 1149"/>
                <a:gd name="T27" fmla="*/ 273 h 676"/>
                <a:gd name="T28" fmla="*/ 855 w 1149"/>
                <a:gd name="T29" fmla="*/ 228 h 676"/>
                <a:gd name="T30" fmla="*/ 1009 w 1149"/>
                <a:gd name="T31" fmla="*/ 382 h 676"/>
                <a:gd name="T32" fmla="*/ 964 w 1149"/>
                <a:gd name="T33" fmla="*/ 490 h 676"/>
                <a:gd name="T34" fmla="*/ 855 w 1149"/>
                <a:gd name="T35" fmla="*/ 536 h 676"/>
                <a:gd name="T36" fmla="*/ 746 w 1149"/>
                <a:gd name="T37" fmla="*/ 490 h 676"/>
                <a:gd name="T38" fmla="*/ 701 w 1149"/>
                <a:gd name="T39" fmla="*/ 382 h 676"/>
                <a:gd name="T40" fmla="*/ 746 w 1149"/>
                <a:gd name="T41" fmla="*/ 27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9" h="676">
                  <a:moveTo>
                    <a:pt x="22" y="134"/>
                  </a:moveTo>
                  <a:cubicBezTo>
                    <a:pt x="15" y="148"/>
                    <a:pt x="8" y="163"/>
                    <a:pt x="0" y="178"/>
                  </a:cubicBezTo>
                  <a:cubicBezTo>
                    <a:pt x="25" y="212"/>
                    <a:pt x="53" y="245"/>
                    <a:pt x="88" y="277"/>
                  </a:cubicBezTo>
                  <a:cubicBezTo>
                    <a:pt x="145" y="328"/>
                    <a:pt x="218" y="372"/>
                    <a:pt x="308" y="403"/>
                  </a:cubicBezTo>
                  <a:cubicBezTo>
                    <a:pt x="382" y="429"/>
                    <a:pt x="469" y="445"/>
                    <a:pt x="568" y="450"/>
                  </a:cubicBezTo>
                  <a:cubicBezTo>
                    <a:pt x="573" y="470"/>
                    <a:pt x="580" y="490"/>
                    <a:pt x="589" y="509"/>
                  </a:cubicBezTo>
                  <a:cubicBezTo>
                    <a:pt x="637" y="608"/>
                    <a:pt x="737" y="676"/>
                    <a:pt x="855" y="676"/>
                  </a:cubicBezTo>
                  <a:cubicBezTo>
                    <a:pt x="1017" y="676"/>
                    <a:pt x="1149" y="544"/>
                    <a:pt x="1149" y="382"/>
                  </a:cubicBezTo>
                  <a:cubicBezTo>
                    <a:pt x="1149" y="219"/>
                    <a:pt x="1017" y="87"/>
                    <a:pt x="855" y="87"/>
                  </a:cubicBezTo>
                  <a:cubicBezTo>
                    <a:pt x="717" y="87"/>
                    <a:pt x="601" y="182"/>
                    <a:pt x="569" y="310"/>
                  </a:cubicBezTo>
                  <a:cubicBezTo>
                    <a:pt x="449" y="303"/>
                    <a:pt x="357" y="278"/>
                    <a:pt x="286" y="242"/>
                  </a:cubicBezTo>
                  <a:cubicBezTo>
                    <a:pt x="164" y="181"/>
                    <a:pt x="100" y="91"/>
                    <a:pt x="62" y="0"/>
                  </a:cubicBezTo>
                  <a:cubicBezTo>
                    <a:pt x="54" y="42"/>
                    <a:pt x="41" y="87"/>
                    <a:pt x="22" y="134"/>
                  </a:cubicBezTo>
                  <a:close/>
                  <a:moveTo>
                    <a:pt x="746" y="273"/>
                  </a:moveTo>
                  <a:cubicBezTo>
                    <a:pt x="774" y="245"/>
                    <a:pt x="812" y="228"/>
                    <a:pt x="855" y="228"/>
                  </a:cubicBezTo>
                  <a:cubicBezTo>
                    <a:pt x="940" y="228"/>
                    <a:pt x="1009" y="297"/>
                    <a:pt x="1009" y="382"/>
                  </a:cubicBezTo>
                  <a:cubicBezTo>
                    <a:pt x="1009" y="424"/>
                    <a:pt x="991" y="462"/>
                    <a:pt x="964" y="490"/>
                  </a:cubicBezTo>
                  <a:cubicBezTo>
                    <a:pt x="935" y="518"/>
                    <a:pt x="897" y="536"/>
                    <a:pt x="855" y="536"/>
                  </a:cubicBezTo>
                  <a:cubicBezTo>
                    <a:pt x="812" y="536"/>
                    <a:pt x="774" y="518"/>
                    <a:pt x="746" y="490"/>
                  </a:cubicBezTo>
                  <a:cubicBezTo>
                    <a:pt x="718" y="462"/>
                    <a:pt x="701" y="424"/>
                    <a:pt x="701" y="382"/>
                  </a:cubicBezTo>
                  <a:cubicBezTo>
                    <a:pt x="701" y="339"/>
                    <a:pt x="718" y="301"/>
                    <a:pt x="746" y="273"/>
                  </a:cubicBezTo>
                  <a:close/>
                </a:path>
              </a:pathLst>
            </a:custGeom>
            <a:solidFill>
              <a:schemeClr val="accent3"/>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endParaRPr>
            </a:p>
          </p:txBody>
        </p:sp>
        <p:sp>
          <p:nvSpPr>
            <p:cNvPr id="72" name="Freeform 7">
              <a:extLst>
                <a:ext uri="{FF2B5EF4-FFF2-40B4-BE49-F238E27FC236}">
                  <a16:creationId xmlns:a16="http://schemas.microsoft.com/office/drawing/2014/main" id="{ECAC368F-5684-A549-662B-A994CBF12E20}"/>
                </a:ext>
              </a:extLst>
            </p:cNvPr>
            <p:cNvSpPr>
              <a:spLocks noEditPoints="1"/>
            </p:cNvSpPr>
            <p:nvPr/>
          </p:nvSpPr>
          <p:spPr bwMode="auto">
            <a:xfrm>
              <a:off x="2748" y="858"/>
              <a:ext cx="148" cy="169"/>
            </a:xfrm>
            <a:custGeom>
              <a:avLst/>
              <a:gdLst>
                <a:gd name="T0" fmla="*/ 295 w 1551"/>
                <a:gd name="T1" fmla="*/ 1766 h 1766"/>
                <a:gd name="T2" fmla="*/ 566 w 1551"/>
                <a:gd name="T3" fmla="*/ 1588 h 1766"/>
                <a:gd name="T4" fmla="*/ 581 w 1551"/>
                <a:gd name="T5" fmla="*/ 1540 h 1766"/>
                <a:gd name="T6" fmla="*/ 935 w 1551"/>
                <a:gd name="T7" fmla="*/ 1433 h 1766"/>
                <a:gd name="T8" fmla="*/ 1114 w 1551"/>
                <a:gd name="T9" fmla="*/ 1256 h 1766"/>
                <a:gd name="T10" fmla="*/ 1226 w 1551"/>
                <a:gd name="T11" fmla="*/ 977 h 1766"/>
                <a:gd name="T12" fmla="*/ 1242 w 1551"/>
                <a:gd name="T13" fmla="*/ 835 h 1766"/>
                <a:gd name="T14" fmla="*/ 1242 w 1551"/>
                <a:gd name="T15" fmla="*/ 420 h 1766"/>
                <a:gd name="T16" fmla="*/ 1242 w 1551"/>
                <a:gd name="T17" fmla="*/ 247 h 1766"/>
                <a:gd name="T18" fmla="*/ 1296 w 1551"/>
                <a:gd name="T19" fmla="*/ 300 h 1766"/>
                <a:gd name="T20" fmla="*/ 1424 w 1551"/>
                <a:gd name="T21" fmla="*/ 429 h 1766"/>
                <a:gd name="T22" fmla="*/ 1524 w 1551"/>
                <a:gd name="T23" fmla="*/ 429 h 1766"/>
                <a:gd name="T24" fmla="*/ 1524 w 1551"/>
                <a:gd name="T25" fmla="*/ 329 h 1766"/>
                <a:gd name="T26" fmla="*/ 1222 w 1551"/>
                <a:gd name="T27" fmla="*/ 27 h 1766"/>
                <a:gd name="T28" fmla="*/ 1122 w 1551"/>
                <a:gd name="T29" fmla="*/ 27 h 1766"/>
                <a:gd name="T30" fmla="*/ 820 w 1551"/>
                <a:gd name="T31" fmla="*/ 329 h 1766"/>
                <a:gd name="T32" fmla="*/ 820 w 1551"/>
                <a:gd name="T33" fmla="*/ 429 h 1766"/>
                <a:gd name="T34" fmla="*/ 920 w 1551"/>
                <a:gd name="T35" fmla="*/ 429 h 1766"/>
                <a:gd name="T36" fmla="*/ 1019 w 1551"/>
                <a:gd name="T37" fmla="*/ 329 h 1766"/>
                <a:gd name="T38" fmla="*/ 1102 w 1551"/>
                <a:gd name="T39" fmla="*/ 246 h 1766"/>
                <a:gd name="T40" fmla="*/ 1102 w 1551"/>
                <a:gd name="T41" fmla="*/ 420 h 1766"/>
                <a:gd name="T42" fmla="*/ 1102 w 1551"/>
                <a:gd name="T43" fmla="*/ 832 h 1766"/>
                <a:gd name="T44" fmla="*/ 1101 w 1551"/>
                <a:gd name="T45" fmla="*/ 852 h 1766"/>
                <a:gd name="T46" fmla="*/ 1102 w 1551"/>
                <a:gd name="T47" fmla="*/ 835 h 1766"/>
                <a:gd name="T48" fmla="*/ 1027 w 1551"/>
                <a:gd name="T49" fmla="*/ 1126 h 1766"/>
                <a:gd name="T50" fmla="*/ 859 w 1551"/>
                <a:gd name="T51" fmla="*/ 1315 h 1766"/>
                <a:gd name="T52" fmla="*/ 580 w 1551"/>
                <a:gd name="T53" fmla="*/ 1399 h 1766"/>
                <a:gd name="T54" fmla="*/ 578 w 1551"/>
                <a:gd name="T55" fmla="*/ 1391 h 1766"/>
                <a:gd name="T56" fmla="*/ 295 w 1551"/>
                <a:gd name="T57" fmla="*/ 1177 h 1766"/>
                <a:gd name="T58" fmla="*/ 0 w 1551"/>
                <a:gd name="T59" fmla="*/ 1472 h 1766"/>
                <a:gd name="T60" fmla="*/ 295 w 1551"/>
                <a:gd name="T61" fmla="*/ 1766 h 1766"/>
                <a:gd name="T62" fmla="*/ 186 w 1551"/>
                <a:gd name="T63" fmla="*/ 1363 h 1766"/>
                <a:gd name="T64" fmla="*/ 295 w 1551"/>
                <a:gd name="T65" fmla="*/ 1318 h 1766"/>
                <a:gd name="T66" fmla="*/ 431 w 1551"/>
                <a:gd name="T67" fmla="*/ 1402 h 1766"/>
                <a:gd name="T68" fmla="*/ 449 w 1551"/>
                <a:gd name="T69" fmla="*/ 1472 h 1766"/>
                <a:gd name="T70" fmla="*/ 431 w 1551"/>
                <a:gd name="T71" fmla="*/ 1542 h 1766"/>
                <a:gd name="T72" fmla="*/ 404 w 1551"/>
                <a:gd name="T73" fmla="*/ 1580 h 1766"/>
                <a:gd name="T74" fmla="*/ 295 w 1551"/>
                <a:gd name="T75" fmla="*/ 1626 h 1766"/>
                <a:gd name="T76" fmla="*/ 186 w 1551"/>
                <a:gd name="T77" fmla="*/ 1580 h 1766"/>
                <a:gd name="T78" fmla="*/ 141 w 1551"/>
                <a:gd name="T79" fmla="*/ 1472 h 1766"/>
                <a:gd name="T80" fmla="*/ 186 w 1551"/>
                <a:gd name="T81" fmla="*/ 1363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1" h="1766">
                  <a:moveTo>
                    <a:pt x="295" y="1766"/>
                  </a:moveTo>
                  <a:cubicBezTo>
                    <a:pt x="416" y="1766"/>
                    <a:pt x="521" y="1693"/>
                    <a:pt x="566" y="1588"/>
                  </a:cubicBezTo>
                  <a:cubicBezTo>
                    <a:pt x="572" y="1572"/>
                    <a:pt x="577" y="1556"/>
                    <a:pt x="581" y="1540"/>
                  </a:cubicBezTo>
                  <a:cubicBezTo>
                    <a:pt x="726" y="1532"/>
                    <a:pt x="844" y="1492"/>
                    <a:pt x="935" y="1433"/>
                  </a:cubicBezTo>
                  <a:cubicBezTo>
                    <a:pt x="1012" y="1383"/>
                    <a:pt x="1071" y="1320"/>
                    <a:pt x="1114" y="1256"/>
                  </a:cubicBezTo>
                  <a:cubicBezTo>
                    <a:pt x="1178" y="1158"/>
                    <a:pt x="1210" y="1056"/>
                    <a:pt x="1226" y="977"/>
                  </a:cubicBezTo>
                  <a:cubicBezTo>
                    <a:pt x="1242" y="898"/>
                    <a:pt x="1242" y="842"/>
                    <a:pt x="1242" y="835"/>
                  </a:cubicBezTo>
                  <a:cubicBezTo>
                    <a:pt x="1242" y="420"/>
                    <a:pt x="1242" y="420"/>
                    <a:pt x="1242" y="420"/>
                  </a:cubicBezTo>
                  <a:cubicBezTo>
                    <a:pt x="1242" y="247"/>
                    <a:pt x="1242" y="247"/>
                    <a:pt x="1242" y="247"/>
                  </a:cubicBezTo>
                  <a:cubicBezTo>
                    <a:pt x="1296" y="300"/>
                    <a:pt x="1296" y="300"/>
                    <a:pt x="1296" y="300"/>
                  </a:cubicBezTo>
                  <a:cubicBezTo>
                    <a:pt x="1424" y="429"/>
                    <a:pt x="1424" y="429"/>
                    <a:pt x="1424" y="429"/>
                  </a:cubicBezTo>
                  <a:cubicBezTo>
                    <a:pt x="1452" y="456"/>
                    <a:pt x="1496" y="456"/>
                    <a:pt x="1524" y="429"/>
                  </a:cubicBezTo>
                  <a:cubicBezTo>
                    <a:pt x="1551" y="401"/>
                    <a:pt x="1551" y="357"/>
                    <a:pt x="1524" y="329"/>
                  </a:cubicBezTo>
                  <a:cubicBezTo>
                    <a:pt x="1222" y="27"/>
                    <a:pt x="1222" y="27"/>
                    <a:pt x="1222" y="27"/>
                  </a:cubicBezTo>
                  <a:cubicBezTo>
                    <a:pt x="1194" y="0"/>
                    <a:pt x="1150" y="0"/>
                    <a:pt x="1122" y="27"/>
                  </a:cubicBezTo>
                  <a:cubicBezTo>
                    <a:pt x="820" y="329"/>
                    <a:pt x="820" y="329"/>
                    <a:pt x="820" y="329"/>
                  </a:cubicBezTo>
                  <a:cubicBezTo>
                    <a:pt x="793" y="357"/>
                    <a:pt x="793" y="401"/>
                    <a:pt x="820" y="429"/>
                  </a:cubicBezTo>
                  <a:cubicBezTo>
                    <a:pt x="848" y="456"/>
                    <a:pt x="892" y="456"/>
                    <a:pt x="920" y="429"/>
                  </a:cubicBezTo>
                  <a:cubicBezTo>
                    <a:pt x="1019" y="329"/>
                    <a:pt x="1019" y="329"/>
                    <a:pt x="1019" y="329"/>
                  </a:cubicBezTo>
                  <a:cubicBezTo>
                    <a:pt x="1102" y="246"/>
                    <a:pt x="1102" y="246"/>
                    <a:pt x="1102" y="246"/>
                  </a:cubicBezTo>
                  <a:cubicBezTo>
                    <a:pt x="1102" y="420"/>
                    <a:pt x="1102" y="420"/>
                    <a:pt x="1102" y="420"/>
                  </a:cubicBezTo>
                  <a:cubicBezTo>
                    <a:pt x="1102" y="832"/>
                    <a:pt x="1102" y="832"/>
                    <a:pt x="1102" y="832"/>
                  </a:cubicBezTo>
                  <a:cubicBezTo>
                    <a:pt x="1102" y="836"/>
                    <a:pt x="1101" y="843"/>
                    <a:pt x="1101" y="852"/>
                  </a:cubicBezTo>
                  <a:cubicBezTo>
                    <a:pt x="1102" y="842"/>
                    <a:pt x="1102" y="836"/>
                    <a:pt x="1102" y="835"/>
                  </a:cubicBezTo>
                  <a:cubicBezTo>
                    <a:pt x="1102" y="835"/>
                    <a:pt x="1101" y="985"/>
                    <a:pt x="1027" y="1126"/>
                  </a:cubicBezTo>
                  <a:cubicBezTo>
                    <a:pt x="991" y="1196"/>
                    <a:pt x="938" y="1264"/>
                    <a:pt x="859" y="1315"/>
                  </a:cubicBezTo>
                  <a:cubicBezTo>
                    <a:pt x="790" y="1359"/>
                    <a:pt x="701" y="1391"/>
                    <a:pt x="580" y="1399"/>
                  </a:cubicBezTo>
                  <a:cubicBezTo>
                    <a:pt x="580" y="1397"/>
                    <a:pt x="579" y="1394"/>
                    <a:pt x="578" y="1391"/>
                  </a:cubicBezTo>
                  <a:cubicBezTo>
                    <a:pt x="543" y="1268"/>
                    <a:pt x="430" y="1177"/>
                    <a:pt x="295" y="1177"/>
                  </a:cubicBezTo>
                  <a:cubicBezTo>
                    <a:pt x="132" y="1177"/>
                    <a:pt x="0" y="1309"/>
                    <a:pt x="0" y="1472"/>
                  </a:cubicBezTo>
                  <a:cubicBezTo>
                    <a:pt x="0" y="1634"/>
                    <a:pt x="132" y="1766"/>
                    <a:pt x="295" y="1766"/>
                  </a:cubicBezTo>
                  <a:close/>
                  <a:moveTo>
                    <a:pt x="186" y="1363"/>
                  </a:moveTo>
                  <a:cubicBezTo>
                    <a:pt x="214" y="1335"/>
                    <a:pt x="252" y="1318"/>
                    <a:pt x="295" y="1318"/>
                  </a:cubicBezTo>
                  <a:cubicBezTo>
                    <a:pt x="355" y="1318"/>
                    <a:pt x="406" y="1352"/>
                    <a:pt x="431" y="1402"/>
                  </a:cubicBezTo>
                  <a:cubicBezTo>
                    <a:pt x="442" y="1423"/>
                    <a:pt x="449" y="1446"/>
                    <a:pt x="449" y="1472"/>
                  </a:cubicBezTo>
                  <a:cubicBezTo>
                    <a:pt x="449" y="1497"/>
                    <a:pt x="442" y="1521"/>
                    <a:pt x="431" y="1542"/>
                  </a:cubicBezTo>
                  <a:cubicBezTo>
                    <a:pt x="424" y="1556"/>
                    <a:pt x="415" y="1569"/>
                    <a:pt x="404" y="1580"/>
                  </a:cubicBezTo>
                  <a:cubicBezTo>
                    <a:pt x="376" y="1608"/>
                    <a:pt x="338" y="1626"/>
                    <a:pt x="295" y="1626"/>
                  </a:cubicBezTo>
                  <a:cubicBezTo>
                    <a:pt x="252" y="1626"/>
                    <a:pt x="214" y="1608"/>
                    <a:pt x="186" y="1580"/>
                  </a:cubicBezTo>
                  <a:cubicBezTo>
                    <a:pt x="158" y="1552"/>
                    <a:pt x="141" y="1514"/>
                    <a:pt x="141" y="1472"/>
                  </a:cubicBezTo>
                  <a:cubicBezTo>
                    <a:pt x="141" y="1429"/>
                    <a:pt x="158" y="1391"/>
                    <a:pt x="186" y="1363"/>
                  </a:cubicBezTo>
                  <a:close/>
                </a:path>
              </a:pathLst>
            </a:custGeom>
            <a:solidFill>
              <a:schemeClr val="accent3"/>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endParaRPr>
            </a:p>
          </p:txBody>
        </p:sp>
      </p:grpSp>
      <p:sp>
        <p:nvSpPr>
          <p:cNvPr id="73" name="Freeform 41">
            <a:extLst>
              <a:ext uri="{FF2B5EF4-FFF2-40B4-BE49-F238E27FC236}">
                <a16:creationId xmlns:a16="http://schemas.microsoft.com/office/drawing/2014/main" id="{0B3D209D-0499-C9A7-E72D-03396E443F06}"/>
              </a:ext>
            </a:extLst>
          </p:cNvPr>
          <p:cNvSpPr>
            <a:spLocks noEditPoints="1"/>
          </p:cNvSpPr>
          <p:nvPr/>
        </p:nvSpPr>
        <p:spPr bwMode="auto">
          <a:xfrm>
            <a:off x="10151100" y="4294731"/>
            <a:ext cx="415418" cy="580210"/>
          </a:xfrm>
          <a:custGeom>
            <a:avLst/>
            <a:gdLst>
              <a:gd name="T0" fmla="*/ 11 w 56"/>
              <a:gd name="T1" fmla="*/ 20 h 78"/>
              <a:gd name="T2" fmla="*/ 4 w 56"/>
              <a:gd name="T3" fmla="*/ 8 h 78"/>
              <a:gd name="T4" fmla="*/ 9 w 56"/>
              <a:gd name="T5" fmla="*/ 8 h 78"/>
              <a:gd name="T6" fmla="*/ 4 w 56"/>
              <a:gd name="T7" fmla="*/ 5 h 78"/>
              <a:gd name="T8" fmla="*/ 1 w 56"/>
              <a:gd name="T9" fmla="*/ 10 h 78"/>
              <a:gd name="T10" fmla="*/ 13 w 56"/>
              <a:gd name="T11" fmla="*/ 23 h 78"/>
              <a:gd name="T12" fmla="*/ 52 w 56"/>
              <a:gd name="T13" fmla="*/ 5 h 78"/>
              <a:gd name="T14" fmla="*/ 47 w 56"/>
              <a:gd name="T15" fmla="*/ 8 h 78"/>
              <a:gd name="T16" fmla="*/ 52 w 56"/>
              <a:gd name="T17" fmla="*/ 8 h 78"/>
              <a:gd name="T18" fmla="*/ 45 w 56"/>
              <a:gd name="T19" fmla="*/ 20 h 78"/>
              <a:gd name="T20" fmla="*/ 43 w 56"/>
              <a:gd name="T21" fmla="*/ 26 h 78"/>
              <a:gd name="T22" fmla="*/ 55 w 56"/>
              <a:gd name="T23" fmla="*/ 6 h 78"/>
              <a:gd name="T24" fmla="*/ 21 w 56"/>
              <a:gd name="T25" fmla="*/ 2 h 78"/>
              <a:gd name="T26" fmla="*/ 15 w 56"/>
              <a:gd name="T27" fmla="*/ 3 h 78"/>
              <a:gd name="T28" fmla="*/ 28 w 56"/>
              <a:gd name="T29" fmla="*/ 0 h 78"/>
              <a:gd name="T30" fmla="*/ 25 w 56"/>
              <a:gd name="T31" fmla="*/ 37 h 78"/>
              <a:gd name="T32" fmla="*/ 23 w 56"/>
              <a:gd name="T33" fmla="*/ 41 h 78"/>
              <a:gd name="T34" fmla="*/ 24 w 56"/>
              <a:gd name="T35" fmla="*/ 54 h 78"/>
              <a:gd name="T36" fmla="*/ 34 w 56"/>
              <a:gd name="T37" fmla="*/ 41 h 78"/>
              <a:gd name="T38" fmla="*/ 32 w 56"/>
              <a:gd name="T39" fmla="*/ 37 h 78"/>
              <a:gd name="T40" fmla="*/ 45 w 56"/>
              <a:gd name="T41" fmla="*/ 3 h 78"/>
              <a:gd name="T42" fmla="*/ 20 w 56"/>
              <a:gd name="T43" fmla="*/ 72 h 78"/>
              <a:gd name="T44" fmla="*/ 18 w 56"/>
              <a:gd name="T45" fmla="*/ 64 h 78"/>
              <a:gd name="T46" fmla="*/ 36 w 56"/>
              <a:gd name="T47" fmla="*/ 62 h 78"/>
              <a:gd name="T48" fmla="*/ 38 w 56"/>
              <a:gd name="T49" fmla="*/ 70 h 78"/>
              <a:gd name="T50" fmla="*/ 42 w 56"/>
              <a:gd name="T51" fmla="*/ 58 h 78"/>
              <a:gd name="T52" fmla="*/ 16 w 56"/>
              <a:gd name="T53" fmla="*/ 56 h 78"/>
              <a:gd name="T54" fmla="*/ 12 w 56"/>
              <a:gd name="T55" fmla="*/ 60 h 78"/>
              <a:gd name="T56" fmla="*/ 14 w 56"/>
              <a:gd name="T57" fmla="*/ 62 h 78"/>
              <a:gd name="T58" fmla="*/ 15 w 56"/>
              <a:gd name="T59" fmla="*/ 78 h 78"/>
              <a:gd name="T60" fmla="*/ 42 w 56"/>
              <a:gd name="T61" fmla="*/ 77 h 78"/>
              <a:gd name="T62" fmla="*/ 44 w 56"/>
              <a:gd name="T63" fmla="*/ 60 h 78"/>
              <a:gd name="T64" fmla="*/ 42 w 56"/>
              <a:gd name="T65"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78">
                <a:moveTo>
                  <a:pt x="13" y="23"/>
                </a:moveTo>
                <a:cubicBezTo>
                  <a:pt x="12" y="22"/>
                  <a:pt x="12" y="21"/>
                  <a:pt x="11" y="20"/>
                </a:cubicBezTo>
                <a:cubicBezTo>
                  <a:pt x="9" y="18"/>
                  <a:pt x="6" y="14"/>
                  <a:pt x="4" y="9"/>
                </a:cubicBezTo>
                <a:cubicBezTo>
                  <a:pt x="4" y="9"/>
                  <a:pt x="4" y="8"/>
                  <a:pt x="4" y="8"/>
                </a:cubicBezTo>
                <a:cubicBezTo>
                  <a:pt x="4" y="8"/>
                  <a:pt x="4" y="8"/>
                  <a:pt x="4" y="8"/>
                </a:cubicBezTo>
                <a:cubicBezTo>
                  <a:pt x="9" y="8"/>
                  <a:pt x="9" y="8"/>
                  <a:pt x="9" y="8"/>
                </a:cubicBezTo>
                <a:cubicBezTo>
                  <a:pt x="9" y="7"/>
                  <a:pt x="9" y="6"/>
                  <a:pt x="9" y="5"/>
                </a:cubicBezTo>
                <a:cubicBezTo>
                  <a:pt x="4" y="5"/>
                  <a:pt x="4" y="5"/>
                  <a:pt x="4" y="5"/>
                </a:cubicBezTo>
                <a:cubicBezTo>
                  <a:pt x="3" y="5"/>
                  <a:pt x="2" y="5"/>
                  <a:pt x="1" y="6"/>
                </a:cubicBezTo>
                <a:cubicBezTo>
                  <a:pt x="1" y="7"/>
                  <a:pt x="0" y="9"/>
                  <a:pt x="1" y="10"/>
                </a:cubicBezTo>
                <a:cubicBezTo>
                  <a:pt x="4" y="19"/>
                  <a:pt x="8" y="23"/>
                  <a:pt x="14" y="26"/>
                </a:cubicBezTo>
                <a:cubicBezTo>
                  <a:pt x="13" y="25"/>
                  <a:pt x="13" y="24"/>
                  <a:pt x="13" y="23"/>
                </a:cubicBezTo>
                <a:moveTo>
                  <a:pt x="55" y="6"/>
                </a:moveTo>
                <a:cubicBezTo>
                  <a:pt x="54" y="5"/>
                  <a:pt x="53" y="5"/>
                  <a:pt x="52" y="5"/>
                </a:cubicBezTo>
                <a:cubicBezTo>
                  <a:pt x="47" y="5"/>
                  <a:pt x="47" y="5"/>
                  <a:pt x="47" y="5"/>
                </a:cubicBezTo>
                <a:cubicBezTo>
                  <a:pt x="47" y="6"/>
                  <a:pt x="47" y="7"/>
                  <a:pt x="47" y="8"/>
                </a:cubicBezTo>
                <a:cubicBezTo>
                  <a:pt x="52" y="8"/>
                  <a:pt x="52" y="8"/>
                  <a:pt x="52" y="8"/>
                </a:cubicBezTo>
                <a:cubicBezTo>
                  <a:pt x="52" y="8"/>
                  <a:pt x="52" y="8"/>
                  <a:pt x="52" y="8"/>
                </a:cubicBezTo>
                <a:cubicBezTo>
                  <a:pt x="52" y="8"/>
                  <a:pt x="52" y="9"/>
                  <a:pt x="52" y="9"/>
                </a:cubicBezTo>
                <a:cubicBezTo>
                  <a:pt x="50" y="14"/>
                  <a:pt x="48" y="18"/>
                  <a:pt x="45" y="20"/>
                </a:cubicBezTo>
                <a:cubicBezTo>
                  <a:pt x="44" y="21"/>
                  <a:pt x="44" y="22"/>
                  <a:pt x="44" y="23"/>
                </a:cubicBezTo>
                <a:cubicBezTo>
                  <a:pt x="43" y="24"/>
                  <a:pt x="43" y="25"/>
                  <a:pt x="43" y="26"/>
                </a:cubicBezTo>
                <a:cubicBezTo>
                  <a:pt x="48" y="23"/>
                  <a:pt x="52" y="19"/>
                  <a:pt x="55" y="10"/>
                </a:cubicBezTo>
                <a:cubicBezTo>
                  <a:pt x="56" y="9"/>
                  <a:pt x="56" y="7"/>
                  <a:pt x="55" y="6"/>
                </a:cubicBezTo>
                <a:moveTo>
                  <a:pt x="15" y="3"/>
                </a:moveTo>
                <a:cubicBezTo>
                  <a:pt x="16" y="3"/>
                  <a:pt x="19" y="2"/>
                  <a:pt x="21" y="2"/>
                </a:cubicBezTo>
                <a:cubicBezTo>
                  <a:pt x="20" y="11"/>
                  <a:pt x="20" y="20"/>
                  <a:pt x="25" y="32"/>
                </a:cubicBezTo>
                <a:cubicBezTo>
                  <a:pt x="17" y="24"/>
                  <a:pt x="15" y="15"/>
                  <a:pt x="15" y="3"/>
                </a:cubicBezTo>
                <a:moveTo>
                  <a:pt x="45" y="3"/>
                </a:moveTo>
                <a:cubicBezTo>
                  <a:pt x="43" y="2"/>
                  <a:pt x="36" y="0"/>
                  <a:pt x="28" y="0"/>
                </a:cubicBezTo>
                <a:cubicBezTo>
                  <a:pt x="20" y="0"/>
                  <a:pt x="13" y="2"/>
                  <a:pt x="11" y="3"/>
                </a:cubicBezTo>
                <a:cubicBezTo>
                  <a:pt x="11" y="17"/>
                  <a:pt x="15" y="30"/>
                  <a:pt x="25" y="37"/>
                </a:cubicBezTo>
                <a:cubicBezTo>
                  <a:pt x="25" y="37"/>
                  <a:pt x="25" y="37"/>
                  <a:pt x="25" y="37"/>
                </a:cubicBezTo>
                <a:cubicBezTo>
                  <a:pt x="23" y="38"/>
                  <a:pt x="23" y="39"/>
                  <a:pt x="23" y="41"/>
                </a:cubicBezTo>
                <a:cubicBezTo>
                  <a:pt x="23" y="41"/>
                  <a:pt x="23" y="41"/>
                  <a:pt x="23" y="41"/>
                </a:cubicBezTo>
                <a:cubicBezTo>
                  <a:pt x="28" y="42"/>
                  <a:pt x="26" y="51"/>
                  <a:pt x="24" y="54"/>
                </a:cubicBezTo>
                <a:cubicBezTo>
                  <a:pt x="33" y="54"/>
                  <a:pt x="33" y="54"/>
                  <a:pt x="33" y="54"/>
                </a:cubicBezTo>
                <a:cubicBezTo>
                  <a:pt x="31" y="51"/>
                  <a:pt x="28" y="42"/>
                  <a:pt x="34" y="41"/>
                </a:cubicBezTo>
                <a:cubicBezTo>
                  <a:pt x="34" y="41"/>
                  <a:pt x="34" y="41"/>
                  <a:pt x="34" y="41"/>
                </a:cubicBezTo>
                <a:cubicBezTo>
                  <a:pt x="34" y="39"/>
                  <a:pt x="33" y="38"/>
                  <a:pt x="32" y="37"/>
                </a:cubicBezTo>
                <a:cubicBezTo>
                  <a:pt x="32" y="37"/>
                  <a:pt x="32" y="37"/>
                  <a:pt x="32" y="37"/>
                </a:cubicBezTo>
                <a:cubicBezTo>
                  <a:pt x="41" y="30"/>
                  <a:pt x="45" y="17"/>
                  <a:pt x="45" y="3"/>
                </a:cubicBezTo>
                <a:moveTo>
                  <a:pt x="36" y="72"/>
                </a:moveTo>
                <a:cubicBezTo>
                  <a:pt x="20" y="72"/>
                  <a:pt x="20" y="72"/>
                  <a:pt x="20" y="72"/>
                </a:cubicBezTo>
                <a:cubicBezTo>
                  <a:pt x="19" y="72"/>
                  <a:pt x="18" y="71"/>
                  <a:pt x="18" y="70"/>
                </a:cubicBezTo>
                <a:cubicBezTo>
                  <a:pt x="18" y="64"/>
                  <a:pt x="18" y="64"/>
                  <a:pt x="18" y="64"/>
                </a:cubicBezTo>
                <a:cubicBezTo>
                  <a:pt x="18" y="63"/>
                  <a:pt x="19" y="62"/>
                  <a:pt x="20" y="62"/>
                </a:cubicBezTo>
                <a:cubicBezTo>
                  <a:pt x="36" y="62"/>
                  <a:pt x="36" y="62"/>
                  <a:pt x="36" y="62"/>
                </a:cubicBezTo>
                <a:cubicBezTo>
                  <a:pt x="37" y="62"/>
                  <a:pt x="38" y="63"/>
                  <a:pt x="38" y="64"/>
                </a:cubicBezTo>
                <a:cubicBezTo>
                  <a:pt x="38" y="70"/>
                  <a:pt x="38" y="70"/>
                  <a:pt x="38" y="70"/>
                </a:cubicBezTo>
                <a:cubicBezTo>
                  <a:pt x="38" y="71"/>
                  <a:pt x="37" y="72"/>
                  <a:pt x="36" y="72"/>
                </a:cubicBezTo>
                <a:moveTo>
                  <a:pt x="42" y="58"/>
                </a:moveTo>
                <a:cubicBezTo>
                  <a:pt x="42" y="57"/>
                  <a:pt x="41" y="56"/>
                  <a:pt x="40" y="56"/>
                </a:cubicBezTo>
                <a:cubicBezTo>
                  <a:pt x="16" y="56"/>
                  <a:pt x="16" y="56"/>
                  <a:pt x="16" y="56"/>
                </a:cubicBezTo>
                <a:cubicBezTo>
                  <a:pt x="15" y="56"/>
                  <a:pt x="14" y="57"/>
                  <a:pt x="14" y="58"/>
                </a:cubicBezTo>
                <a:cubicBezTo>
                  <a:pt x="13" y="58"/>
                  <a:pt x="12" y="59"/>
                  <a:pt x="12" y="60"/>
                </a:cubicBezTo>
                <a:cubicBezTo>
                  <a:pt x="12" y="60"/>
                  <a:pt x="12" y="60"/>
                  <a:pt x="12" y="60"/>
                </a:cubicBezTo>
                <a:cubicBezTo>
                  <a:pt x="12" y="61"/>
                  <a:pt x="13" y="62"/>
                  <a:pt x="14" y="62"/>
                </a:cubicBezTo>
                <a:cubicBezTo>
                  <a:pt x="14" y="77"/>
                  <a:pt x="14" y="77"/>
                  <a:pt x="14" y="77"/>
                </a:cubicBezTo>
                <a:cubicBezTo>
                  <a:pt x="14" y="77"/>
                  <a:pt x="14" y="78"/>
                  <a:pt x="15" y="78"/>
                </a:cubicBezTo>
                <a:cubicBezTo>
                  <a:pt x="41" y="78"/>
                  <a:pt x="41" y="78"/>
                  <a:pt x="41" y="78"/>
                </a:cubicBezTo>
                <a:cubicBezTo>
                  <a:pt x="42" y="78"/>
                  <a:pt x="42" y="77"/>
                  <a:pt x="42" y="77"/>
                </a:cubicBezTo>
                <a:cubicBezTo>
                  <a:pt x="42" y="62"/>
                  <a:pt x="42" y="62"/>
                  <a:pt x="42" y="62"/>
                </a:cubicBezTo>
                <a:cubicBezTo>
                  <a:pt x="43" y="62"/>
                  <a:pt x="44" y="61"/>
                  <a:pt x="44" y="60"/>
                </a:cubicBezTo>
                <a:cubicBezTo>
                  <a:pt x="44" y="60"/>
                  <a:pt x="44" y="60"/>
                  <a:pt x="44" y="60"/>
                </a:cubicBezTo>
                <a:cubicBezTo>
                  <a:pt x="44" y="59"/>
                  <a:pt x="43" y="58"/>
                  <a:pt x="42" y="58"/>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76" name="Slide Number Placeholder 4">
            <a:extLst>
              <a:ext uri="{FF2B5EF4-FFF2-40B4-BE49-F238E27FC236}">
                <a16:creationId xmlns:a16="http://schemas.microsoft.com/office/drawing/2014/main" id="{AE9D4A63-B1F9-3F2F-0BCB-495EC2BB4B5F}"/>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0BB4BBD6-8A25-153D-BF76-5A12EDF36097}"/>
              </a:ext>
            </a:extLst>
          </p:cNvPr>
          <p:cNvCxnSpPr>
            <a:cxnSpLocks/>
          </p:cNvCxnSpPr>
          <p:nvPr/>
        </p:nvCxnSpPr>
        <p:spPr>
          <a:xfrm>
            <a:off x="3336108" y="296447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4B143B-1C38-4451-F5C2-503ADD664D33}"/>
              </a:ext>
            </a:extLst>
          </p:cNvPr>
          <p:cNvCxnSpPr>
            <a:cxnSpLocks/>
          </p:cNvCxnSpPr>
          <p:nvPr/>
        </p:nvCxnSpPr>
        <p:spPr>
          <a:xfrm>
            <a:off x="6204932" y="296447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B6299C-86EF-7A0F-B7AF-CE5B789DCBC7}"/>
              </a:ext>
            </a:extLst>
          </p:cNvPr>
          <p:cNvCxnSpPr>
            <a:cxnSpLocks/>
          </p:cNvCxnSpPr>
          <p:nvPr/>
        </p:nvCxnSpPr>
        <p:spPr>
          <a:xfrm>
            <a:off x="9164552" y="296447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2A2358-AD0D-FAD3-EBA1-E5BFD865BB6F}"/>
              </a:ext>
            </a:extLst>
          </p:cNvPr>
          <p:cNvCxnSpPr>
            <a:cxnSpLocks/>
          </p:cNvCxnSpPr>
          <p:nvPr/>
        </p:nvCxnSpPr>
        <p:spPr>
          <a:xfrm>
            <a:off x="476250" y="553622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E95713-2343-62EF-35CF-B6990E9424BD}"/>
              </a:ext>
            </a:extLst>
          </p:cNvPr>
          <p:cNvCxnSpPr>
            <a:cxnSpLocks/>
          </p:cNvCxnSpPr>
          <p:nvPr/>
        </p:nvCxnSpPr>
        <p:spPr>
          <a:xfrm>
            <a:off x="3336108" y="553622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11003C-C0DD-9A90-7B7F-B013ECD142DA}"/>
              </a:ext>
            </a:extLst>
          </p:cNvPr>
          <p:cNvCxnSpPr>
            <a:cxnSpLocks/>
          </p:cNvCxnSpPr>
          <p:nvPr/>
        </p:nvCxnSpPr>
        <p:spPr>
          <a:xfrm>
            <a:off x="6204932" y="553622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5F681A-C4DA-02D2-9E97-74888282581D}"/>
              </a:ext>
            </a:extLst>
          </p:cNvPr>
          <p:cNvCxnSpPr>
            <a:cxnSpLocks/>
          </p:cNvCxnSpPr>
          <p:nvPr/>
        </p:nvCxnSpPr>
        <p:spPr>
          <a:xfrm>
            <a:off x="9164552" y="5536227"/>
            <a:ext cx="244543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56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31390-023A-4B4F-86A8-0282396CFB9F}"/>
              </a:ext>
            </a:extLst>
          </p:cNvPr>
          <p:cNvSpPr>
            <a:spLocks noGrp="1"/>
          </p:cNvSpPr>
          <p:nvPr>
            <p:ph type="title"/>
          </p:nvPr>
        </p:nvSpPr>
        <p:spPr>
          <a:xfrm>
            <a:off x="274320" y="91359"/>
            <a:ext cx="8600440" cy="1188882"/>
          </a:xfrm>
        </p:spPr>
        <p:txBody>
          <a:bodyPr/>
          <a:lstStyle/>
          <a:p>
            <a:r>
              <a:rPr lang="en-US"/>
              <a:t>Totalis Program Underwriters</a:t>
            </a:r>
          </a:p>
        </p:txBody>
      </p:sp>
      <p:sp>
        <p:nvSpPr>
          <p:cNvPr id="3" name="Rectangle 2">
            <a:extLst>
              <a:ext uri="{FF2B5EF4-FFF2-40B4-BE49-F238E27FC236}">
                <a16:creationId xmlns:a16="http://schemas.microsoft.com/office/drawing/2014/main" id="{80EC8F4D-C884-AEC0-2E03-C28AE17C392E}"/>
              </a:ext>
            </a:extLst>
          </p:cNvPr>
          <p:cNvSpPr/>
          <p:nvPr/>
        </p:nvSpPr>
        <p:spPr>
          <a:xfrm>
            <a:off x="512105" y="1557272"/>
            <a:ext cx="10909140" cy="738664"/>
          </a:xfrm>
          <a:prstGeom prst="rect">
            <a:avLst/>
          </a:prstGeom>
        </p:spPr>
        <p:txBody>
          <a:bodyPr wrap="square">
            <a:spAutoFit/>
          </a:bodyPr>
          <a:lstStyle/>
          <a:p>
            <a:pPr algn="just" fontAlgn="auto">
              <a:spcBef>
                <a:spcPts val="0"/>
              </a:spcBef>
              <a:spcAft>
                <a:spcPts val="0"/>
              </a:spcAft>
              <a:buClr>
                <a:schemeClr val="bg2"/>
              </a:buClr>
              <a:defRPr/>
            </a:pPr>
            <a:r>
              <a:rPr lang="en-US" sz="1400" b="1" kern="0">
                <a:latin typeface="+mj-lt"/>
                <a:ea typeface="MS PGothic" charset="0"/>
              </a:rPr>
              <a:t>Totalis Program Underwriters </a:t>
            </a:r>
            <a:r>
              <a:rPr lang="en-US" sz="1400" kern="0">
                <a:latin typeface="+mj-lt"/>
                <a:ea typeface="MS PGothic" charset="0"/>
              </a:rPr>
              <a:t>is a scaled and integrated platform providing specialized expertise and solutions for niche and underserved areas of the market. With a growing collection of highly regarded specialty programs in multiple industries, we’re leveraging opportunities to enhance and innovate solutions for today’s most complex risks.</a:t>
            </a:r>
          </a:p>
        </p:txBody>
      </p:sp>
      <p:sp>
        <p:nvSpPr>
          <p:cNvPr id="2" name="Rectangle: Rounded Corners 1">
            <a:extLst>
              <a:ext uri="{FF2B5EF4-FFF2-40B4-BE49-F238E27FC236}">
                <a16:creationId xmlns:a16="http://schemas.microsoft.com/office/drawing/2014/main" id="{B3CC26B0-F4A1-85CD-E98A-DDF3E169F1B3}"/>
              </a:ext>
            </a:extLst>
          </p:cNvPr>
          <p:cNvSpPr/>
          <p:nvPr/>
        </p:nvSpPr>
        <p:spPr>
          <a:xfrm>
            <a:off x="4968236" y="2431396"/>
            <a:ext cx="2038197" cy="934547"/>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tangle: Rounded Corners 29">
            <a:extLst>
              <a:ext uri="{FF2B5EF4-FFF2-40B4-BE49-F238E27FC236}">
                <a16:creationId xmlns:a16="http://schemas.microsoft.com/office/drawing/2014/main" id="{CC522C74-9BBE-A62E-4AAF-E06784A1BEE2}"/>
              </a:ext>
            </a:extLst>
          </p:cNvPr>
          <p:cNvSpPr/>
          <p:nvPr/>
        </p:nvSpPr>
        <p:spPr>
          <a:xfrm>
            <a:off x="7144864" y="2427828"/>
            <a:ext cx="2038197" cy="934547"/>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ectangle: Rounded Corners 30">
            <a:extLst>
              <a:ext uri="{FF2B5EF4-FFF2-40B4-BE49-F238E27FC236}">
                <a16:creationId xmlns:a16="http://schemas.microsoft.com/office/drawing/2014/main" id="{23871D0F-58DB-C79B-D3FF-F193C607CE09}"/>
              </a:ext>
            </a:extLst>
          </p:cNvPr>
          <p:cNvSpPr/>
          <p:nvPr/>
        </p:nvSpPr>
        <p:spPr>
          <a:xfrm>
            <a:off x="2791607" y="3492058"/>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Rounded Corners 41">
            <a:extLst>
              <a:ext uri="{FF2B5EF4-FFF2-40B4-BE49-F238E27FC236}">
                <a16:creationId xmlns:a16="http://schemas.microsoft.com/office/drawing/2014/main" id="{F77129C5-3208-DAD0-9F4E-9450AC80201A}"/>
              </a:ext>
            </a:extLst>
          </p:cNvPr>
          <p:cNvSpPr/>
          <p:nvPr/>
        </p:nvSpPr>
        <p:spPr>
          <a:xfrm>
            <a:off x="4968236" y="3495625"/>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Rounded Corners 42">
            <a:extLst>
              <a:ext uri="{FF2B5EF4-FFF2-40B4-BE49-F238E27FC236}">
                <a16:creationId xmlns:a16="http://schemas.microsoft.com/office/drawing/2014/main" id="{72C3AA39-FD38-9AC2-569B-83FA71424BEC}"/>
              </a:ext>
            </a:extLst>
          </p:cNvPr>
          <p:cNvSpPr/>
          <p:nvPr/>
        </p:nvSpPr>
        <p:spPr>
          <a:xfrm>
            <a:off x="7144864" y="3492058"/>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Rounded Corners 43">
            <a:extLst>
              <a:ext uri="{FF2B5EF4-FFF2-40B4-BE49-F238E27FC236}">
                <a16:creationId xmlns:a16="http://schemas.microsoft.com/office/drawing/2014/main" id="{96C93159-F601-526E-9B04-70CD258311E0}"/>
              </a:ext>
            </a:extLst>
          </p:cNvPr>
          <p:cNvSpPr/>
          <p:nvPr/>
        </p:nvSpPr>
        <p:spPr>
          <a:xfrm>
            <a:off x="2791607" y="4513403"/>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Rounded Corners 44">
            <a:extLst>
              <a:ext uri="{FF2B5EF4-FFF2-40B4-BE49-F238E27FC236}">
                <a16:creationId xmlns:a16="http://schemas.microsoft.com/office/drawing/2014/main" id="{5129AC36-80EE-5020-8695-72F58BFE57AC}"/>
              </a:ext>
            </a:extLst>
          </p:cNvPr>
          <p:cNvSpPr/>
          <p:nvPr/>
        </p:nvSpPr>
        <p:spPr>
          <a:xfrm>
            <a:off x="4968236" y="4516970"/>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Rounded Corners 45">
            <a:extLst>
              <a:ext uri="{FF2B5EF4-FFF2-40B4-BE49-F238E27FC236}">
                <a16:creationId xmlns:a16="http://schemas.microsoft.com/office/drawing/2014/main" id="{8431F28E-1E52-5C8B-1291-F17827810DE8}"/>
              </a:ext>
            </a:extLst>
          </p:cNvPr>
          <p:cNvSpPr/>
          <p:nvPr/>
        </p:nvSpPr>
        <p:spPr>
          <a:xfrm>
            <a:off x="7144864" y="4513403"/>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Rounded Corners 46">
            <a:extLst>
              <a:ext uri="{FF2B5EF4-FFF2-40B4-BE49-F238E27FC236}">
                <a16:creationId xmlns:a16="http://schemas.microsoft.com/office/drawing/2014/main" id="{DC4856E4-F868-6BBF-AABB-9369557B1956}"/>
              </a:ext>
            </a:extLst>
          </p:cNvPr>
          <p:cNvSpPr/>
          <p:nvPr/>
        </p:nvSpPr>
        <p:spPr>
          <a:xfrm>
            <a:off x="618189" y="2427828"/>
            <a:ext cx="2038197" cy="934547"/>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TextBox 47">
            <a:extLst>
              <a:ext uri="{FF2B5EF4-FFF2-40B4-BE49-F238E27FC236}">
                <a16:creationId xmlns:a16="http://schemas.microsoft.com/office/drawing/2014/main" id="{BC1C0292-6FBD-D162-5658-C7E774E5CCFF}"/>
              </a:ext>
            </a:extLst>
          </p:cNvPr>
          <p:cNvSpPr txBox="1"/>
          <p:nvPr/>
        </p:nvSpPr>
        <p:spPr>
          <a:xfrm>
            <a:off x="707082" y="2460844"/>
            <a:ext cx="1860411" cy="802213"/>
          </a:xfrm>
          <a:prstGeom prst="rect">
            <a:avLst/>
          </a:prstGeom>
          <a:noFill/>
          <a:ln>
            <a:noFill/>
          </a:ln>
        </p:spPr>
        <p:txBody>
          <a:bodyPr wrap="square" rtlCol="0" anchor="t">
            <a:noAutofit/>
          </a:bodyPr>
          <a:lstStyle/>
          <a:p>
            <a:pPr algn="ctr"/>
            <a:r>
              <a:rPr lang="en-US" sz="1200" b="1"/>
              <a:t>Auto Services </a:t>
            </a:r>
          </a:p>
          <a:p>
            <a:pPr algn="ctr"/>
            <a:r>
              <a:rPr lang="en-US" sz="1200" b="1"/>
              <a:t>Group</a:t>
            </a:r>
          </a:p>
          <a:p>
            <a:pPr algn="ctr"/>
            <a:endParaRPr lang="en-US" sz="800"/>
          </a:p>
          <a:p>
            <a:pPr algn="ctr"/>
            <a:r>
              <a:rPr lang="en-US" sz="1000"/>
              <a:t>High Mileage Warranties &amp; Vehicle Service Contracts </a:t>
            </a:r>
          </a:p>
        </p:txBody>
      </p:sp>
      <p:sp>
        <p:nvSpPr>
          <p:cNvPr id="49" name="TextBox 48">
            <a:extLst>
              <a:ext uri="{FF2B5EF4-FFF2-40B4-BE49-F238E27FC236}">
                <a16:creationId xmlns:a16="http://schemas.microsoft.com/office/drawing/2014/main" id="{1F7BFBCF-CAAD-6C6A-A282-E7A57E5DD603}"/>
              </a:ext>
            </a:extLst>
          </p:cNvPr>
          <p:cNvSpPr txBox="1"/>
          <p:nvPr/>
        </p:nvSpPr>
        <p:spPr>
          <a:xfrm>
            <a:off x="7152737" y="2460844"/>
            <a:ext cx="2038197" cy="802213"/>
          </a:xfrm>
          <a:prstGeom prst="rect">
            <a:avLst/>
          </a:prstGeom>
          <a:noFill/>
          <a:ln>
            <a:noFill/>
          </a:ln>
        </p:spPr>
        <p:txBody>
          <a:bodyPr wrap="square" rtlCol="0" anchor="t">
            <a:noAutofit/>
          </a:bodyPr>
          <a:lstStyle/>
          <a:p>
            <a:pPr algn="ctr"/>
            <a:r>
              <a:rPr lang="en-US" sz="1200" b="1"/>
              <a:t>Entertainment </a:t>
            </a:r>
          </a:p>
          <a:p>
            <a:pPr algn="ctr"/>
            <a:r>
              <a:rPr lang="en-US" sz="1200" b="1"/>
              <a:t>Risk (ER)</a:t>
            </a:r>
          </a:p>
          <a:p>
            <a:pPr algn="ctr"/>
            <a:endParaRPr lang="en-US" sz="800"/>
          </a:p>
          <a:p>
            <a:pPr algn="ctr"/>
            <a:r>
              <a:rPr lang="en-US" sz="1000"/>
              <a:t>Bar, Adult Entertainment, Nightclub</a:t>
            </a:r>
          </a:p>
        </p:txBody>
      </p:sp>
      <p:sp>
        <p:nvSpPr>
          <p:cNvPr id="50" name="TextBox 49">
            <a:extLst>
              <a:ext uri="{FF2B5EF4-FFF2-40B4-BE49-F238E27FC236}">
                <a16:creationId xmlns:a16="http://schemas.microsoft.com/office/drawing/2014/main" id="{C8D0D2A2-8E09-92B4-00BE-E52F5B79E9F4}"/>
              </a:ext>
            </a:extLst>
          </p:cNvPr>
          <p:cNvSpPr txBox="1"/>
          <p:nvPr/>
        </p:nvSpPr>
        <p:spPr>
          <a:xfrm>
            <a:off x="4965025" y="2460844"/>
            <a:ext cx="2038197" cy="802213"/>
          </a:xfrm>
          <a:prstGeom prst="rect">
            <a:avLst/>
          </a:prstGeom>
          <a:noFill/>
          <a:ln>
            <a:noFill/>
          </a:ln>
        </p:spPr>
        <p:txBody>
          <a:bodyPr wrap="square" rtlCol="0" anchor="t">
            <a:noAutofit/>
          </a:bodyPr>
          <a:lstStyle/>
          <a:p>
            <a:pPr algn="ctr"/>
            <a:r>
              <a:rPr lang="en-US" sz="1200" b="1"/>
              <a:t>Commercial </a:t>
            </a:r>
          </a:p>
          <a:p>
            <a:pPr algn="ctr"/>
            <a:r>
              <a:rPr lang="en-US" sz="1200" b="1"/>
              <a:t>Surety</a:t>
            </a:r>
          </a:p>
          <a:p>
            <a:pPr algn="ctr"/>
            <a:endParaRPr lang="en-US" sz="800"/>
          </a:p>
          <a:p>
            <a:pPr algn="ctr"/>
            <a:r>
              <a:rPr lang="en-US" sz="1000"/>
              <a:t>Wide Variety of Bonds, </a:t>
            </a:r>
          </a:p>
          <a:p>
            <a:pPr algn="ctr"/>
            <a:r>
              <a:rPr lang="en-US" sz="1000"/>
              <a:t>Including Distressed Credit </a:t>
            </a:r>
          </a:p>
        </p:txBody>
      </p:sp>
      <p:sp>
        <p:nvSpPr>
          <p:cNvPr id="51" name="TextBox 50">
            <a:extLst>
              <a:ext uri="{FF2B5EF4-FFF2-40B4-BE49-F238E27FC236}">
                <a16:creationId xmlns:a16="http://schemas.microsoft.com/office/drawing/2014/main" id="{5B0541F1-102A-1562-ED56-9233B51C4F81}"/>
              </a:ext>
            </a:extLst>
          </p:cNvPr>
          <p:cNvSpPr txBox="1"/>
          <p:nvPr/>
        </p:nvSpPr>
        <p:spPr>
          <a:xfrm>
            <a:off x="2791608" y="3517568"/>
            <a:ext cx="2038197" cy="786353"/>
          </a:xfrm>
          <a:prstGeom prst="rect">
            <a:avLst/>
          </a:prstGeom>
          <a:noFill/>
          <a:ln>
            <a:noFill/>
          </a:ln>
        </p:spPr>
        <p:txBody>
          <a:bodyPr wrap="square" rtlCol="0" anchor="t">
            <a:noAutofit/>
          </a:bodyPr>
          <a:lstStyle/>
          <a:p>
            <a:pPr algn="ctr"/>
            <a:r>
              <a:rPr lang="en-US" sz="1200" b="1"/>
              <a:t>Healthcare Industry </a:t>
            </a:r>
          </a:p>
          <a:p>
            <a:pPr algn="ctr"/>
            <a:r>
              <a:rPr lang="en-US" sz="1200" b="1"/>
              <a:t>Insurance Services (HIIS) </a:t>
            </a:r>
          </a:p>
          <a:p>
            <a:pPr algn="ctr"/>
            <a:endParaRPr lang="en-US" sz="800"/>
          </a:p>
          <a:p>
            <a:pPr algn="ctr"/>
            <a:r>
              <a:rPr lang="en-US" sz="1000"/>
              <a:t>Medical Malpractice</a:t>
            </a:r>
          </a:p>
        </p:txBody>
      </p:sp>
      <p:sp>
        <p:nvSpPr>
          <p:cNvPr id="52" name="TextBox 51">
            <a:extLst>
              <a:ext uri="{FF2B5EF4-FFF2-40B4-BE49-F238E27FC236}">
                <a16:creationId xmlns:a16="http://schemas.microsoft.com/office/drawing/2014/main" id="{185E8D1D-E925-26BC-57F6-3742AA5E8CC4}"/>
              </a:ext>
            </a:extLst>
          </p:cNvPr>
          <p:cNvSpPr txBox="1"/>
          <p:nvPr/>
        </p:nvSpPr>
        <p:spPr>
          <a:xfrm>
            <a:off x="7152737" y="3517568"/>
            <a:ext cx="2038197" cy="786353"/>
          </a:xfrm>
          <a:prstGeom prst="rect">
            <a:avLst/>
          </a:prstGeom>
          <a:noFill/>
          <a:ln>
            <a:noFill/>
          </a:ln>
        </p:spPr>
        <p:txBody>
          <a:bodyPr wrap="square" rtlCol="0" anchor="t">
            <a:noAutofit/>
          </a:bodyPr>
          <a:lstStyle/>
          <a:p>
            <a:pPr algn="ctr"/>
            <a:r>
              <a:rPr lang="en-US" sz="1200" b="1"/>
              <a:t>International </a:t>
            </a:r>
          </a:p>
          <a:p>
            <a:pPr algn="ctr"/>
            <a:r>
              <a:rPr lang="en-US" sz="1200" b="1"/>
              <a:t>Insurance Group (IIG)</a:t>
            </a:r>
          </a:p>
          <a:p>
            <a:pPr algn="ctr"/>
            <a:endParaRPr lang="en-US" sz="800"/>
          </a:p>
          <a:p>
            <a:pPr algn="ctr"/>
            <a:r>
              <a:rPr lang="en-US" sz="1000"/>
              <a:t>Cross-border Auto &amp; Personal Lines, </a:t>
            </a:r>
            <a:r>
              <a:rPr lang="en-US" sz="1000" err="1"/>
              <a:t>Mexpro</a:t>
            </a:r>
            <a:r>
              <a:rPr lang="en-US" sz="1000"/>
              <a:t> Auto </a:t>
            </a:r>
          </a:p>
        </p:txBody>
      </p:sp>
      <p:sp>
        <p:nvSpPr>
          <p:cNvPr id="53" name="TextBox 52">
            <a:extLst>
              <a:ext uri="{FF2B5EF4-FFF2-40B4-BE49-F238E27FC236}">
                <a16:creationId xmlns:a16="http://schemas.microsoft.com/office/drawing/2014/main" id="{C0A43012-D214-ECF3-7F80-3ADE72E3D912}"/>
              </a:ext>
            </a:extLst>
          </p:cNvPr>
          <p:cNvSpPr txBox="1"/>
          <p:nvPr/>
        </p:nvSpPr>
        <p:spPr>
          <a:xfrm>
            <a:off x="4965025" y="3517568"/>
            <a:ext cx="2038197" cy="786353"/>
          </a:xfrm>
          <a:prstGeom prst="rect">
            <a:avLst/>
          </a:prstGeom>
          <a:noFill/>
          <a:ln>
            <a:noFill/>
          </a:ln>
        </p:spPr>
        <p:txBody>
          <a:bodyPr wrap="square" rtlCol="0" anchor="t">
            <a:noAutofit/>
          </a:bodyPr>
          <a:lstStyle/>
          <a:p>
            <a:pPr algn="ctr"/>
            <a:r>
              <a:rPr lang="en-US" sz="1200" b="1"/>
              <a:t>Insurance Specialty </a:t>
            </a:r>
          </a:p>
          <a:p>
            <a:pPr algn="ctr"/>
            <a:r>
              <a:rPr lang="en-US" sz="1200" b="1"/>
              <a:t>Group (ISG)</a:t>
            </a:r>
          </a:p>
          <a:p>
            <a:pPr algn="ctr"/>
            <a:endParaRPr lang="en-US" sz="800"/>
          </a:p>
          <a:p>
            <a:pPr algn="ctr"/>
            <a:r>
              <a:rPr lang="en-US" sz="1000"/>
              <a:t>Residential Construction</a:t>
            </a:r>
          </a:p>
        </p:txBody>
      </p:sp>
      <p:sp>
        <p:nvSpPr>
          <p:cNvPr id="54" name="TextBox 53">
            <a:extLst>
              <a:ext uri="{FF2B5EF4-FFF2-40B4-BE49-F238E27FC236}">
                <a16:creationId xmlns:a16="http://schemas.microsoft.com/office/drawing/2014/main" id="{6E481D64-C140-EA08-1E3B-7DFA41B6C4D2}"/>
              </a:ext>
            </a:extLst>
          </p:cNvPr>
          <p:cNvSpPr txBox="1"/>
          <p:nvPr/>
        </p:nvSpPr>
        <p:spPr>
          <a:xfrm>
            <a:off x="2791608" y="4543172"/>
            <a:ext cx="2038197" cy="786353"/>
          </a:xfrm>
          <a:prstGeom prst="rect">
            <a:avLst/>
          </a:prstGeom>
          <a:noFill/>
          <a:ln>
            <a:noFill/>
          </a:ln>
        </p:spPr>
        <p:txBody>
          <a:bodyPr wrap="square" rtlCol="0" anchor="t">
            <a:noAutofit/>
          </a:bodyPr>
          <a:lstStyle/>
          <a:p>
            <a:pPr algn="ctr"/>
            <a:r>
              <a:rPr lang="en-US" sz="1200" b="1"/>
              <a:t>Park Shield (PS)</a:t>
            </a:r>
          </a:p>
          <a:p>
            <a:pPr algn="ctr"/>
            <a:endParaRPr lang="en-US" sz="800"/>
          </a:p>
          <a:p>
            <a:pPr algn="ctr"/>
            <a:r>
              <a:rPr lang="en-US" sz="1000"/>
              <a:t>Manufactured Housing  Communities &amp; RV Parks</a:t>
            </a:r>
          </a:p>
        </p:txBody>
      </p:sp>
      <p:sp>
        <p:nvSpPr>
          <p:cNvPr id="55" name="TextBox 54">
            <a:extLst>
              <a:ext uri="{FF2B5EF4-FFF2-40B4-BE49-F238E27FC236}">
                <a16:creationId xmlns:a16="http://schemas.microsoft.com/office/drawing/2014/main" id="{396522FC-2B71-04E7-41D1-2B41EE8ECC39}"/>
              </a:ext>
            </a:extLst>
          </p:cNvPr>
          <p:cNvSpPr txBox="1"/>
          <p:nvPr/>
        </p:nvSpPr>
        <p:spPr>
          <a:xfrm>
            <a:off x="7152737" y="4543172"/>
            <a:ext cx="2038197" cy="786353"/>
          </a:xfrm>
          <a:prstGeom prst="rect">
            <a:avLst/>
          </a:prstGeom>
          <a:noFill/>
          <a:ln>
            <a:noFill/>
          </a:ln>
        </p:spPr>
        <p:txBody>
          <a:bodyPr wrap="square" rtlCol="0" anchor="t">
            <a:noAutofit/>
          </a:bodyPr>
          <a:lstStyle/>
          <a:p>
            <a:pPr algn="ctr"/>
            <a:r>
              <a:rPr lang="en-US" sz="1200" b="1"/>
              <a:t>ProTek</a:t>
            </a:r>
          </a:p>
          <a:p>
            <a:pPr algn="ctr"/>
            <a:endParaRPr lang="en-US" sz="800"/>
          </a:p>
          <a:p>
            <a:pPr algn="ctr"/>
            <a:r>
              <a:rPr lang="en-US" sz="1000"/>
              <a:t>Medical Device Manufacturers </a:t>
            </a:r>
            <a:br>
              <a:rPr lang="en-US" sz="1000"/>
            </a:br>
            <a:r>
              <a:rPr lang="en-US" sz="1000"/>
              <a:t>and Distributors</a:t>
            </a:r>
          </a:p>
        </p:txBody>
      </p:sp>
      <p:sp>
        <p:nvSpPr>
          <p:cNvPr id="56" name="TextBox 55">
            <a:extLst>
              <a:ext uri="{FF2B5EF4-FFF2-40B4-BE49-F238E27FC236}">
                <a16:creationId xmlns:a16="http://schemas.microsoft.com/office/drawing/2014/main" id="{5135C333-F0A7-E3A5-A543-7A1FEE258CAD}"/>
              </a:ext>
            </a:extLst>
          </p:cNvPr>
          <p:cNvSpPr txBox="1"/>
          <p:nvPr/>
        </p:nvSpPr>
        <p:spPr>
          <a:xfrm>
            <a:off x="4965025" y="4543172"/>
            <a:ext cx="2038197" cy="786353"/>
          </a:xfrm>
          <a:prstGeom prst="rect">
            <a:avLst/>
          </a:prstGeom>
          <a:noFill/>
          <a:ln>
            <a:noFill/>
          </a:ln>
        </p:spPr>
        <p:txBody>
          <a:bodyPr wrap="square" rtlCol="0" anchor="t">
            <a:noAutofit/>
          </a:bodyPr>
          <a:lstStyle/>
          <a:p>
            <a:pPr algn="ctr"/>
            <a:r>
              <a:rPr lang="en-US" sz="1200" b="1"/>
              <a:t>Pro Financial </a:t>
            </a:r>
            <a:br>
              <a:rPr lang="en-US" sz="1200" b="1"/>
            </a:br>
            <a:r>
              <a:rPr lang="en-US" sz="1200" b="1"/>
              <a:t>Services (PFS)</a:t>
            </a:r>
          </a:p>
          <a:p>
            <a:pPr algn="ctr"/>
            <a:endParaRPr lang="en-US" sz="800"/>
          </a:p>
          <a:p>
            <a:pPr algn="ctr"/>
            <a:r>
              <a:rPr lang="en-US" sz="1000"/>
              <a:t>Sports &amp; Entertainment, </a:t>
            </a:r>
            <a:br>
              <a:rPr lang="en-US" sz="1000"/>
            </a:br>
            <a:r>
              <a:rPr lang="en-US" sz="1000"/>
              <a:t>Business and Medicine </a:t>
            </a:r>
          </a:p>
        </p:txBody>
      </p:sp>
      <p:sp>
        <p:nvSpPr>
          <p:cNvPr id="57" name="Rectangle: Rounded Corners 56">
            <a:extLst>
              <a:ext uri="{FF2B5EF4-FFF2-40B4-BE49-F238E27FC236}">
                <a16:creationId xmlns:a16="http://schemas.microsoft.com/office/drawing/2014/main" id="{0759131D-F0AD-A473-AF6F-81FECEF3FEBD}"/>
              </a:ext>
            </a:extLst>
          </p:cNvPr>
          <p:cNvSpPr/>
          <p:nvPr/>
        </p:nvSpPr>
        <p:spPr>
          <a:xfrm>
            <a:off x="9310409" y="2427828"/>
            <a:ext cx="2038197" cy="934547"/>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Rounded Corners 57">
            <a:extLst>
              <a:ext uri="{FF2B5EF4-FFF2-40B4-BE49-F238E27FC236}">
                <a16:creationId xmlns:a16="http://schemas.microsoft.com/office/drawing/2014/main" id="{2039A2BB-76F2-3880-A5B9-CA12ADAE58E8}"/>
              </a:ext>
            </a:extLst>
          </p:cNvPr>
          <p:cNvSpPr/>
          <p:nvPr/>
        </p:nvSpPr>
        <p:spPr>
          <a:xfrm>
            <a:off x="9310409" y="3492058"/>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TextBox 58">
            <a:extLst>
              <a:ext uri="{FF2B5EF4-FFF2-40B4-BE49-F238E27FC236}">
                <a16:creationId xmlns:a16="http://schemas.microsoft.com/office/drawing/2014/main" id="{C556B52B-213F-62BB-BBAF-659BF4B78E1D}"/>
              </a:ext>
            </a:extLst>
          </p:cNvPr>
          <p:cNvSpPr txBox="1"/>
          <p:nvPr/>
        </p:nvSpPr>
        <p:spPr>
          <a:xfrm>
            <a:off x="9318282" y="2460844"/>
            <a:ext cx="2038197" cy="802213"/>
          </a:xfrm>
          <a:prstGeom prst="rect">
            <a:avLst/>
          </a:prstGeom>
          <a:noFill/>
          <a:ln>
            <a:noFill/>
          </a:ln>
        </p:spPr>
        <p:txBody>
          <a:bodyPr wrap="square" rtlCol="0" anchor="t">
            <a:noAutofit/>
          </a:bodyPr>
          <a:lstStyle/>
          <a:p>
            <a:pPr algn="ctr"/>
            <a:r>
              <a:rPr lang="en-US" sz="1200" b="1" err="1"/>
              <a:t>EverGuard</a:t>
            </a:r>
            <a:r>
              <a:rPr lang="en-US" sz="1200" b="1"/>
              <a:t> </a:t>
            </a:r>
            <a:br>
              <a:rPr lang="en-US" sz="1200" b="1"/>
            </a:br>
            <a:r>
              <a:rPr lang="en-US" sz="1200" b="1"/>
              <a:t>Insurance Services</a:t>
            </a:r>
          </a:p>
          <a:p>
            <a:pPr algn="ctr"/>
            <a:endParaRPr lang="en-US" sz="800"/>
          </a:p>
          <a:p>
            <a:pPr algn="ctr"/>
            <a:r>
              <a:rPr lang="en-US" sz="1000"/>
              <a:t>Restaurant, Bar &amp; Tavern </a:t>
            </a:r>
          </a:p>
        </p:txBody>
      </p:sp>
      <p:sp>
        <p:nvSpPr>
          <p:cNvPr id="60" name="TextBox 59">
            <a:extLst>
              <a:ext uri="{FF2B5EF4-FFF2-40B4-BE49-F238E27FC236}">
                <a16:creationId xmlns:a16="http://schemas.microsoft.com/office/drawing/2014/main" id="{5F770B8B-D638-832F-33C0-69A94E70B32D}"/>
              </a:ext>
            </a:extLst>
          </p:cNvPr>
          <p:cNvSpPr txBox="1"/>
          <p:nvPr/>
        </p:nvSpPr>
        <p:spPr>
          <a:xfrm>
            <a:off x="9318282" y="3517568"/>
            <a:ext cx="2038197" cy="786353"/>
          </a:xfrm>
          <a:prstGeom prst="rect">
            <a:avLst/>
          </a:prstGeom>
          <a:noFill/>
          <a:ln>
            <a:noFill/>
          </a:ln>
        </p:spPr>
        <p:txBody>
          <a:bodyPr wrap="square" rtlCol="0" anchor="t">
            <a:noAutofit/>
          </a:bodyPr>
          <a:lstStyle/>
          <a:p>
            <a:pPr algn="ctr"/>
            <a:r>
              <a:rPr lang="en-US" sz="1200" b="1"/>
              <a:t>Outdoor Insurance </a:t>
            </a:r>
          </a:p>
          <a:p>
            <a:pPr algn="ctr"/>
            <a:r>
              <a:rPr lang="en-US" sz="1200" b="1"/>
              <a:t>Group (OIG)</a:t>
            </a:r>
          </a:p>
          <a:p>
            <a:pPr algn="ctr"/>
            <a:endParaRPr lang="en-US" sz="800"/>
          </a:p>
          <a:p>
            <a:pPr algn="ctr"/>
            <a:r>
              <a:rPr lang="en-US" sz="1000"/>
              <a:t>Outdoor Recreation &amp; Hospitality </a:t>
            </a:r>
          </a:p>
        </p:txBody>
      </p:sp>
      <p:sp>
        <p:nvSpPr>
          <p:cNvPr id="61" name="Rectangle: Rounded Corners 60">
            <a:extLst>
              <a:ext uri="{FF2B5EF4-FFF2-40B4-BE49-F238E27FC236}">
                <a16:creationId xmlns:a16="http://schemas.microsoft.com/office/drawing/2014/main" id="{C869A45E-AE18-3C43-3453-23A4F14172EE}"/>
              </a:ext>
            </a:extLst>
          </p:cNvPr>
          <p:cNvSpPr/>
          <p:nvPr/>
        </p:nvSpPr>
        <p:spPr>
          <a:xfrm>
            <a:off x="9305515" y="4513403"/>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TextBox 61">
            <a:extLst>
              <a:ext uri="{FF2B5EF4-FFF2-40B4-BE49-F238E27FC236}">
                <a16:creationId xmlns:a16="http://schemas.microsoft.com/office/drawing/2014/main" id="{0DC8581F-50B3-4759-5513-10A077981778}"/>
              </a:ext>
            </a:extLst>
          </p:cNvPr>
          <p:cNvSpPr txBox="1"/>
          <p:nvPr/>
        </p:nvSpPr>
        <p:spPr>
          <a:xfrm>
            <a:off x="9313388" y="4543172"/>
            <a:ext cx="2038197" cy="786353"/>
          </a:xfrm>
          <a:prstGeom prst="rect">
            <a:avLst/>
          </a:prstGeom>
          <a:noFill/>
          <a:ln>
            <a:noFill/>
          </a:ln>
        </p:spPr>
        <p:txBody>
          <a:bodyPr wrap="square" rtlCol="0" anchor="t">
            <a:noAutofit/>
          </a:bodyPr>
          <a:lstStyle/>
          <a:p>
            <a:pPr algn="ctr"/>
            <a:r>
              <a:rPr lang="en-US" sz="1200" b="1"/>
              <a:t>QuadScore D&amp;O</a:t>
            </a:r>
          </a:p>
          <a:p>
            <a:pPr algn="ctr"/>
            <a:endParaRPr lang="en-US" sz="800"/>
          </a:p>
          <a:p>
            <a:pPr algn="ctr"/>
            <a:r>
              <a:rPr lang="en-US" sz="1000"/>
              <a:t>Cannabis Directors &amp; Officers</a:t>
            </a:r>
          </a:p>
        </p:txBody>
      </p:sp>
      <p:sp>
        <p:nvSpPr>
          <p:cNvPr id="63" name="Rectangle: Rounded Corners 62">
            <a:extLst>
              <a:ext uri="{FF2B5EF4-FFF2-40B4-BE49-F238E27FC236}">
                <a16:creationId xmlns:a16="http://schemas.microsoft.com/office/drawing/2014/main" id="{B3C4ECF0-1CBE-B490-32A0-DECE336F200F}"/>
              </a:ext>
            </a:extLst>
          </p:cNvPr>
          <p:cNvSpPr/>
          <p:nvPr/>
        </p:nvSpPr>
        <p:spPr>
          <a:xfrm>
            <a:off x="622852" y="3494784"/>
            <a:ext cx="2038197" cy="899894"/>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Rounded Corners 63">
            <a:extLst>
              <a:ext uri="{FF2B5EF4-FFF2-40B4-BE49-F238E27FC236}">
                <a16:creationId xmlns:a16="http://schemas.microsoft.com/office/drawing/2014/main" id="{0DDCCE07-2A82-7798-29C6-639A499A228A}"/>
              </a:ext>
            </a:extLst>
          </p:cNvPr>
          <p:cNvSpPr/>
          <p:nvPr/>
        </p:nvSpPr>
        <p:spPr>
          <a:xfrm>
            <a:off x="618189" y="4520086"/>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TextBox 64">
            <a:extLst>
              <a:ext uri="{FF2B5EF4-FFF2-40B4-BE49-F238E27FC236}">
                <a16:creationId xmlns:a16="http://schemas.microsoft.com/office/drawing/2014/main" id="{98CD6A4D-9DC0-D3F2-FB37-71A5A1D739A1}"/>
              </a:ext>
            </a:extLst>
          </p:cNvPr>
          <p:cNvSpPr txBox="1"/>
          <p:nvPr/>
        </p:nvSpPr>
        <p:spPr>
          <a:xfrm>
            <a:off x="630725" y="3527799"/>
            <a:ext cx="2038197" cy="802213"/>
          </a:xfrm>
          <a:prstGeom prst="rect">
            <a:avLst/>
          </a:prstGeom>
          <a:noFill/>
          <a:ln>
            <a:noFill/>
          </a:ln>
        </p:spPr>
        <p:txBody>
          <a:bodyPr wrap="square" rtlCol="0" anchor="t">
            <a:noAutofit/>
          </a:bodyPr>
          <a:lstStyle/>
          <a:p>
            <a:pPr algn="ctr"/>
            <a:r>
              <a:rPr lang="en-US" sz="1200" b="1"/>
              <a:t>Financial Institutions </a:t>
            </a:r>
            <a:br>
              <a:rPr lang="en-US" sz="1200" b="1"/>
            </a:br>
            <a:r>
              <a:rPr lang="en-US" sz="1200" b="1"/>
              <a:t>Group (EPP)</a:t>
            </a:r>
          </a:p>
          <a:p>
            <a:pPr algn="ctr"/>
            <a:endParaRPr lang="en-US" sz="800"/>
          </a:p>
          <a:p>
            <a:pPr algn="ctr"/>
            <a:r>
              <a:rPr lang="en-US" sz="1000"/>
              <a:t>Equity Protection</a:t>
            </a:r>
          </a:p>
        </p:txBody>
      </p:sp>
      <p:sp>
        <p:nvSpPr>
          <p:cNvPr id="66" name="TextBox 65">
            <a:extLst>
              <a:ext uri="{FF2B5EF4-FFF2-40B4-BE49-F238E27FC236}">
                <a16:creationId xmlns:a16="http://schemas.microsoft.com/office/drawing/2014/main" id="{6C30EFF0-233B-62A2-D772-9DE64495F63A}"/>
              </a:ext>
            </a:extLst>
          </p:cNvPr>
          <p:cNvSpPr txBox="1"/>
          <p:nvPr/>
        </p:nvSpPr>
        <p:spPr>
          <a:xfrm>
            <a:off x="626062" y="4545596"/>
            <a:ext cx="2038197" cy="786353"/>
          </a:xfrm>
          <a:prstGeom prst="rect">
            <a:avLst/>
          </a:prstGeom>
          <a:noFill/>
          <a:ln>
            <a:noFill/>
          </a:ln>
        </p:spPr>
        <p:txBody>
          <a:bodyPr wrap="square" rtlCol="0" anchor="t">
            <a:noAutofit/>
          </a:bodyPr>
          <a:lstStyle/>
          <a:p>
            <a:pPr algn="ctr"/>
            <a:r>
              <a:rPr lang="en-US" sz="1200" b="1"/>
              <a:t>Pantheon </a:t>
            </a:r>
          </a:p>
          <a:p>
            <a:pPr algn="ctr"/>
            <a:r>
              <a:rPr lang="en-US" sz="1200" b="1"/>
              <a:t>Risk D&amp;O</a:t>
            </a:r>
          </a:p>
          <a:p>
            <a:pPr algn="ctr"/>
            <a:endParaRPr lang="en-US" sz="800"/>
          </a:p>
          <a:p>
            <a:pPr algn="ctr"/>
            <a:r>
              <a:rPr lang="en-US" sz="1000"/>
              <a:t>Excess Directors &amp; Officers</a:t>
            </a:r>
          </a:p>
        </p:txBody>
      </p:sp>
      <p:sp>
        <p:nvSpPr>
          <p:cNvPr id="67" name="Rectangle: Rounded Corners 66">
            <a:extLst>
              <a:ext uri="{FF2B5EF4-FFF2-40B4-BE49-F238E27FC236}">
                <a16:creationId xmlns:a16="http://schemas.microsoft.com/office/drawing/2014/main" id="{08EE39E7-F8E2-D589-5314-1CB89ED23AAE}"/>
              </a:ext>
            </a:extLst>
          </p:cNvPr>
          <p:cNvSpPr/>
          <p:nvPr/>
        </p:nvSpPr>
        <p:spPr>
          <a:xfrm>
            <a:off x="2791607" y="5560950"/>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TextBox 67">
            <a:extLst>
              <a:ext uri="{FF2B5EF4-FFF2-40B4-BE49-F238E27FC236}">
                <a16:creationId xmlns:a16="http://schemas.microsoft.com/office/drawing/2014/main" id="{B87D0428-9CBC-F921-61FE-CB8653649DED}"/>
              </a:ext>
            </a:extLst>
          </p:cNvPr>
          <p:cNvSpPr txBox="1"/>
          <p:nvPr/>
        </p:nvSpPr>
        <p:spPr>
          <a:xfrm>
            <a:off x="2799480" y="5590719"/>
            <a:ext cx="2038197" cy="786353"/>
          </a:xfrm>
          <a:prstGeom prst="rect">
            <a:avLst/>
          </a:prstGeom>
          <a:noFill/>
          <a:ln>
            <a:noFill/>
          </a:ln>
        </p:spPr>
        <p:txBody>
          <a:bodyPr wrap="square" rtlCol="0" anchor="t">
            <a:noAutofit/>
          </a:bodyPr>
          <a:lstStyle/>
          <a:p>
            <a:pPr algn="ctr"/>
            <a:r>
              <a:rPr lang="en-US" sz="1200" b="1"/>
              <a:t>QuadScore (QS)</a:t>
            </a:r>
          </a:p>
          <a:p>
            <a:pPr algn="ctr"/>
            <a:endParaRPr lang="en-US" sz="800"/>
          </a:p>
          <a:p>
            <a:pPr algn="ctr"/>
            <a:r>
              <a:rPr lang="en-US" sz="1000"/>
              <a:t>Cannabis</a:t>
            </a:r>
          </a:p>
        </p:txBody>
      </p:sp>
      <p:sp>
        <p:nvSpPr>
          <p:cNvPr id="69" name="Rectangle: Rounded Corners 68">
            <a:extLst>
              <a:ext uri="{FF2B5EF4-FFF2-40B4-BE49-F238E27FC236}">
                <a16:creationId xmlns:a16="http://schemas.microsoft.com/office/drawing/2014/main" id="{3CD2FA95-B89F-749F-FFBF-42E138125160}"/>
              </a:ext>
            </a:extLst>
          </p:cNvPr>
          <p:cNvSpPr/>
          <p:nvPr/>
        </p:nvSpPr>
        <p:spPr>
          <a:xfrm>
            <a:off x="4956686" y="5550074"/>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 name="TextBox 69">
            <a:extLst>
              <a:ext uri="{FF2B5EF4-FFF2-40B4-BE49-F238E27FC236}">
                <a16:creationId xmlns:a16="http://schemas.microsoft.com/office/drawing/2014/main" id="{D4A1BC44-CDCE-FA56-869B-030AA2D5D681}"/>
              </a:ext>
            </a:extLst>
          </p:cNvPr>
          <p:cNvSpPr txBox="1"/>
          <p:nvPr/>
        </p:nvSpPr>
        <p:spPr>
          <a:xfrm>
            <a:off x="4964559" y="5568084"/>
            <a:ext cx="2038197" cy="790043"/>
          </a:xfrm>
          <a:prstGeom prst="rect">
            <a:avLst/>
          </a:prstGeom>
          <a:noFill/>
          <a:ln>
            <a:noFill/>
          </a:ln>
        </p:spPr>
        <p:txBody>
          <a:bodyPr wrap="square" rtlCol="0" anchor="ctr">
            <a:noAutofit/>
          </a:bodyPr>
          <a:lstStyle/>
          <a:p>
            <a:pPr algn="ctr"/>
            <a:r>
              <a:rPr lang="en-US" sz="1200" b="1"/>
              <a:t>Quantum Risk </a:t>
            </a:r>
          </a:p>
          <a:p>
            <a:pPr algn="ctr"/>
            <a:r>
              <a:rPr lang="en-US" sz="1200" b="1"/>
              <a:t>Solutions (QRS)</a:t>
            </a:r>
          </a:p>
          <a:p>
            <a:pPr algn="ctr"/>
            <a:endParaRPr lang="en-US" sz="800"/>
          </a:p>
          <a:p>
            <a:pPr algn="ctr"/>
            <a:r>
              <a:rPr lang="en-US" sz="1000"/>
              <a:t>Transportation</a:t>
            </a:r>
          </a:p>
        </p:txBody>
      </p:sp>
      <p:sp>
        <p:nvSpPr>
          <p:cNvPr id="71" name="Rectangle: Rounded Corners 70">
            <a:extLst>
              <a:ext uri="{FF2B5EF4-FFF2-40B4-BE49-F238E27FC236}">
                <a16:creationId xmlns:a16="http://schemas.microsoft.com/office/drawing/2014/main" id="{F036068D-9A94-C56E-37B9-F95538C84F56}"/>
              </a:ext>
            </a:extLst>
          </p:cNvPr>
          <p:cNvSpPr/>
          <p:nvPr/>
        </p:nvSpPr>
        <p:spPr>
          <a:xfrm>
            <a:off x="7137511" y="5550074"/>
            <a:ext cx="2038197" cy="902619"/>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C2E72E58-11CB-1B6A-B429-CC6BE4D05890}"/>
              </a:ext>
            </a:extLst>
          </p:cNvPr>
          <p:cNvSpPr txBox="1"/>
          <p:nvPr/>
        </p:nvSpPr>
        <p:spPr>
          <a:xfrm>
            <a:off x="7145384" y="5568084"/>
            <a:ext cx="2038197" cy="790043"/>
          </a:xfrm>
          <a:prstGeom prst="rect">
            <a:avLst/>
          </a:prstGeom>
          <a:noFill/>
          <a:ln>
            <a:noFill/>
          </a:ln>
        </p:spPr>
        <p:txBody>
          <a:bodyPr wrap="square" rtlCol="0" anchor="ctr">
            <a:noAutofit/>
          </a:bodyPr>
          <a:lstStyle/>
          <a:p>
            <a:pPr algn="ctr"/>
            <a:r>
              <a:rPr lang="en-US" sz="1200" b="1"/>
              <a:t>Specialty Program Solutions (SPS)</a:t>
            </a:r>
          </a:p>
          <a:p>
            <a:pPr algn="ctr"/>
            <a:endParaRPr lang="en-US" sz="800"/>
          </a:p>
          <a:p>
            <a:pPr algn="ctr"/>
            <a:r>
              <a:rPr lang="en-US" sz="1000"/>
              <a:t>Forestry &amp; Construction</a:t>
            </a:r>
          </a:p>
        </p:txBody>
      </p:sp>
      <p:sp>
        <p:nvSpPr>
          <p:cNvPr id="73" name="Slide Number Placeholder 4">
            <a:extLst>
              <a:ext uri="{FF2B5EF4-FFF2-40B4-BE49-F238E27FC236}">
                <a16:creationId xmlns:a16="http://schemas.microsoft.com/office/drawing/2014/main" id="{5AED0906-4628-FBEE-DEE1-85D8231BA9A3}"/>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Rectangle: Rounded Corners 73">
            <a:extLst>
              <a:ext uri="{FF2B5EF4-FFF2-40B4-BE49-F238E27FC236}">
                <a16:creationId xmlns:a16="http://schemas.microsoft.com/office/drawing/2014/main" id="{F30CFE8E-AA7F-A8D9-36E6-10C1EF61AB73}"/>
              </a:ext>
            </a:extLst>
          </p:cNvPr>
          <p:cNvSpPr/>
          <p:nvPr/>
        </p:nvSpPr>
        <p:spPr>
          <a:xfrm>
            <a:off x="2799480" y="2431396"/>
            <a:ext cx="2038197" cy="934547"/>
          </a:xfrm>
          <a:prstGeom prst="roundRect">
            <a:avLst>
              <a:gd name="adj" fmla="val 0"/>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TextBox 74">
            <a:extLst>
              <a:ext uri="{FF2B5EF4-FFF2-40B4-BE49-F238E27FC236}">
                <a16:creationId xmlns:a16="http://schemas.microsoft.com/office/drawing/2014/main" id="{143B79D6-1E24-FF5C-3861-2EB03414AF9B}"/>
              </a:ext>
            </a:extLst>
          </p:cNvPr>
          <p:cNvSpPr txBox="1"/>
          <p:nvPr/>
        </p:nvSpPr>
        <p:spPr>
          <a:xfrm>
            <a:off x="2796269" y="2460844"/>
            <a:ext cx="2038197" cy="802213"/>
          </a:xfrm>
          <a:prstGeom prst="rect">
            <a:avLst/>
          </a:prstGeom>
          <a:noFill/>
          <a:ln>
            <a:noFill/>
          </a:ln>
        </p:spPr>
        <p:txBody>
          <a:bodyPr wrap="square" lIns="91440" tIns="45720" rIns="91440" bIns="45720" rtlCol="0" anchor="t">
            <a:noAutofit/>
          </a:bodyPr>
          <a:lstStyle/>
          <a:p>
            <a:pPr algn="ctr"/>
            <a:r>
              <a:rPr lang="en-US" sz="1200" b="1"/>
              <a:t>Blue Sky </a:t>
            </a:r>
          </a:p>
          <a:p>
            <a:pPr algn="ctr"/>
            <a:r>
              <a:rPr lang="en-US" sz="1200" b="1"/>
              <a:t>Risk</a:t>
            </a:r>
          </a:p>
          <a:p>
            <a:pPr algn="ctr"/>
            <a:endParaRPr lang="en-US" sz="800"/>
          </a:p>
          <a:p>
            <a:pPr algn="ctr"/>
            <a:r>
              <a:rPr lang="en-US" sz="1000"/>
              <a:t>Healthcare &amp;</a:t>
            </a:r>
            <a:endParaRPr lang="en-US" sz="1000">
              <a:cs typeface="Arial"/>
            </a:endParaRPr>
          </a:p>
          <a:p>
            <a:pPr algn="ctr"/>
            <a:r>
              <a:rPr lang="en-US" sz="1000"/>
              <a:t>Life Sciences </a:t>
            </a:r>
          </a:p>
        </p:txBody>
      </p:sp>
    </p:spTree>
    <p:extLst>
      <p:ext uri="{BB962C8B-B14F-4D97-AF65-F5344CB8AC3E}">
        <p14:creationId xmlns:p14="http://schemas.microsoft.com/office/powerpoint/2010/main" val="2026167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89CE-B876-4552-8EDC-D64A6D5BAB7C}"/>
              </a:ext>
            </a:extLst>
          </p:cNvPr>
          <p:cNvSpPr>
            <a:spLocks noGrp="1"/>
          </p:cNvSpPr>
          <p:nvPr>
            <p:ph type="title"/>
          </p:nvPr>
        </p:nvSpPr>
        <p:spPr/>
        <p:txBody>
          <a:bodyPr/>
          <a:lstStyle/>
          <a:p>
            <a:r>
              <a:rPr lang="en-US"/>
              <a:t>National Client Offerings</a:t>
            </a:r>
          </a:p>
        </p:txBody>
      </p:sp>
      <p:sp>
        <p:nvSpPr>
          <p:cNvPr id="4" name="Slide Number Placeholder 3">
            <a:extLst>
              <a:ext uri="{FF2B5EF4-FFF2-40B4-BE49-F238E27FC236}">
                <a16:creationId xmlns:a16="http://schemas.microsoft.com/office/drawing/2014/main" id="{A0CA3378-476F-4315-89A6-5B6F6635347B}"/>
              </a:ext>
            </a:extLst>
          </p:cNvPr>
          <p:cNvSpPr>
            <a:spLocks noGrp="1"/>
          </p:cNvSpPr>
          <p:nvPr>
            <p:ph type="sldNum" sz="quarter" idx="12"/>
          </p:nvPr>
        </p:nvSpPr>
        <p:spPr>
          <a:xfrm>
            <a:off x="11496157" y="6355986"/>
            <a:ext cx="51761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616687" y="2052084"/>
            <a:ext cx="3689499" cy="430887"/>
          </a:xfrm>
          <a:prstGeom prst="rect">
            <a:avLst/>
          </a:prstGeom>
          <a:solidFill>
            <a:schemeClr val="accent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Services</a:t>
            </a:r>
          </a:p>
        </p:txBody>
      </p:sp>
      <p:sp>
        <p:nvSpPr>
          <p:cNvPr id="6" name="TextBox 5"/>
          <p:cNvSpPr txBox="1"/>
          <p:nvPr/>
        </p:nvSpPr>
        <p:spPr>
          <a:xfrm>
            <a:off x="712379" y="2638806"/>
            <a:ext cx="3593807" cy="2465803"/>
          </a:xfrm>
          <a:prstGeom prst="rect">
            <a:avLst/>
          </a:prstGeom>
          <a:noFill/>
        </p:spPr>
        <p:txBody>
          <a:bodyPr wrap="square" rtlCol="0">
            <a:spAutoFit/>
          </a:bodyPr>
          <a:lstStyle/>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Actuarial</a:t>
            </a:r>
          </a:p>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Captives and alternative risk</a:t>
            </a:r>
          </a:p>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Complex risk</a:t>
            </a:r>
          </a:p>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Occupational health and safety</a:t>
            </a:r>
          </a:p>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International placement</a:t>
            </a:r>
          </a:p>
          <a:p>
            <a:pPr marL="285750" marR="0" lvl="0" indent="-285750" fontAlgn="base">
              <a:lnSpc>
                <a:spcPct val="110000"/>
              </a:lnSpc>
              <a:spcBef>
                <a:spcPts val="600"/>
              </a:spcBef>
              <a:spcAft>
                <a:spcPts val="600"/>
              </a:spcAft>
              <a:buClr>
                <a:schemeClr val="accent1"/>
              </a:buClr>
              <a:buSzPct val="85000"/>
              <a:buFont typeface="Symbol" panose="05050102010706020507" pitchFamily="18" charset="2"/>
              <a:buChar char="·"/>
              <a:tabLst/>
              <a:defRPr/>
            </a:pPr>
            <a:r>
              <a:rPr lang="en-US" sz="1600">
                <a:solidFill>
                  <a:prstClr val="black"/>
                </a:solidFill>
                <a:latin typeface="Arial" panose="020B0604020202020204"/>
              </a:rPr>
              <a:t>Reinsurance</a:t>
            </a:r>
          </a:p>
        </p:txBody>
      </p:sp>
      <p:sp>
        <p:nvSpPr>
          <p:cNvPr id="7" name="TextBox 6"/>
          <p:cNvSpPr txBox="1"/>
          <p:nvPr/>
        </p:nvSpPr>
        <p:spPr>
          <a:xfrm>
            <a:off x="4301900" y="2052085"/>
            <a:ext cx="3865367" cy="431584"/>
          </a:xfrm>
          <a:prstGeom prst="rect">
            <a:avLst/>
          </a:prstGeom>
          <a:solidFill>
            <a:schemeClr val="accent4"/>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Claims Management</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p:cNvSpPr txBox="1"/>
          <p:nvPr/>
        </p:nvSpPr>
        <p:spPr>
          <a:xfrm>
            <a:off x="4423145" y="2638806"/>
            <a:ext cx="3732028" cy="2465803"/>
          </a:xfrm>
          <a:prstGeom prst="rect">
            <a:avLst/>
          </a:prstGeom>
          <a:noFill/>
        </p:spPr>
        <p:txBody>
          <a:bodyPr wrap="square" lIns="91440" tIns="45720" rIns="91440" bIns="45720" rtlCol="0" anchor="t">
            <a:spAutoFit/>
          </a:bodyPr>
          <a:lstStyle/>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Claims support</a:t>
            </a:r>
          </a:p>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Coverage analysis</a:t>
            </a:r>
          </a:p>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Litigation management</a:t>
            </a:r>
          </a:p>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Claims advocacy</a:t>
            </a:r>
          </a:p>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Reserve and settlement evaluation</a:t>
            </a:r>
          </a:p>
          <a:p>
            <a:pPr marL="285750" indent="-285750" fontAlgn="base">
              <a:lnSpc>
                <a:spcPct val="110000"/>
              </a:lnSpc>
              <a:spcBef>
                <a:spcPts val="600"/>
              </a:spcBef>
              <a:spcAft>
                <a:spcPts val="600"/>
              </a:spcAft>
              <a:buClr>
                <a:schemeClr val="accent4"/>
              </a:buClr>
              <a:buSzPct val="85000"/>
              <a:buFont typeface="Symbol" panose="05050102010706020507" pitchFamily="18" charset="2"/>
              <a:buChar char="·"/>
              <a:defRPr/>
            </a:pPr>
            <a:r>
              <a:rPr lang="en-US" sz="1600">
                <a:solidFill>
                  <a:prstClr val="black"/>
                </a:solidFill>
                <a:latin typeface="Arial" panose="020B0604020202020204"/>
              </a:rPr>
              <a:t>Claim reviews</a:t>
            </a:r>
          </a:p>
        </p:txBody>
      </p:sp>
      <p:sp>
        <p:nvSpPr>
          <p:cNvPr id="9" name="TextBox 8"/>
          <p:cNvSpPr txBox="1"/>
          <p:nvPr/>
        </p:nvSpPr>
        <p:spPr>
          <a:xfrm>
            <a:off x="8155172" y="2052084"/>
            <a:ext cx="3763926" cy="430887"/>
          </a:xfrm>
          <a:prstGeom prst="rect">
            <a:avLst/>
          </a:prstGeom>
          <a:solidFill>
            <a:schemeClr val="accent3"/>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Analytics</a:t>
            </a:r>
          </a:p>
        </p:txBody>
      </p:sp>
      <p:sp>
        <p:nvSpPr>
          <p:cNvPr id="10" name="TextBox 9"/>
          <p:cNvSpPr txBox="1"/>
          <p:nvPr/>
        </p:nvSpPr>
        <p:spPr>
          <a:xfrm>
            <a:off x="8321748" y="2638806"/>
            <a:ext cx="3689499" cy="3318344"/>
          </a:xfrm>
          <a:prstGeom prst="rect">
            <a:avLst/>
          </a:prstGeom>
          <a:noFill/>
        </p:spPr>
        <p:txBody>
          <a:bodyPr wrap="square" lIns="91440" tIns="45720" rIns="91440" bIns="45720" rtlCol="0" anchor="t">
            <a:spAutoFit/>
          </a:bodyPr>
          <a:lstStyle/>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Best-in-class technology </a:t>
            </a:r>
          </a:p>
          <a:p>
            <a:pPr marL="285750" marR="0" lvl="0" indent="-285750" fontAlgn="base">
              <a:lnSpc>
                <a:spcPct val="110000"/>
              </a:lnSpc>
              <a:spcBef>
                <a:spcPts val="600"/>
              </a:spcBef>
              <a:buClr>
                <a:schemeClr val="accent3"/>
              </a:buClr>
              <a:buSzPct val="85000"/>
              <a:buFont typeface="Symbol" panose="05050102010706020507" pitchFamily="18" charset="2"/>
              <a:buChar char="·"/>
              <a:tabLst/>
              <a:defRPr/>
            </a:pPr>
            <a:r>
              <a:rPr lang="en-US" sz="1600">
                <a:solidFill>
                  <a:prstClr val="black"/>
                </a:solidFill>
                <a:latin typeface="Arial" panose="020B0604020202020204"/>
              </a:rPr>
              <a:t>Benchmarking</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Advanced catastrophe modeling</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Private data lake </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AI-supported data enrichment </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Customized and dynamic </a:t>
            </a:r>
            <a:br>
              <a:rPr lang="en-US" sz="1600">
                <a:solidFill>
                  <a:prstClr val="black"/>
                </a:solidFill>
                <a:latin typeface="Arial" panose="020B0604020202020204"/>
              </a:rPr>
            </a:br>
            <a:r>
              <a:rPr lang="en-US" sz="1600">
                <a:solidFill>
                  <a:prstClr val="black"/>
                </a:solidFill>
                <a:latin typeface="Arial" panose="020B0604020202020204"/>
              </a:rPr>
              <a:t>claims data </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Secure and private </a:t>
            </a:r>
            <a:br>
              <a:rPr lang="en-US" sz="1600">
                <a:solidFill>
                  <a:prstClr val="black"/>
                </a:solidFill>
                <a:latin typeface="Arial" panose="020B0604020202020204"/>
              </a:rPr>
            </a:br>
            <a:r>
              <a:rPr lang="en-US" sz="1600">
                <a:solidFill>
                  <a:prstClr val="black"/>
                </a:solidFill>
                <a:latin typeface="Arial" panose="020B0604020202020204"/>
              </a:rPr>
              <a:t>document exchange </a:t>
            </a:r>
          </a:p>
          <a:p>
            <a:pPr marL="285750" indent="-285750" fontAlgn="base">
              <a:lnSpc>
                <a:spcPct val="110000"/>
              </a:lnSpc>
              <a:spcBef>
                <a:spcPts val="600"/>
              </a:spcBef>
              <a:buClr>
                <a:schemeClr val="accent3"/>
              </a:buClr>
              <a:buSzPct val="85000"/>
              <a:buFont typeface="Symbol" panose="05050102010706020507" pitchFamily="18" charset="2"/>
              <a:buChar char="·"/>
              <a:defRPr/>
            </a:pPr>
            <a:r>
              <a:rPr lang="en-US" sz="1600">
                <a:solidFill>
                  <a:prstClr val="black"/>
                </a:solidFill>
                <a:latin typeface="Arial" panose="020B0604020202020204"/>
              </a:rPr>
              <a:t>Real-time digital asset access</a:t>
            </a:r>
          </a:p>
        </p:txBody>
      </p:sp>
    </p:spTree>
    <p:extLst>
      <p:ext uri="{BB962C8B-B14F-4D97-AF65-F5344CB8AC3E}">
        <p14:creationId xmlns:p14="http://schemas.microsoft.com/office/powerpoint/2010/main" val="21065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NFP Client Service Model</a:t>
            </a:r>
          </a:p>
        </p:txBody>
      </p:sp>
      <p:sp>
        <p:nvSpPr>
          <p:cNvPr id="4" name="Content Placeholder 3"/>
          <p:cNvSpPr>
            <a:spLocks noGrp="1"/>
          </p:cNvSpPr>
          <p:nvPr>
            <p:ph sz="half" idx="2"/>
          </p:nvPr>
        </p:nvSpPr>
        <p:spPr>
          <a:xfrm>
            <a:off x="274319" y="1666940"/>
            <a:ext cx="3200400" cy="3730413"/>
          </a:xfrm>
        </p:spPr>
        <p:txBody>
          <a:bodyPr vert="horz" lIns="91440" tIns="45720" rIns="91440" bIns="45720" rtlCol="0" anchor="t">
            <a:noAutofit/>
          </a:bodyPr>
          <a:lstStyle/>
          <a:p>
            <a:pPr fontAlgn="base"/>
            <a:r>
              <a:rPr lang="en-US" sz="1600" b="1">
                <a:latin typeface="Arial"/>
                <a:cs typeface="Arial"/>
              </a:rPr>
              <a:t>NFP’s client service model </a:t>
            </a:r>
            <a:r>
              <a:rPr lang="en-US" sz="1600">
                <a:latin typeface="Arial"/>
                <a:cs typeface="Arial"/>
              </a:rPr>
              <a:t>is supported by a </a:t>
            </a:r>
            <a:r>
              <a:rPr lang="en-US">
                <a:latin typeface="Arial"/>
                <a:cs typeface="Arial"/>
              </a:rPr>
              <a:t>commitment to identifying and understanding each client’s unique risk factors. </a:t>
            </a:r>
          </a:p>
          <a:p>
            <a:pPr fontAlgn="base"/>
            <a:r>
              <a:rPr lang="en-US">
                <a:latin typeface="Arial"/>
                <a:cs typeface="Arial"/>
              </a:rPr>
              <a:t>Through interviews with key individuals, site inspections, document analysis and market assessments, we invest resources in knowing our clients. </a:t>
            </a:r>
          </a:p>
          <a:p>
            <a:pPr fontAlgn="base"/>
            <a:r>
              <a:rPr lang="en-US">
                <a:latin typeface="Arial"/>
                <a:cs typeface="Arial"/>
              </a:rPr>
              <a:t>This translates into a customized strategy with services and solutions that align with the client’s specific risks, </a:t>
            </a:r>
            <a:r>
              <a:rPr lang="en-US" sz="1600">
                <a:latin typeface="Arial"/>
                <a:cs typeface="Arial"/>
              </a:rPr>
              <a:t>goals and challenges.</a:t>
            </a:r>
            <a:endParaRPr lang="en-US" sz="160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32133568-84A8-4488-88A1-81A4A7944873}"/>
              </a:ext>
            </a:extLst>
          </p:cNvPr>
          <p:cNvSpPr/>
          <p:nvPr/>
        </p:nvSpPr>
        <p:spPr>
          <a:xfrm>
            <a:off x="5527861" y="1255934"/>
            <a:ext cx="4441826" cy="4441826"/>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28EE50A6-5F9C-47B7-BB5D-53265BAD1587}"/>
              </a:ext>
            </a:extLst>
          </p:cNvPr>
          <p:cNvSpPr/>
          <p:nvPr/>
        </p:nvSpPr>
        <p:spPr>
          <a:xfrm>
            <a:off x="7596374" y="792383"/>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B7D74DF-3CB8-43B3-8B52-7E9588A455DE}"/>
              </a:ext>
            </a:extLst>
          </p:cNvPr>
          <p:cNvSpPr txBox="1"/>
          <p:nvPr/>
        </p:nvSpPr>
        <p:spPr>
          <a:xfrm>
            <a:off x="6745717" y="2782133"/>
            <a:ext cx="198958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46A"/>
                </a:solidFill>
                <a:effectLst/>
                <a:uLnTx/>
                <a:uFillTx/>
                <a:latin typeface="Arial" panose="020B0604020202020204"/>
                <a:ea typeface="+mn-ea"/>
                <a:cs typeface="+mn-cs"/>
              </a:rPr>
              <a:t>NFP Placement Process</a:t>
            </a:r>
          </a:p>
        </p:txBody>
      </p:sp>
      <p:sp>
        <p:nvSpPr>
          <p:cNvPr id="11" name="TextBox 10">
            <a:extLst>
              <a:ext uri="{FF2B5EF4-FFF2-40B4-BE49-F238E27FC236}">
                <a16:creationId xmlns:a16="http://schemas.microsoft.com/office/drawing/2014/main" id="{700F5AF6-7C3F-4F94-830E-9150CD4658D6}"/>
              </a:ext>
            </a:extLst>
          </p:cNvPr>
          <p:cNvSpPr txBox="1"/>
          <p:nvPr/>
        </p:nvSpPr>
        <p:spPr>
          <a:xfrm>
            <a:off x="3912136" y="757742"/>
            <a:ext cx="269216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lumMod val="75000"/>
                  </a:schemeClr>
                </a:solidFill>
                <a:effectLst/>
                <a:uLnTx/>
                <a:uFillTx/>
                <a:latin typeface="Arial" panose="020B0604020202020204"/>
                <a:ea typeface="+mn-ea"/>
                <a:cs typeface="+mn-cs"/>
              </a:rPr>
              <a:t>Prepare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Gather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Analyze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Develop</a:t>
            </a:r>
          </a:p>
        </p:txBody>
      </p:sp>
      <p:sp>
        <p:nvSpPr>
          <p:cNvPr id="12" name="TextBox 11">
            <a:extLst>
              <a:ext uri="{FF2B5EF4-FFF2-40B4-BE49-F238E27FC236}">
                <a16:creationId xmlns:a16="http://schemas.microsoft.com/office/drawing/2014/main" id="{7D676E35-F8FD-4A4D-BDA1-41747C518B94}"/>
              </a:ext>
            </a:extLst>
          </p:cNvPr>
          <p:cNvSpPr txBox="1"/>
          <p:nvPr/>
        </p:nvSpPr>
        <p:spPr>
          <a:xfrm>
            <a:off x="3912136" y="5572221"/>
            <a:ext cx="332032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Arial" panose="020B0604020202020204"/>
                <a:ea typeface="+mn-ea"/>
                <a:cs typeface="+mn-cs"/>
              </a:rPr>
              <a:t>Promote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Negotiate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Compare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Recommend</a:t>
            </a:r>
          </a:p>
        </p:txBody>
      </p:sp>
      <p:sp>
        <p:nvSpPr>
          <p:cNvPr id="13" name="TextBox 12">
            <a:extLst>
              <a:ext uri="{FF2B5EF4-FFF2-40B4-BE49-F238E27FC236}">
                <a16:creationId xmlns:a16="http://schemas.microsoft.com/office/drawing/2014/main" id="{722B30D1-4EA0-4A9B-8B92-7C6FCFCC4125}"/>
              </a:ext>
            </a:extLst>
          </p:cNvPr>
          <p:cNvSpPr txBox="1"/>
          <p:nvPr/>
        </p:nvSpPr>
        <p:spPr>
          <a:xfrm>
            <a:off x="8683656" y="5572221"/>
            <a:ext cx="276891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A327E"/>
                </a:solidFill>
                <a:effectLst/>
                <a:uLnTx/>
                <a:uFillTx/>
                <a:latin typeface="Arial" panose="020B0604020202020204"/>
                <a:ea typeface="+mn-ea"/>
                <a:cs typeface="+mn-cs"/>
              </a:rPr>
              <a:t>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Execute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Review</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Deliver</a:t>
            </a:r>
          </a:p>
        </p:txBody>
      </p:sp>
      <p:sp>
        <p:nvSpPr>
          <p:cNvPr id="14" name="TextBox 13">
            <a:extLst>
              <a:ext uri="{FF2B5EF4-FFF2-40B4-BE49-F238E27FC236}">
                <a16:creationId xmlns:a16="http://schemas.microsoft.com/office/drawing/2014/main" id="{05C2414D-521A-42E2-A607-43EA5D0407A6}"/>
              </a:ext>
            </a:extLst>
          </p:cNvPr>
          <p:cNvSpPr txBox="1"/>
          <p:nvPr/>
        </p:nvSpPr>
        <p:spPr>
          <a:xfrm>
            <a:off x="8938439" y="757742"/>
            <a:ext cx="29207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D91"/>
                </a:solidFill>
                <a:effectLst/>
                <a:uLnTx/>
                <a:uFillTx/>
                <a:latin typeface="Arial" panose="020B0604020202020204"/>
                <a:ea typeface="+mn-ea"/>
                <a:cs typeface="+mn-cs"/>
              </a:rPr>
              <a:t>Perform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Evaluate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Service</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Collaborate</a:t>
            </a:r>
          </a:p>
        </p:txBody>
      </p:sp>
      <p:sp>
        <p:nvSpPr>
          <p:cNvPr id="15" name="Isosceles Triangle 14">
            <a:extLst>
              <a:ext uri="{FF2B5EF4-FFF2-40B4-BE49-F238E27FC236}">
                <a16:creationId xmlns:a16="http://schemas.microsoft.com/office/drawing/2014/main" id="{012F237B-B437-4D21-9EBC-A3574BC59DD2}"/>
              </a:ext>
            </a:extLst>
          </p:cNvPr>
          <p:cNvSpPr/>
          <p:nvPr/>
        </p:nvSpPr>
        <p:spPr>
          <a:xfrm rot="10800000">
            <a:off x="7596374" y="5791425"/>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5657B57A-1931-42A3-98CD-E02085D68A6E}"/>
              </a:ext>
            </a:extLst>
          </p:cNvPr>
          <p:cNvSpPr/>
          <p:nvPr/>
        </p:nvSpPr>
        <p:spPr>
          <a:xfrm rot="5400000">
            <a:off x="10100658" y="3318194"/>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136132D8-D105-48FD-A8F1-C9643234889E}"/>
              </a:ext>
            </a:extLst>
          </p:cNvPr>
          <p:cNvSpPr/>
          <p:nvPr/>
        </p:nvSpPr>
        <p:spPr>
          <a:xfrm rot="16200000">
            <a:off x="5087327" y="3318194"/>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8672D20C-D9FA-4CA7-AC1A-8E2252634C7E}"/>
              </a:ext>
            </a:extLst>
          </p:cNvPr>
          <p:cNvSpPr/>
          <p:nvPr/>
        </p:nvSpPr>
        <p:spPr>
          <a:xfrm>
            <a:off x="5527861" y="1255934"/>
            <a:ext cx="4441826" cy="4441826"/>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AutoShape 3">
            <a:extLst>
              <a:ext uri="{FF2B5EF4-FFF2-40B4-BE49-F238E27FC236}">
                <a16:creationId xmlns:a16="http://schemas.microsoft.com/office/drawing/2014/main" id="{7B900493-CF6A-47E8-A7BA-ED6569676505}"/>
              </a:ext>
            </a:extLst>
          </p:cNvPr>
          <p:cNvSpPr>
            <a:spLocks noChangeAspect="1" noChangeArrowheads="1" noTextEdit="1"/>
          </p:cNvSpPr>
          <p:nvPr/>
        </p:nvSpPr>
        <p:spPr bwMode="auto">
          <a:xfrm>
            <a:off x="6040624" y="1735360"/>
            <a:ext cx="3421063"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5">
            <a:extLst>
              <a:ext uri="{FF2B5EF4-FFF2-40B4-BE49-F238E27FC236}">
                <a16:creationId xmlns:a16="http://schemas.microsoft.com/office/drawing/2014/main" id="{F2094ABA-5CD8-4506-BE7B-B01B8CB2B9AC}"/>
              </a:ext>
            </a:extLst>
          </p:cNvPr>
          <p:cNvSpPr>
            <a:spLocks/>
          </p:cNvSpPr>
          <p:nvPr/>
        </p:nvSpPr>
        <p:spPr bwMode="auto">
          <a:xfrm>
            <a:off x="6142224" y="1738535"/>
            <a:ext cx="1797050" cy="1450975"/>
          </a:xfrm>
          <a:custGeom>
            <a:avLst/>
            <a:gdLst>
              <a:gd name="T0" fmla="*/ 476 w 476"/>
              <a:gd name="T1" fmla="*/ 48 h 384"/>
              <a:gd name="T2" fmla="*/ 365 w 476"/>
              <a:gd name="T3" fmla="*/ 0 h 384"/>
              <a:gd name="T4" fmla="*/ 365 w 476"/>
              <a:gd name="T5" fmla="*/ 29 h 384"/>
              <a:gd name="T6" fmla="*/ 0 w 476"/>
              <a:gd name="T7" fmla="*/ 384 h 384"/>
              <a:gd name="T8" fmla="*/ 44 w 476"/>
              <a:gd name="T9" fmla="*/ 384 h 384"/>
              <a:gd name="T10" fmla="*/ 365 w 476"/>
              <a:gd name="T11" fmla="*/ 73 h 384"/>
              <a:gd name="T12" fmla="*/ 365 w 476"/>
              <a:gd name="T13" fmla="*/ 97 h 384"/>
              <a:gd name="T14" fmla="*/ 476 w 476"/>
              <a:gd name="T15" fmla="*/ 48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384">
                <a:moveTo>
                  <a:pt x="476" y="48"/>
                </a:moveTo>
                <a:cubicBezTo>
                  <a:pt x="365" y="0"/>
                  <a:pt x="365" y="0"/>
                  <a:pt x="365" y="0"/>
                </a:cubicBezTo>
                <a:cubicBezTo>
                  <a:pt x="365" y="29"/>
                  <a:pt x="365" y="29"/>
                  <a:pt x="365" y="29"/>
                </a:cubicBezTo>
                <a:cubicBezTo>
                  <a:pt x="179" y="55"/>
                  <a:pt x="31" y="200"/>
                  <a:pt x="0" y="384"/>
                </a:cubicBezTo>
                <a:cubicBezTo>
                  <a:pt x="44" y="384"/>
                  <a:pt x="44" y="384"/>
                  <a:pt x="44" y="384"/>
                </a:cubicBezTo>
                <a:cubicBezTo>
                  <a:pt x="74" y="224"/>
                  <a:pt x="203" y="98"/>
                  <a:pt x="365" y="73"/>
                </a:cubicBezTo>
                <a:cubicBezTo>
                  <a:pt x="365" y="97"/>
                  <a:pt x="365" y="97"/>
                  <a:pt x="365" y="97"/>
                </a:cubicBezTo>
                <a:lnTo>
                  <a:pt x="476" y="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E988A6CA-716D-4E41-A580-5D14356F068D}"/>
              </a:ext>
            </a:extLst>
          </p:cNvPr>
          <p:cNvSpPr>
            <a:spLocks/>
          </p:cNvSpPr>
          <p:nvPr/>
        </p:nvSpPr>
        <p:spPr bwMode="auto">
          <a:xfrm>
            <a:off x="6040624" y="3291110"/>
            <a:ext cx="1443038" cy="1781175"/>
          </a:xfrm>
          <a:custGeom>
            <a:avLst/>
            <a:gdLst>
              <a:gd name="T0" fmla="*/ 70 w 382"/>
              <a:gd name="T1" fmla="*/ 110 h 472"/>
              <a:gd name="T2" fmla="*/ 97 w 382"/>
              <a:gd name="T3" fmla="*/ 110 h 472"/>
              <a:gd name="T4" fmla="*/ 48 w 382"/>
              <a:gd name="T5" fmla="*/ 0 h 472"/>
              <a:gd name="T6" fmla="*/ 0 w 382"/>
              <a:gd name="T7" fmla="*/ 110 h 472"/>
              <a:gd name="T8" fmla="*/ 26 w 382"/>
              <a:gd name="T9" fmla="*/ 110 h 472"/>
              <a:gd name="T10" fmla="*/ 382 w 382"/>
              <a:gd name="T11" fmla="*/ 472 h 472"/>
              <a:gd name="T12" fmla="*/ 382 w 382"/>
              <a:gd name="T13" fmla="*/ 428 h 472"/>
              <a:gd name="T14" fmla="*/ 70 w 382"/>
              <a:gd name="T15" fmla="*/ 110 h 4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72">
                <a:moveTo>
                  <a:pt x="70" y="110"/>
                </a:moveTo>
                <a:cubicBezTo>
                  <a:pt x="97" y="110"/>
                  <a:pt x="97" y="110"/>
                  <a:pt x="97" y="110"/>
                </a:cubicBezTo>
                <a:cubicBezTo>
                  <a:pt x="48" y="0"/>
                  <a:pt x="48" y="0"/>
                  <a:pt x="48" y="0"/>
                </a:cubicBezTo>
                <a:cubicBezTo>
                  <a:pt x="0" y="110"/>
                  <a:pt x="0" y="110"/>
                  <a:pt x="0" y="110"/>
                </a:cubicBezTo>
                <a:cubicBezTo>
                  <a:pt x="26" y="110"/>
                  <a:pt x="26" y="110"/>
                  <a:pt x="26" y="110"/>
                </a:cubicBezTo>
                <a:cubicBezTo>
                  <a:pt x="54" y="295"/>
                  <a:pt x="198" y="441"/>
                  <a:pt x="382" y="472"/>
                </a:cubicBezTo>
                <a:cubicBezTo>
                  <a:pt x="382" y="428"/>
                  <a:pt x="382" y="428"/>
                  <a:pt x="382" y="428"/>
                </a:cubicBezTo>
                <a:cubicBezTo>
                  <a:pt x="222" y="398"/>
                  <a:pt x="97" y="271"/>
                  <a:pt x="70" y="110"/>
                </a:cubicBezTo>
                <a:close/>
              </a:path>
            </a:pathLst>
          </a:custGeom>
          <a:solidFill>
            <a:srgbClr val="007EC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1B8EABA0-D009-4F73-B695-78E277A00D8A}"/>
              </a:ext>
            </a:extLst>
          </p:cNvPr>
          <p:cNvSpPr>
            <a:spLocks/>
          </p:cNvSpPr>
          <p:nvPr/>
        </p:nvSpPr>
        <p:spPr bwMode="auto">
          <a:xfrm>
            <a:off x="7558274" y="3740372"/>
            <a:ext cx="1801813" cy="1438275"/>
          </a:xfrm>
          <a:custGeom>
            <a:avLst/>
            <a:gdLst>
              <a:gd name="T0" fmla="*/ 110 w 477"/>
              <a:gd name="T1" fmla="*/ 310 h 381"/>
              <a:gd name="T2" fmla="*/ 110 w 477"/>
              <a:gd name="T3" fmla="*/ 284 h 381"/>
              <a:gd name="T4" fmla="*/ 0 w 477"/>
              <a:gd name="T5" fmla="*/ 333 h 381"/>
              <a:gd name="T6" fmla="*/ 110 w 477"/>
              <a:gd name="T7" fmla="*/ 381 h 381"/>
              <a:gd name="T8" fmla="*/ 110 w 477"/>
              <a:gd name="T9" fmla="*/ 354 h 381"/>
              <a:gd name="T10" fmla="*/ 477 w 477"/>
              <a:gd name="T11" fmla="*/ 0 h 381"/>
              <a:gd name="T12" fmla="*/ 432 w 477"/>
              <a:gd name="T13" fmla="*/ 0 h 381"/>
              <a:gd name="T14" fmla="*/ 110 w 477"/>
              <a:gd name="T15" fmla="*/ 310 h 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81">
                <a:moveTo>
                  <a:pt x="110" y="310"/>
                </a:moveTo>
                <a:cubicBezTo>
                  <a:pt x="110" y="284"/>
                  <a:pt x="110" y="284"/>
                  <a:pt x="110" y="284"/>
                </a:cubicBezTo>
                <a:cubicBezTo>
                  <a:pt x="0" y="333"/>
                  <a:pt x="0" y="333"/>
                  <a:pt x="0" y="333"/>
                </a:cubicBezTo>
                <a:cubicBezTo>
                  <a:pt x="110" y="381"/>
                  <a:pt x="110" y="381"/>
                  <a:pt x="110" y="381"/>
                </a:cubicBezTo>
                <a:cubicBezTo>
                  <a:pt x="110" y="354"/>
                  <a:pt x="110" y="354"/>
                  <a:pt x="110" y="354"/>
                </a:cubicBezTo>
                <a:cubicBezTo>
                  <a:pt x="297" y="329"/>
                  <a:pt x="445" y="184"/>
                  <a:pt x="477" y="0"/>
                </a:cubicBezTo>
                <a:cubicBezTo>
                  <a:pt x="432" y="0"/>
                  <a:pt x="432" y="0"/>
                  <a:pt x="432" y="0"/>
                </a:cubicBezTo>
                <a:cubicBezTo>
                  <a:pt x="402" y="160"/>
                  <a:pt x="273" y="286"/>
                  <a:pt x="110" y="3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1BFF6129-2827-4709-85B7-53E77B7FC63A}"/>
              </a:ext>
            </a:extLst>
          </p:cNvPr>
          <p:cNvSpPr>
            <a:spLocks/>
          </p:cNvSpPr>
          <p:nvPr/>
        </p:nvSpPr>
        <p:spPr bwMode="auto">
          <a:xfrm>
            <a:off x="8015474" y="1852835"/>
            <a:ext cx="1443038" cy="1774825"/>
          </a:xfrm>
          <a:custGeom>
            <a:avLst/>
            <a:gdLst>
              <a:gd name="T0" fmla="*/ 313 w 382"/>
              <a:gd name="T1" fmla="*/ 359 h 470"/>
              <a:gd name="T2" fmla="*/ 285 w 382"/>
              <a:gd name="T3" fmla="*/ 359 h 470"/>
              <a:gd name="T4" fmla="*/ 334 w 382"/>
              <a:gd name="T5" fmla="*/ 470 h 470"/>
              <a:gd name="T6" fmla="*/ 382 w 382"/>
              <a:gd name="T7" fmla="*/ 359 h 470"/>
              <a:gd name="T8" fmla="*/ 357 w 382"/>
              <a:gd name="T9" fmla="*/ 359 h 470"/>
              <a:gd name="T10" fmla="*/ 0 w 382"/>
              <a:gd name="T11" fmla="*/ 0 h 470"/>
              <a:gd name="T12" fmla="*/ 0 w 382"/>
              <a:gd name="T13" fmla="*/ 44 h 470"/>
              <a:gd name="T14" fmla="*/ 313 w 382"/>
              <a:gd name="T15" fmla="*/ 359 h 4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70">
                <a:moveTo>
                  <a:pt x="313" y="359"/>
                </a:moveTo>
                <a:cubicBezTo>
                  <a:pt x="285" y="359"/>
                  <a:pt x="285" y="359"/>
                  <a:pt x="285" y="359"/>
                </a:cubicBezTo>
                <a:cubicBezTo>
                  <a:pt x="334" y="470"/>
                  <a:pt x="334" y="470"/>
                  <a:pt x="334" y="470"/>
                </a:cubicBezTo>
                <a:cubicBezTo>
                  <a:pt x="382" y="359"/>
                  <a:pt x="382" y="359"/>
                  <a:pt x="382" y="359"/>
                </a:cubicBezTo>
                <a:cubicBezTo>
                  <a:pt x="357" y="359"/>
                  <a:pt x="357" y="359"/>
                  <a:pt x="357" y="359"/>
                </a:cubicBezTo>
                <a:cubicBezTo>
                  <a:pt x="328" y="175"/>
                  <a:pt x="183" y="30"/>
                  <a:pt x="0" y="0"/>
                </a:cubicBezTo>
                <a:cubicBezTo>
                  <a:pt x="0" y="44"/>
                  <a:pt x="0" y="44"/>
                  <a:pt x="0" y="44"/>
                </a:cubicBezTo>
                <a:cubicBezTo>
                  <a:pt x="159" y="73"/>
                  <a:pt x="285" y="199"/>
                  <a:pt x="313" y="35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579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D3C3F0-0770-47E8-BBA5-A6C68FCE3183}"/>
              </a:ext>
            </a:extLst>
          </p:cNvPr>
          <p:cNvSpPr>
            <a:spLocks noGrp="1"/>
          </p:cNvSpPr>
          <p:nvPr>
            <p:ph type="title"/>
          </p:nvPr>
        </p:nvSpPr>
        <p:spPr/>
        <p:txBody>
          <a:bodyPr/>
          <a:lstStyle/>
          <a:p>
            <a:r>
              <a:rPr lang="en-US"/>
              <a:t>Benefits and Life</a:t>
            </a:r>
          </a:p>
        </p:txBody>
      </p:sp>
      <p:sp>
        <p:nvSpPr>
          <p:cNvPr id="7" name="Text Placeholder 6">
            <a:extLst>
              <a:ext uri="{FF2B5EF4-FFF2-40B4-BE49-F238E27FC236}">
                <a16:creationId xmlns:a16="http://schemas.microsoft.com/office/drawing/2014/main" id="{DF759A69-BD9D-41C2-9A13-9E30FB6A82AC}"/>
              </a:ext>
            </a:extLst>
          </p:cNvPr>
          <p:cNvSpPr>
            <a:spLocks noGrp="1"/>
          </p:cNvSpPr>
          <p:nvPr>
            <p:ph type="body" idx="1"/>
          </p:nvPr>
        </p:nvSpPr>
        <p:spPr/>
        <p:txBody>
          <a:bodyPr/>
          <a:lstStyle/>
          <a:p>
            <a:r>
              <a:rPr lang="en-US"/>
              <a:t>EXPERTISE AND SOLUTIONS</a:t>
            </a:r>
          </a:p>
        </p:txBody>
      </p:sp>
    </p:spTree>
    <p:extLst>
      <p:ext uri="{BB962C8B-B14F-4D97-AF65-F5344CB8AC3E}">
        <p14:creationId xmlns:p14="http://schemas.microsoft.com/office/powerpoint/2010/main" val="2483033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Black"/>
              </a:rPr>
              <a:t>Benefits Value Proposition</a:t>
            </a:r>
          </a:p>
        </p:txBody>
      </p:sp>
      <p:sp>
        <p:nvSpPr>
          <p:cNvPr id="3" name="Content Placeholder 2"/>
          <p:cNvSpPr>
            <a:spLocks noGrp="1"/>
          </p:cNvSpPr>
          <p:nvPr>
            <p:ph idx="1"/>
          </p:nvPr>
        </p:nvSpPr>
        <p:spPr/>
        <p:txBody>
          <a:bodyPr vert="horz" lIns="91440" tIns="45720" rIns="91440" bIns="45720" rtlCol="0" anchor="t">
            <a:normAutofit/>
          </a:bodyPr>
          <a:lstStyle/>
          <a:p>
            <a:pPr marL="0" indent="0" fontAlgn="base">
              <a:lnSpc>
                <a:spcPct val="100000"/>
              </a:lnSpc>
              <a:buNone/>
            </a:pPr>
            <a:endParaRPr lang="en-US" b="1">
              <a:latin typeface="Arial"/>
              <a:cs typeface="Arial"/>
            </a:endParaRPr>
          </a:p>
          <a:p>
            <a:pPr marL="0" indent="0">
              <a:lnSpc>
                <a:spcPct val="100000"/>
              </a:lnSpc>
              <a:buNone/>
            </a:pPr>
            <a:r>
              <a:rPr lang="en-US" b="1">
                <a:latin typeface="Arial"/>
                <a:cs typeface="Arial"/>
              </a:rPr>
              <a:t>Our Benefits teams combine the experience, savvy and scale of an established company with the innovation and flexibility of a startup. </a:t>
            </a:r>
            <a:endParaRPr lang="en-US"/>
          </a:p>
          <a:p>
            <a:pPr marL="0" indent="0" fontAlgn="base">
              <a:lnSpc>
                <a:spcPct val="100000"/>
              </a:lnSpc>
              <a:buNone/>
            </a:pPr>
            <a:r>
              <a:rPr lang="en-US" b="1">
                <a:latin typeface="Arial"/>
                <a:cs typeface="Arial"/>
              </a:rPr>
              <a:t>We are a team of passionate and seasoned professionals dedicated to supporting each other and our clients. </a:t>
            </a:r>
            <a:endParaRPr lang="en-US" b="1">
              <a:solidFill>
                <a:schemeClr val="bg1"/>
              </a:solidFill>
            </a:endParaRPr>
          </a:p>
          <a:p>
            <a:pPr marL="0" indent="0" fontAlgn="base">
              <a:lnSpc>
                <a:spcPct val="150000"/>
              </a:lnSpc>
              <a:buNone/>
            </a:pPr>
            <a:endParaRPr lang="en-US">
              <a:solidFill>
                <a:schemeClr val="bg1"/>
              </a:solidFill>
            </a:endParaRPr>
          </a:p>
        </p:txBody>
      </p:sp>
      <p:sp>
        <p:nvSpPr>
          <p:cNvPr id="4" name="Content Placeholder 3"/>
          <p:cNvSpPr>
            <a:spLocks noGrp="1"/>
          </p:cNvSpPr>
          <p:nvPr>
            <p:ph idx="13"/>
          </p:nvPr>
        </p:nvSpPr>
        <p:spPr/>
        <p:txBody>
          <a:bodyPr vert="horz" lIns="91440" tIns="45720" rIns="91440" bIns="45720" rtlCol="0" anchor="t">
            <a:normAutofit/>
          </a:bodyPr>
          <a:lstStyle/>
          <a:p>
            <a:pPr marL="0" indent="0" fontAlgn="base">
              <a:lnSpc>
                <a:spcPct val="110000"/>
              </a:lnSpc>
              <a:buNone/>
            </a:pPr>
            <a:r>
              <a:rPr lang="en-US" b="1">
                <a:latin typeface="Arial"/>
                <a:cs typeface="Arial"/>
              </a:rPr>
              <a:t>We deliver </a:t>
            </a:r>
            <a:r>
              <a:rPr lang="en-US">
                <a:latin typeface="Arial"/>
                <a:cs typeface="Arial"/>
              </a:rPr>
              <a:t>the expertise, solutions and service that employers – of all sizes and across industries – need to attract and retain talent, support the diverse needs of employees and their families, and thrive.</a:t>
            </a:r>
          </a:p>
          <a:p>
            <a:pPr fontAlgn="base">
              <a:buClr>
                <a:schemeClr val="accent1"/>
              </a:buClr>
              <a:buSzPct val="100000"/>
            </a:pPr>
            <a:r>
              <a:rPr lang="en-US" b="1">
                <a:latin typeface="Arial"/>
                <a:cs typeface="Arial"/>
              </a:rPr>
              <a:t>Employee benefits</a:t>
            </a:r>
          </a:p>
          <a:p>
            <a:pPr>
              <a:buClr>
                <a:schemeClr val="accent1"/>
              </a:buClr>
            </a:pPr>
            <a:r>
              <a:rPr lang="en-US" b="1">
                <a:latin typeface="Arial"/>
                <a:cs typeface="Arial"/>
              </a:rPr>
              <a:t>Executive benefits plans</a:t>
            </a:r>
          </a:p>
          <a:p>
            <a:pPr lvl="0" fontAlgn="base">
              <a:buClr>
                <a:schemeClr val="accent1"/>
              </a:buClr>
              <a:buSzPct val="100000"/>
            </a:pPr>
            <a:r>
              <a:rPr lang="en-US" b="1">
                <a:latin typeface="Arial"/>
                <a:cs typeface="Arial"/>
              </a:rPr>
              <a:t>Human capital solutions</a:t>
            </a:r>
          </a:p>
          <a:p>
            <a:pPr lvl="0">
              <a:buSzPct val="100000"/>
            </a:pPr>
            <a:endParaRPr lang="en-US" sz="140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val="0"/>
              </a:ext>
            </a:extLst>
          </a:blip>
          <a:srcRect l="6158" r="1049"/>
          <a:stretch/>
        </p:blipFill>
        <p:spPr>
          <a:xfrm>
            <a:off x="6022109" y="-1"/>
            <a:ext cx="6162803" cy="3444949"/>
          </a:xfrm>
          <a:prstGeom prst="rect">
            <a:avLst/>
          </a:prstGeom>
        </p:spPr>
      </p:pic>
    </p:spTree>
    <p:extLst>
      <p:ext uri="{BB962C8B-B14F-4D97-AF65-F5344CB8AC3E}">
        <p14:creationId xmlns:p14="http://schemas.microsoft.com/office/powerpoint/2010/main" val="28461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88" y="244031"/>
            <a:ext cx="3136605" cy="1325563"/>
          </a:xfrm>
        </p:spPr>
        <p:txBody>
          <a:bodyPr>
            <a:normAutofit/>
          </a:bodyPr>
          <a:lstStyle/>
          <a:p>
            <a:r>
              <a:rPr lang="en-US" sz="2400"/>
              <a:t>Our Employee Benefits Solutions</a:t>
            </a:r>
          </a:p>
        </p:txBody>
      </p:sp>
      <p:sp>
        <p:nvSpPr>
          <p:cNvPr id="4" name="Content Placeholder 3"/>
          <p:cNvSpPr>
            <a:spLocks noGrp="1"/>
          </p:cNvSpPr>
          <p:nvPr>
            <p:ph sz="half" idx="2"/>
          </p:nvPr>
        </p:nvSpPr>
        <p:spPr>
          <a:xfrm>
            <a:off x="616688" y="1711842"/>
            <a:ext cx="2923954" cy="4474571"/>
          </a:xfrm>
        </p:spPr>
        <p:txBody>
          <a:bodyPr>
            <a:noAutofit/>
          </a:bodyPr>
          <a:lstStyle/>
          <a:p>
            <a:pPr fontAlgn="base"/>
            <a:r>
              <a:rPr lang="en-US" sz="1600" b="1"/>
              <a:t>With a holistic, consultative approach </a:t>
            </a:r>
            <a:r>
              <a:rPr lang="en-US" sz="1600"/>
              <a:t>to employee benefits, we start by assessing an employer’s unique goals and objectives, along with the expectations of their employees, and continue with the development and execution of a customized strategy designed to meet those specific needs.</a:t>
            </a:r>
          </a:p>
          <a:p>
            <a:pPr fontAlgn="base"/>
            <a:r>
              <a:rPr lang="en-US" sz="1600" b="1"/>
              <a:t>Whether</a:t>
            </a:r>
            <a:r>
              <a:rPr lang="en-US" sz="1600"/>
              <a:t> it’s a one-year or multi-year strategy, we’re there for our clients every step of the way with the breadth of solutions, depth of knowledge and excellence in execution that enhance outcomes. </a:t>
            </a:r>
          </a:p>
        </p:txBody>
      </p:sp>
      <p:sp>
        <p:nvSpPr>
          <p:cNvPr id="5" name="Content Placeholder 4"/>
          <p:cNvSpPr>
            <a:spLocks noGrp="1"/>
          </p:cNvSpPr>
          <p:nvPr>
            <p:ph sz="quarter" idx="4"/>
          </p:nvPr>
        </p:nvSpPr>
        <p:spPr>
          <a:xfrm>
            <a:off x="4330087" y="3829110"/>
            <a:ext cx="7305040" cy="2275366"/>
          </a:xfrm>
        </p:spPr>
        <p:txBody>
          <a:bodyPr numCol="2">
            <a:noAutofit/>
          </a:bodyPr>
          <a:lstStyle/>
          <a:p>
            <a:pPr>
              <a:lnSpc>
                <a:spcPct val="100000"/>
              </a:lnSpc>
              <a:spcBef>
                <a:spcPts val="600"/>
              </a:spcBef>
              <a:buClr>
                <a:schemeClr val="accent1"/>
              </a:buClr>
              <a:buSzPct val="100000"/>
              <a:buFont typeface="Symbol" panose="05050102010706020507" pitchFamily="18" charset="2"/>
              <a:buChar char="·"/>
            </a:pPr>
            <a:r>
              <a:rPr lang="en-US" sz="1600"/>
              <a:t>Employee benefits consulting</a:t>
            </a:r>
          </a:p>
          <a:p>
            <a:pPr lvl="0">
              <a:lnSpc>
                <a:spcPct val="100000"/>
              </a:lnSpc>
              <a:spcBef>
                <a:spcPts val="600"/>
              </a:spcBef>
              <a:buClr>
                <a:schemeClr val="accent1"/>
              </a:buClr>
              <a:buSzPct val="100000"/>
              <a:buFont typeface="Symbol" panose="05050102010706020507" pitchFamily="18" charset="2"/>
              <a:buChar char="·"/>
            </a:pPr>
            <a:r>
              <a:rPr lang="en-US" sz="1600"/>
              <a:t>Benefits compliance</a:t>
            </a:r>
          </a:p>
          <a:p>
            <a:pPr lvl="0">
              <a:lnSpc>
                <a:spcPct val="100000"/>
              </a:lnSpc>
              <a:spcBef>
                <a:spcPts val="600"/>
              </a:spcBef>
              <a:buClr>
                <a:schemeClr val="accent1"/>
              </a:buClr>
              <a:buSzPct val="100000"/>
              <a:buFont typeface="Symbol" panose="05050102010706020507" pitchFamily="18" charset="2"/>
              <a:buChar char="·"/>
            </a:pPr>
            <a:r>
              <a:rPr lang="en-US" sz="1600"/>
              <a:t>Benefits and HR technology</a:t>
            </a:r>
          </a:p>
          <a:p>
            <a:pPr lvl="0">
              <a:lnSpc>
                <a:spcPct val="100000"/>
              </a:lnSpc>
              <a:spcBef>
                <a:spcPts val="600"/>
              </a:spcBef>
              <a:buClr>
                <a:schemeClr val="accent1"/>
              </a:buClr>
              <a:buSzPct val="100000"/>
              <a:buFont typeface="Symbol" panose="05050102010706020507" pitchFamily="18" charset="2"/>
              <a:buChar char="·"/>
            </a:pPr>
            <a:r>
              <a:rPr lang="en-US" sz="1600"/>
              <a:t>Centers of Excellence:</a:t>
            </a:r>
          </a:p>
          <a:p>
            <a:pPr lvl="1">
              <a:lnSpc>
                <a:spcPct val="100000"/>
              </a:lnSpc>
              <a:spcBef>
                <a:spcPts val="600"/>
              </a:spcBef>
              <a:buClr>
                <a:schemeClr val="accent1"/>
              </a:buClr>
              <a:buSzPct val="100000"/>
              <a:buFont typeface="Symbol" panose="05050102010706020507" pitchFamily="18" charset="2"/>
              <a:buChar char="·"/>
            </a:pPr>
            <a:r>
              <a:rPr lang="en-US" sz="1600"/>
              <a:t>Pharmacy management</a:t>
            </a:r>
          </a:p>
          <a:p>
            <a:pPr lvl="1">
              <a:lnSpc>
                <a:spcPct val="100000"/>
              </a:lnSpc>
              <a:spcBef>
                <a:spcPts val="600"/>
              </a:spcBef>
              <a:buClr>
                <a:schemeClr val="accent1"/>
              </a:buClr>
              <a:buSzPct val="100000"/>
              <a:buFont typeface="Symbol" panose="05050102010706020507" pitchFamily="18" charset="2"/>
              <a:buChar char="·"/>
            </a:pPr>
            <a:r>
              <a:rPr lang="en-US" sz="1600"/>
              <a:t>Stop loss</a:t>
            </a:r>
          </a:p>
          <a:p>
            <a:pPr lvl="1">
              <a:lnSpc>
                <a:spcPct val="100000"/>
              </a:lnSpc>
              <a:spcBef>
                <a:spcPts val="600"/>
              </a:spcBef>
              <a:buClr>
                <a:schemeClr val="accent1"/>
              </a:buClr>
              <a:buSzPct val="100000"/>
              <a:buFont typeface="Symbol" panose="05050102010706020507" pitchFamily="18" charset="2"/>
              <a:buChar char="·"/>
            </a:pPr>
            <a:r>
              <a:rPr lang="en-US"/>
              <a:t>PEO</a:t>
            </a:r>
          </a:p>
          <a:p>
            <a:pPr lvl="1">
              <a:lnSpc>
                <a:spcPct val="100000"/>
              </a:lnSpc>
              <a:spcBef>
                <a:spcPts val="600"/>
              </a:spcBef>
              <a:buClr>
                <a:schemeClr val="accent1"/>
              </a:buClr>
              <a:buSzPct val="100000"/>
              <a:buFont typeface="Symbol" panose="05050102010706020507" pitchFamily="18" charset="2"/>
              <a:buChar char="·"/>
            </a:pPr>
            <a:r>
              <a:rPr lang="en-US" sz="1600"/>
              <a:t>Ancillary benefits</a:t>
            </a:r>
          </a:p>
          <a:p>
            <a:pPr lvl="0">
              <a:lnSpc>
                <a:spcPct val="100000"/>
              </a:lnSpc>
              <a:spcBef>
                <a:spcPts val="600"/>
              </a:spcBef>
              <a:buClr>
                <a:schemeClr val="accent1"/>
              </a:buClr>
              <a:buSzPct val="100000"/>
              <a:buFont typeface="Symbol" panose="05050102010706020507" pitchFamily="18" charset="2"/>
              <a:buChar char="·"/>
            </a:pPr>
            <a:endParaRPr lang="en-US" sz="1600"/>
          </a:p>
          <a:p>
            <a:pPr lvl="0">
              <a:lnSpc>
                <a:spcPct val="100000"/>
              </a:lnSpc>
              <a:spcBef>
                <a:spcPts val="600"/>
              </a:spcBef>
              <a:buClr>
                <a:schemeClr val="accent1"/>
              </a:buClr>
              <a:buSzPct val="100000"/>
              <a:buFont typeface="Symbol" panose="05050102010706020507" pitchFamily="18" charset="2"/>
              <a:buChar char="·"/>
            </a:pPr>
            <a:endParaRPr lang="en-US" sz="1600"/>
          </a:p>
          <a:p>
            <a:pPr>
              <a:lnSpc>
                <a:spcPct val="100000"/>
              </a:lnSpc>
              <a:spcBef>
                <a:spcPts val="600"/>
              </a:spcBef>
              <a:buClr>
                <a:schemeClr val="accent1"/>
              </a:buClr>
            </a:pPr>
            <a:r>
              <a:rPr lang="en-US" sz="1600"/>
              <a:t>Well-being and engagement </a:t>
            </a:r>
          </a:p>
          <a:p>
            <a:pPr lvl="0">
              <a:lnSpc>
                <a:spcPct val="100000"/>
              </a:lnSpc>
              <a:spcBef>
                <a:spcPts val="600"/>
              </a:spcBef>
              <a:buClr>
                <a:schemeClr val="accent1"/>
              </a:buClr>
              <a:buSzPct val="100000"/>
              <a:buFont typeface="Symbol" panose="05050102010706020507" pitchFamily="18" charset="2"/>
              <a:buChar char="·"/>
            </a:pPr>
            <a:r>
              <a:rPr lang="en-US" sz="1600"/>
              <a:t>Captive and alternative risk</a:t>
            </a:r>
          </a:p>
          <a:p>
            <a:pPr lvl="0">
              <a:lnSpc>
                <a:spcPct val="100000"/>
              </a:lnSpc>
              <a:spcBef>
                <a:spcPts val="600"/>
              </a:spcBef>
              <a:buClr>
                <a:schemeClr val="accent1"/>
              </a:buClr>
              <a:buSzPct val="100000"/>
              <a:buFont typeface="Symbol" panose="05050102010706020507" pitchFamily="18" charset="2"/>
              <a:buChar char="·"/>
            </a:pPr>
            <a:r>
              <a:rPr lang="en-US" sz="1600"/>
              <a:t>Employee communications</a:t>
            </a:r>
          </a:p>
          <a:p>
            <a:pPr lvl="0">
              <a:lnSpc>
                <a:spcPct val="100000"/>
              </a:lnSpc>
              <a:spcBef>
                <a:spcPts val="600"/>
              </a:spcBef>
              <a:buClr>
                <a:schemeClr val="accent1"/>
              </a:buClr>
              <a:buSzPct val="100000"/>
              <a:buFont typeface="Symbol" panose="05050102010706020507" pitchFamily="18" charset="2"/>
              <a:buChar char="·"/>
            </a:pPr>
            <a:r>
              <a:rPr lang="en-US" sz="1600"/>
              <a:t>International benefits</a:t>
            </a:r>
          </a:p>
          <a:p>
            <a:pPr lvl="0">
              <a:lnSpc>
                <a:spcPct val="100000"/>
              </a:lnSpc>
              <a:spcBef>
                <a:spcPts val="600"/>
              </a:spcBef>
              <a:buClr>
                <a:schemeClr val="accent1"/>
              </a:buClr>
              <a:buSzPct val="100000"/>
              <a:buFont typeface="Symbol" panose="05050102010706020507" pitchFamily="18" charset="2"/>
              <a:buChar char="·"/>
            </a:pPr>
            <a:r>
              <a:rPr lang="en-US" sz="1600">
                <a:latin typeface="+mn-lt"/>
              </a:rPr>
              <a:t>Long-term care</a:t>
            </a:r>
          </a:p>
          <a:p>
            <a:pPr>
              <a:lnSpc>
                <a:spcPct val="100000"/>
              </a:lnSpc>
              <a:spcBef>
                <a:spcPts val="600"/>
              </a:spcBef>
              <a:buClr>
                <a:schemeClr val="accent1"/>
              </a:buClr>
              <a:buSzPct val="100000"/>
              <a:buFont typeface="Symbol" panose="05050102010706020507" pitchFamily="18" charset="2"/>
              <a:buChar char="·"/>
            </a:pPr>
            <a:r>
              <a:rPr lang="en-US" sz="1600">
                <a:effectLst/>
                <a:latin typeface="+mn-lt"/>
              </a:rPr>
              <a:t>Actuarial </a:t>
            </a:r>
            <a:r>
              <a:rPr lang="en-US" sz="1600">
                <a:latin typeface="+mn-lt"/>
              </a:rPr>
              <a:t>and f</a:t>
            </a:r>
            <a:r>
              <a:rPr lang="en-US" sz="1600">
                <a:effectLst/>
                <a:latin typeface="+mn-lt"/>
              </a:rPr>
              <a:t>inancial </a:t>
            </a:r>
            <a:r>
              <a:rPr lang="en-US" sz="1600">
                <a:latin typeface="+mn-lt"/>
              </a:rPr>
              <a:t>a</a:t>
            </a:r>
            <a:r>
              <a:rPr lang="en-US" sz="1600">
                <a:effectLst/>
                <a:latin typeface="+mn-lt"/>
              </a:rPr>
              <a:t>nalysis</a:t>
            </a:r>
          </a:p>
          <a:p>
            <a:pPr>
              <a:lnSpc>
                <a:spcPct val="100000"/>
              </a:lnSpc>
              <a:spcBef>
                <a:spcPts val="600"/>
              </a:spcBef>
              <a:buClr>
                <a:schemeClr val="accent1"/>
              </a:buClr>
              <a:buSzPct val="100000"/>
              <a:buFont typeface="Symbol" panose="05050102010706020507" pitchFamily="18" charset="2"/>
              <a:buChar char="·"/>
            </a:pPr>
            <a:r>
              <a:rPr lang="en-US" sz="1600">
                <a:effectLst/>
                <a:latin typeface="+mn-lt"/>
              </a:rPr>
              <a:t>Benchmarking </a:t>
            </a:r>
            <a:r>
              <a:rPr lang="en-US" sz="1600">
                <a:latin typeface="+mn-lt"/>
              </a:rPr>
              <a:t>and t</a:t>
            </a:r>
            <a:r>
              <a:rPr lang="en-US" sz="1600">
                <a:effectLst/>
                <a:latin typeface="+mn-lt"/>
              </a:rPr>
              <a:t>rend analysis</a:t>
            </a:r>
            <a:endParaRPr lang="en-US" sz="1800">
              <a:effectLst/>
              <a:latin typeface="Arial" panose="020B0604020202020204" pitchFamily="34" charset="0"/>
            </a:endParaRPr>
          </a:p>
          <a:p>
            <a:pPr lvl="0">
              <a:buClr>
                <a:schemeClr val="accent1"/>
              </a:buClr>
              <a:buSzPct val="100000"/>
            </a:pPr>
            <a:endParaRPr lang="en-US" sz="1600"/>
          </a:p>
          <a:p>
            <a:pPr>
              <a:buSzPct val="100000"/>
            </a:pPr>
            <a:endParaRPr lang="en-US" sz="160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3429000"/>
            <a:ext cx="6268175" cy="40011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Solutions and expertise include:</a:t>
            </a: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980" t="23148" r="1104" b="19200"/>
          <a:stretch/>
        </p:blipFill>
        <p:spPr>
          <a:xfrm>
            <a:off x="3783724" y="1"/>
            <a:ext cx="8397766" cy="3297954"/>
          </a:xfrm>
          <a:prstGeom prst="rect">
            <a:avLst/>
          </a:prstGeom>
        </p:spPr>
      </p:pic>
    </p:spTree>
    <p:extLst>
      <p:ext uri="{BB962C8B-B14F-4D97-AF65-F5344CB8AC3E}">
        <p14:creationId xmlns:p14="http://schemas.microsoft.com/office/powerpoint/2010/main" val="1341751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An Integrated Approach </a:t>
            </a:r>
            <a:br>
              <a:rPr lang="en-US" b="1"/>
            </a:br>
            <a:r>
              <a:rPr lang="en-US" b="1"/>
              <a:t>to Client Care</a:t>
            </a:r>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264738" y="1415827"/>
            <a:ext cx="8213497" cy="5048767"/>
          </a:xfrm>
          <a:prstGeom prst="rect">
            <a:avLst/>
          </a:prstGeom>
        </p:spPr>
      </p:pic>
      <p:sp>
        <p:nvSpPr>
          <p:cNvPr id="3" name="Rectangle 2"/>
          <p:cNvSpPr/>
          <p:nvPr/>
        </p:nvSpPr>
        <p:spPr>
          <a:xfrm>
            <a:off x="7198241" y="6474201"/>
            <a:ext cx="201850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Arial" panose="020B0604020202020204"/>
                <a:ea typeface="+mn-ea"/>
                <a:cs typeface="+mn-cs"/>
              </a:rPr>
              <a:t>*NFP does not provide legal advice.</a:t>
            </a:r>
          </a:p>
        </p:txBody>
      </p:sp>
    </p:spTree>
    <p:extLst>
      <p:ext uri="{BB962C8B-B14F-4D97-AF65-F5344CB8AC3E}">
        <p14:creationId xmlns:p14="http://schemas.microsoft.com/office/powerpoint/2010/main" val="161041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Human Capital Solutions — </a:t>
            </a:r>
            <a:br>
              <a:rPr lang="en-US"/>
            </a:br>
            <a:r>
              <a:rPr lang="en-US"/>
              <a:t>A Valuable Partnership</a:t>
            </a:r>
          </a:p>
        </p:txBody>
      </p:sp>
      <p:sp>
        <p:nvSpPr>
          <p:cNvPr id="3" name="Content Placeholder 2"/>
          <p:cNvSpPr>
            <a:spLocks noGrp="1"/>
          </p:cNvSpPr>
          <p:nvPr>
            <p:ph idx="1"/>
          </p:nvPr>
        </p:nvSpPr>
        <p:spPr>
          <a:xfrm>
            <a:off x="274319" y="1105147"/>
            <a:ext cx="5709792" cy="5615964"/>
          </a:xfrm>
        </p:spPr>
        <p:txBody>
          <a:bodyPr>
            <a:normAutofit/>
          </a:bodyPr>
          <a:lstStyle/>
          <a:p>
            <a:pPr marL="0" indent="0" fontAlgn="base">
              <a:buNone/>
            </a:pPr>
            <a:r>
              <a:rPr lang="en-US" b="1"/>
              <a:t>For companies </a:t>
            </a:r>
            <a:r>
              <a:rPr lang="en-US"/>
              <a:t>that don’t have the time, interest, energy or resources to manage a comprehensive human resources infrastructure, our HR experts are there to step forward. We serve as a trusted partner to a leadership team, allowing them to focus on running and growing their business. </a:t>
            </a:r>
          </a:p>
          <a:p>
            <a:pPr marL="0" indent="0" fontAlgn="base">
              <a:buNone/>
            </a:pPr>
            <a:r>
              <a:rPr lang="en-US" b="1"/>
              <a:t>We take time </a:t>
            </a:r>
            <a:r>
              <a:rPr lang="en-US"/>
              <a:t>to understand obstacles and objectives, and deploy expertise to maximize the impact of a company’s HR function across their organization.</a:t>
            </a:r>
          </a:p>
          <a:p>
            <a:pPr marL="0" indent="0" fontAlgn="base">
              <a:buNone/>
            </a:pPr>
            <a:r>
              <a:rPr lang="en-US" b="1"/>
              <a:t>Whether you want </a:t>
            </a:r>
            <a:r>
              <a:rPr lang="en-US"/>
              <a:t>to improve employee engagement and performance, retain top talent or increase efficiency in your organization, we can assist you with thorough policy and program evaluation, compensation benchmarking, and other solutions and support. We have the horsepower to get you where you want to be. </a:t>
            </a:r>
            <a:r>
              <a:rPr lang="en-US" b="1"/>
              <a:t>Our capabilities include:</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22179" r="10985"/>
          <a:stretch/>
        </p:blipFill>
        <p:spPr>
          <a:xfrm>
            <a:off x="6096000" y="0"/>
            <a:ext cx="6124354" cy="6108842"/>
          </a:xfrm>
          <a:prstGeom prst="rect">
            <a:avLst/>
          </a:prstGeom>
        </p:spPr>
      </p:pic>
      <p:sp>
        <p:nvSpPr>
          <p:cNvPr id="7" name="Content Placeholder 2">
            <a:extLst>
              <a:ext uri="{FF2B5EF4-FFF2-40B4-BE49-F238E27FC236}">
                <a16:creationId xmlns:a16="http://schemas.microsoft.com/office/drawing/2014/main" id="{9D2CBB6D-C2CE-5523-DC6F-50387D122CAA}"/>
              </a:ext>
            </a:extLst>
          </p:cNvPr>
          <p:cNvSpPr txBox="1">
            <a:spLocks/>
          </p:cNvSpPr>
          <p:nvPr/>
        </p:nvSpPr>
        <p:spPr>
          <a:xfrm>
            <a:off x="274319" y="4713447"/>
            <a:ext cx="5821681" cy="1642540"/>
          </a:xfrm>
          <a:prstGeom prst="rect">
            <a:avLst/>
          </a:prstGeom>
        </p:spPr>
        <p:txBody>
          <a:bodyPr vert="horz" lIns="91440" tIns="45720" rIns="91440" bIns="45720" numCol="2" rtlCol="0" anchor="t">
            <a:norm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Font typeface="Arial" panose="020B0604020202020204" pitchFamily="34" charset="0"/>
              <a:buChar char="•"/>
            </a:pPr>
            <a:r>
              <a:rPr lang="en-US">
                <a:latin typeface="Arial"/>
                <a:cs typeface="Arial"/>
              </a:rPr>
              <a:t>Strategic HR</a:t>
            </a:r>
          </a:p>
          <a:p>
            <a:pPr fontAlgn="base">
              <a:buFont typeface="Arial" panose="020B0604020202020204" pitchFamily="34" charset="0"/>
              <a:buChar char="•"/>
            </a:pPr>
            <a:r>
              <a:rPr lang="en-US">
                <a:latin typeface="Arial"/>
                <a:cs typeface="Arial"/>
              </a:rPr>
              <a:t>Recruiting</a:t>
            </a:r>
          </a:p>
          <a:p>
            <a:pPr fontAlgn="base">
              <a:buFont typeface="Arial" panose="020B0604020202020204" pitchFamily="34" charset="0"/>
              <a:buChar char="•"/>
            </a:pPr>
            <a:r>
              <a:rPr lang="en-US">
                <a:latin typeface="Arial"/>
                <a:cs typeface="Arial"/>
              </a:rPr>
              <a:t>Compensation and </a:t>
            </a:r>
            <a:br>
              <a:rPr lang="en-US"/>
            </a:br>
            <a:r>
              <a:rPr lang="en-US">
                <a:latin typeface="Arial"/>
                <a:cs typeface="Arial"/>
              </a:rPr>
              <a:t>total rewards</a:t>
            </a:r>
          </a:p>
          <a:p>
            <a:pPr fontAlgn="base">
              <a:buFont typeface="Arial" panose="020B0604020202020204" pitchFamily="34" charset="0"/>
              <a:buChar char="•"/>
            </a:pPr>
            <a:r>
              <a:rPr lang="en-US">
                <a:latin typeface="Arial"/>
                <a:cs typeface="Arial"/>
              </a:rPr>
              <a:t>HR operations </a:t>
            </a:r>
            <a:endParaRPr lang="en-US"/>
          </a:p>
          <a:p>
            <a:pPr fontAlgn="base">
              <a:buFont typeface="Arial" panose="020B0604020202020204" pitchFamily="34" charset="0"/>
              <a:buChar char="•"/>
            </a:pPr>
            <a:r>
              <a:rPr lang="en-US">
                <a:latin typeface="Arial"/>
                <a:cs typeface="Arial"/>
              </a:rPr>
              <a:t>HR technology</a:t>
            </a:r>
            <a:endParaRPr lang="en-US"/>
          </a:p>
          <a:p>
            <a:pPr fontAlgn="base">
              <a:buFont typeface="Arial" panose="020B0604020202020204" pitchFamily="34" charset="0"/>
              <a:buChar char="•"/>
            </a:pPr>
            <a:r>
              <a:rPr lang="en-US">
                <a:latin typeface="Arial"/>
                <a:cs typeface="Arial"/>
              </a:rPr>
              <a:t>People development</a:t>
            </a:r>
            <a:endParaRPr lang="en-US"/>
          </a:p>
          <a:p>
            <a:pPr fontAlgn="base">
              <a:buFont typeface="Arial" panose="020B0604020202020204" pitchFamily="34" charset="0"/>
              <a:buChar char="•"/>
            </a:pPr>
            <a:r>
              <a:rPr lang="en-US">
                <a:latin typeface="Arial"/>
                <a:cs typeface="Arial"/>
              </a:rPr>
              <a:t>International HR</a:t>
            </a:r>
          </a:p>
          <a:p>
            <a:pPr fontAlgn="base">
              <a:buFont typeface="Arial" panose="020B0604020202020204" pitchFamily="34" charset="0"/>
              <a:buChar char="•"/>
            </a:pPr>
            <a:r>
              <a:rPr lang="en-US">
                <a:latin typeface="Arial"/>
                <a:cs typeface="Arial"/>
              </a:rPr>
              <a:t>Career transition and </a:t>
            </a:r>
            <a:br>
              <a:rPr lang="en-US"/>
            </a:br>
            <a:r>
              <a:rPr lang="en-US">
                <a:latin typeface="Arial"/>
                <a:cs typeface="Arial"/>
              </a:rPr>
              <a:t>out-placement</a:t>
            </a:r>
          </a:p>
        </p:txBody>
      </p:sp>
    </p:spTree>
    <p:extLst>
      <p:ext uri="{BB962C8B-B14F-4D97-AF65-F5344CB8AC3E}">
        <p14:creationId xmlns:p14="http://schemas.microsoft.com/office/powerpoint/2010/main" val="2098554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Black"/>
              </a:rPr>
              <a:t>Core Benefits and Insurance Specialties</a:t>
            </a:r>
            <a:endParaRPr lang="en-US"/>
          </a:p>
        </p:txBody>
      </p:sp>
      <p:sp>
        <p:nvSpPr>
          <p:cNvPr id="4" name="Content Placeholder 3"/>
          <p:cNvSpPr>
            <a:spLocks noGrp="1"/>
          </p:cNvSpPr>
          <p:nvPr>
            <p:ph sz="half" idx="2"/>
          </p:nvPr>
        </p:nvSpPr>
        <p:spPr>
          <a:xfrm>
            <a:off x="326401" y="1511225"/>
            <a:ext cx="3150838" cy="5221980"/>
          </a:xfrm>
        </p:spPr>
        <p:txBody>
          <a:bodyPr vert="horz" lIns="91440" tIns="45720" rIns="91440" bIns="45720" rtlCol="0" anchor="t">
            <a:noAutofit/>
          </a:bodyPr>
          <a:lstStyle/>
          <a:p>
            <a:pPr fontAlgn="base"/>
            <a:r>
              <a:rPr lang="en-US" sz="1600" b="1">
                <a:latin typeface="Arial"/>
                <a:cs typeface="Arial"/>
              </a:rPr>
              <a:t>NFP</a:t>
            </a:r>
            <a:r>
              <a:rPr lang="en-US">
                <a:latin typeface="Arial"/>
                <a:cs typeface="Arial"/>
              </a:rPr>
              <a:t> is focused on every aspect of your benefits and insurance needs, but we do have specific experts focused on pushing boundaries and providing excellent service for:</a:t>
            </a:r>
            <a:endParaRPr lang="en-US"/>
          </a:p>
          <a:p>
            <a:pPr marL="168275" lvl="1" indent="-168275" fontAlgn="base">
              <a:spcBef>
                <a:spcPts val="1000"/>
              </a:spcBef>
              <a:buClr>
                <a:schemeClr val="accent1"/>
              </a:buClr>
              <a:buSzPct val="100000"/>
              <a:buFont typeface="Symbol" panose="05050102010706020507" pitchFamily="18" charset="2"/>
              <a:buChar char="·"/>
            </a:pPr>
            <a:r>
              <a:rPr lang="en-US" sz="1600"/>
              <a:t>Well-being and engagement</a:t>
            </a:r>
          </a:p>
          <a:p>
            <a:pPr marL="168275" lvl="1" indent="-168275" fontAlgn="base">
              <a:spcBef>
                <a:spcPts val="1000"/>
              </a:spcBef>
              <a:buClr>
                <a:schemeClr val="accent1"/>
              </a:buClr>
              <a:buSzPct val="100000"/>
              <a:buFont typeface="Symbol" panose="05050102010706020507" pitchFamily="18" charset="2"/>
              <a:buChar char="·"/>
            </a:pPr>
            <a:r>
              <a:rPr lang="en-US" sz="1600"/>
              <a:t>Pharmacy management</a:t>
            </a:r>
          </a:p>
          <a:p>
            <a:pPr marL="168275" lvl="1" indent="-168275" fontAlgn="base">
              <a:spcBef>
                <a:spcPts val="1000"/>
              </a:spcBef>
              <a:buClr>
                <a:schemeClr val="accent1"/>
              </a:buClr>
              <a:buSzPct val="100000"/>
              <a:buFont typeface="Symbol" panose="05050102010706020507" pitchFamily="18" charset="2"/>
              <a:buChar char="·"/>
            </a:pPr>
            <a:r>
              <a:rPr lang="en-US" sz="1600"/>
              <a:t>Voluntary benefits</a:t>
            </a:r>
          </a:p>
          <a:p>
            <a:pPr marL="168275" lvl="1" indent="-168275" fontAlgn="base">
              <a:spcBef>
                <a:spcPts val="1000"/>
              </a:spcBef>
              <a:buClr>
                <a:schemeClr val="accent1"/>
              </a:buClr>
              <a:buSzPct val="100000"/>
              <a:buFont typeface="Symbol" panose="05050102010706020507" pitchFamily="18" charset="2"/>
              <a:buChar char="·"/>
            </a:pPr>
            <a:r>
              <a:rPr lang="en-US" sz="1600"/>
              <a:t>Cost containment strategies</a:t>
            </a:r>
          </a:p>
          <a:p>
            <a:pPr marL="168275" lvl="1" indent="-168275" fontAlgn="base">
              <a:spcBef>
                <a:spcPts val="1000"/>
              </a:spcBef>
              <a:buClr>
                <a:schemeClr val="accent1"/>
              </a:buClr>
              <a:buSzPct val="100000"/>
              <a:buFont typeface="Symbol" panose="05050102010706020507" pitchFamily="18" charset="2"/>
              <a:buChar char="·"/>
            </a:pPr>
            <a:r>
              <a:rPr lang="en-US" sz="1600"/>
              <a:t>Captives and alternative risk</a:t>
            </a:r>
          </a:p>
          <a:p>
            <a:pPr marL="168275" lvl="1" indent="-168275" fontAlgn="base">
              <a:spcBef>
                <a:spcPts val="1000"/>
              </a:spcBef>
              <a:buClr>
                <a:schemeClr val="accent1"/>
              </a:buClr>
              <a:buSzPct val="100000"/>
              <a:buFont typeface="Symbol" panose="05050102010706020507" pitchFamily="18" charset="2"/>
              <a:buChar char="·"/>
            </a:pPr>
            <a:r>
              <a:rPr lang="en-US" sz="1600"/>
              <a:t>Benefits compliance</a:t>
            </a:r>
          </a:p>
        </p:txBody>
      </p:sp>
      <p:sp>
        <p:nvSpPr>
          <p:cNvPr id="5" name="Content Placeholder 4"/>
          <p:cNvSpPr>
            <a:spLocks noGrp="1"/>
          </p:cNvSpPr>
          <p:nvPr>
            <p:ph sz="quarter" idx="4"/>
          </p:nvPr>
        </p:nvSpPr>
        <p:spPr>
          <a:xfrm>
            <a:off x="4274287" y="1511225"/>
            <a:ext cx="7739485" cy="5588384"/>
          </a:xfrm>
        </p:spPr>
        <p:txBody>
          <a:bodyPr vert="horz" lIns="91440" tIns="45720" rIns="91440" bIns="45720" numCol="2" spcCol="365760" rtlCol="0" anchor="t">
            <a:noAutofit/>
          </a:bodyPr>
          <a:lstStyle/>
          <a:p>
            <a:pPr marL="0" lvl="0" indent="0">
              <a:buNone/>
            </a:pPr>
            <a:r>
              <a:rPr lang="en-US" b="1">
                <a:solidFill>
                  <a:schemeClr val="accent1"/>
                </a:solidFill>
                <a:latin typeface="Arial"/>
                <a:cs typeface="Arial"/>
              </a:rPr>
              <a:t>Well-Being and Engagement</a:t>
            </a:r>
            <a:endParaRPr lang="en-US">
              <a:solidFill>
                <a:schemeClr val="accent1"/>
              </a:solidFill>
            </a:endParaRPr>
          </a:p>
          <a:p>
            <a:pPr marL="231775" lvl="1" indent="-231775" fontAlgn="base">
              <a:buClr>
                <a:schemeClr val="accent1"/>
              </a:buClr>
            </a:pPr>
            <a:r>
              <a:rPr lang="en-US"/>
              <a:t>Transform your wellness approach </a:t>
            </a:r>
            <a:br>
              <a:rPr lang="en-US"/>
            </a:br>
            <a:r>
              <a:rPr lang="en-US"/>
              <a:t>to a well-being strategy. </a:t>
            </a:r>
          </a:p>
          <a:p>
            <a:pPr marL="231775" lvl="1" indent="-231775">
              <a:buClr>
                <a:schemeClr val="accent1"/>
              </a:buClr>
            </a:pPr>
            <a:r>
              <a:rPr lang="en-US"/>
              <a:t>Empower your organization to sustain a healthier mental, emotional, financial and physical state for employees. </a:t>
            </a:r>
          </a:p>
          <a:p>
            <a:pPr marL="231775" lvl="1" indent="-231775">
              <a:buClr>
                <a:schemeClr val="accent1"/>
              </a:buClr>
            </a:pPr>
            <a:r>
              <a:rPr lang="en-US"/>
              <a:t>Develop an engaging well-being strategy that aligns with your goals, promotes employee participation and delivers results.</a:t>
            </a:r>
            <a:r>
              <a:rPr lang="en-US" sz="1400"/>
              <a:t> </a:t>
            </a:r>
          </a:p>
          <a:p>
            <a:pPr marL="0" lvl="0" indent="0">
              <a:buNone/>
            </a:pPr>
            <a:r>
              <a:rPr lang="en-US" b="1">
                <a:solidFill>
                  <a:schemeClr val="accent1"/>
                </a:solidFill>
                <a:latin typeface="Arial"/>
                <a:cs typeface="Arial"/>
              </a:rPr>
              <a:t>Pharmacy Management</a:t>
            </a:r>
            <a:endParaRPr lang="en-US">
              <a:solidFill>
                <a:schemeClr val="accent1"/>
              </a:solidFill>
            </a:endParaRPr>
          </a:p>
          <a:p>
            <a:pPr marL="231775" lvl="1" indent="-231775" fontAlgn="base">
              <a:buClr>
                <a:schemeClr val="accent1"/>
              </a:buClr>
            </a:pPr>
            <a:r>
              <a:rPr lang="en-US"/>
              <a:t>High-cost drug management through Rx Solutions </a:t>
            </a:r>
          </a:p>
          <a:p>
            <a:pPr marL="688975" lvl="2" indent="-231775" fontAlgn="base">
              <a:buClr>
                <a:schemeClr val="accent1"/>
              </a:buClr>
            </a:pPr>
            <a:r>
              <a:rPr lang="en-US"/>
              <a:t>NFP Rx Solutions is a leading pharmacy benefits consulting firm providing experienced account management, clinical services, AI and plan oversight. </a:t>
            </a:r>
          </a:p>
          <a:p>
            <a:pPr marL="0" lvl="1" indent="0" fontAlgn="base">
              <a:buClr>
                <a:schemeClr val="accent1"/>
              </a:buClr>
              <a:buNone/>
            </a:pPr>
            <a:br>
              <a:rPr lang="en-US"/>
            </a:br>
            <a:br>
              <a:rPr lang="en-US"/>
            </a:br>
            <a:br>
              <a:rPr lang="en-US"/>
            </a:br>
            <a:r>
              <a:rPr lang="en-US" b="1">
                <a:solidFill>
                  <a:schemeClr val="accent1"/>
                </a:solidFill>
                <a:latin typeface="Arial"/>
                <a:cs typeface="Arial"/>
              </a:rPr>
              <a:t>Voluntary Benefits</a:t>
            </a:r>
            <a:endParaRPr lang="en-US">
              <a:solidFill>
                <a:schemeClr val="accent1"/>
              </a:solidFill>
            </a:endParaRPr>
          </a:p>
          <a:p>
            <a:pPr marL="231775" lvl="1" indent="-231775">
              <a:buClr>
                <a:schemeClr val="accent1"/>
              </a:buClr>
            </a:pPr>
            <a:r>
              <a:rPr lang="en-US"/>
              <a:t>Mitigate financial uncertainty, ease stress and offer better quality of life support with options to help your employees.</a:t>
            </a:r>
          </a:p>
          <a:p>
            <a:pPr marL="688975" lvl="2" indent="-231775" fontAlgn="base">
              <a:buClr>
                <a:schemeClr val="accent1"/>
              </a:buClr>
            </a:pPr>
            <a:r>
              <a:rPr lang="en-US">
                <a:latin typeface="Arial"/>
                <a:cs typeface="Arial"/>
              </a:rPr>
              <a:t>Fill gaps in coverage (deductibles, coinsurance, copay and out-of-pocket expenses) </a:t>
            </a:r>
          </a:p>
          <a:p>
            <a:pPr marL="688975" lvl="2" indent="-231775" fontAlgn="base">
              <a:buClr>
                <a:schemeClr val="accent1"/>
              </a:buClr>
            </a:pPr>
            <a:r>
              <a:rPr lang="en-US">
                <a:latin typeface="Arial"/>
                <a:cs typeface="Arial"/>
              </a:rPr>
              <a:t>Provide greater financial security. </a:t>
            </a:r>
          </a:p>
          <a:p>
            <a:pPr marL="688975" lvl="2" indent="-231775" fontAlgn="base">
              <a:buClr>
                <a:schemeClr val="accent1"/>
              </a:buClr>
            </a:pPr>
            <a:r>
              <a:rPr lang="en-US"/>
              <a:t>Elevate value by helping deliver more comprehensive coverage for half the cost of a daily coffee.</a:t>
            </a:r>
          </a:p>
          <a:p>
            <a:pPr marL="688975" lvl="2" indent="-231775" fontAlgn="base">
              <a:buClr>
                <a:schemeClr val="accent1"/>
              </a:buClr>
            </a:pPr>
            <a:endParaRPr lang="en-US"/>
          </a:p>
          <a:p>
            <a:pPr marL="688975" lvl="2" indent="-231775" fontAlgn="base">
              <a:buClr>
                <a:schemeClr val="accent1"/>
              </a:buClr>
            </a:pPr>
            <a:endParaRPr lang="en-US"/>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820270"/>
            <a:ext cx="6429965" cy="369332"/>
          </a:xfrm>
          <a:prstGeom prst="rect">
            <a:avLst/>
          </a:prstGeom>
        </p:spPr>
        <p:txBody>
          <a:bodyPr wrap="none" lIns="91440" tIns="45720" rIns="91440" bIns="45720" anchor="t">
            <a:spAutoFit/>
          </a:bodyPr>
          <a:lstStyle/>
          <a:p>
            <a:pPr>
              <a:defRPr/>
            </a:pPr>
            <a:r>
              <a:rPr lang="en-US" b="1">
                <a:latin typeface="Arial" panose="020B0604020202020204"/>
              </a:rPr>
              <a:t>Our specialists hold particular expertise in the arenas of:</a:t>
            </a:r>
            <a:endParaRPr lang="en-US">
              <a:ea typeface="+mn-ea"/>
              <a:cs typeface="+mn-cs"/>
            </a:endParaRPr>
          </a:p>
        </p:txBody>
      </p:sp>
    </p:spTree>
    <p:extLst>
      <p:ext uri="{BB962C8B-B14F-4D97-AF65-F5344CB8AC3E}">
        <p14:creationId xmlns:p14="http://schemas.microsoft.com/office/powerpoint/2010/main" val="377375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2140" y="5191443"/>
            <a:ext cx="4636328" cy="861774"/>
          </a:xfrm>
          <a:prstGeom prst="rect">
            <a:avLst/>
          </a:prstGeom>
        </p:spPr>
        <p:txBody>
          <a:bodyPr wrap="square">
            <a:spAutoFit/>
          </a:bodyPr>
          <a:lstStyle/>
          <a:p>
            <a:pPr>
              <a:lnSpc>
                <a:spcPts val="2000"/>
              </a:lnSpc>
            </a:pPr>
            <a:r>
              <a:rPr lang="en-US">
                <a:solidFill>
                  <a:schemeClr val="bg1"/>
                </a:solidFill>
              </a:rPr>
              <a:t>Helping companies and individuals address their most significant risk, workforce, wealth management and retirement challenges. </a:t>
            </a:r>
          </a:p>
        </p:txBody>
      </p:sp>
      <p:sp>
        <p:nvSpPr>
          <p:cNvPr id="2" name="Title 1">
            <a:extLst>
              <a:ext uri="{FF2B5EF4-FFF2-40B4-BE49-F238E27FC236}">
                <a16:creationId xmlns:a16="http://schemas.microsoft.com/office/drawing/2014/main" id="{BD7934EA-90FD-4F13-89DC-AC69BFC8CD8C}"/>
              </a:ext>
            </a:extLst>
          </p:cNvPr>
          <p:cNvSpPr>
            <a:spLocks noGrp="1"/>
          </p:cNvSpPr>
          <p:nvPr>
            <p:ph type="ctrTitle"/>
          </p:nvPr>
        </p:nvSpPr>
        <p:spPr/>
        <p:txBody>
          <a:bodyPr/>
          <a:lstStyle/>
          <a:p>
            <a:r>
              <a:rPr lang="en-US"/>
              <a:t>Company </a:t>
            </a:r>
            <a:br>
              <a:rPr lang="en-US"/>
            </a:br>
            <a:r>
              <a:rPr lang="en-US"/>
              <a:t>Overview</a:t>
            </a:r>
          </a:p>
        </p:txBody>
      </p:sp>
      <p:sp>
        <p:nvSpPr>
          <p:cNvPr id="3" name="Subtitle 2">
            <a:extLst>
              <a:ext uri="{FF2B5EF4-FFF2-40B4-BE49-F238E27FC236}">
                <a16:creationId xmlns:a16="http://schemas.microsoft.com/office/drawing/2014/main" id="{54CAA2B5-B3C4-4948-B21D-354B55360904}"/>
              </a:ext>
            </a:extLst>
          </p:cNvPr>
          <p:cNvSpPr>
            <a:spLocks noGrp="1"/>
          </p:cNvSpPr>
          <p:nvPr>
            <p:ph type="subTitle" idx="1"/>
          </p:nvPr>
        </p:nvSpPr>
        <p:spPr/>
        <p:txBody>
          <a:bodyPr vert="horz" lIns="91440" tIns="45720" rIns="91440" bIns="45720" rtlCol="0" anchor="t">
            <a:normAutofit/>
          </a:bodyPr>
          <a:lstStyle/>
          <a:p>
            <a:r>
              <a:rPr lang="en-US" b="1">
                <a:latin typeface="Arial"/>
                <a:cs typeface="Arial"/>
              </a:rPr>
              <a:t>Property and Casualty</a:t>
            </a:r>
          </a:p>
          <a:p>
            <a:r>
              <a:rPr lang="en-US" b="1">
                <a:latin typeface="Arial"/>
                <a:cs typeface="Arial"/>
              </a:rPr>
              <a:t>Benefits and Life</a:t>
            </a:r>
            <a:endParaRPr lang="en-US"/>
          </a:p>
          <a:p>
            <a:r>
              <a:rPr lang="en-US" b="1">
                <a:latin typeface="Arial"/>
                <a:cs typeface="Arial"/>
              </a:rPr>
              <a:t>Wealth and Retirement</a:t>
            </a:r>
            <a:endParaRPr lang="en-US"/>
          </a:p>
          <a:p>
            <a:endParaRPr lang="en-US"/>
          </a:p>
        </p:txBody>
      </p:sp>
    </p:spTree>
    <p:extLst>
      <p:ext uri="{BB962C8B-B14F-4D97-AF65-F5344CB8AC3E}">
        <p14:creationId xmlns:p14="http://schemas.microsoft.com/office/powerpoint/2010/main" val="10349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Black"/>
              </a:rPr>
              <a:t>Core Benefits and Insurance Specialties</a:t>
            </a:r>
            <a:endParaRPr lang="en-US"/>
          </a:p>
        </p:txBody>
      </p:sp>
      <p:sp>
        <p:nvSpPr>
          <p:cNvPr id="4" name="Content Placeholder 3"/>
          <p:cNvSpPr>
            <a:spLocks noGrp="1"/>
          </p:cNvSpPr>
          <p:nvPr>
            <p:ph sz="half" idx="2"/>
          </p:nvPr>
        </p:nvSpPr>
        <p:spPr>
          <a:xfrm>
            <a:off x="326401" y="1511225"/>
            <a:ext cx="3150838" cy="5221980"/>
          </a:xfrm>
        </p:spPr>
        <p:txBody>
          <a:bodyPr vert="horz" lIns="91440" tIns="45720" rIns="91440" bIns="45720" rtlCol="0" anchor="t">
            <a:noAutofit/>
          </a:bodyPr>
          <a:lstStyle/>
          <a:p>
            <a:pPr fontAlgn="base"/>
            <a:r>
              <a:rPr lang="en-US" sz="1600" b="1">
                <a:latin typeface="Arial"/>
                <a:cs typeface="Arial"/>
              </a:rPr>
              <a:t>NFP</a:t>
            </a:r>
            <a:r>
              <a:rPr lang="en-US">
                <a:latin typeface="Arial"/>
                <a:cs typeface="Arial"/>
              </a:rPr>
              <a:t> is focused on every aspect of your benefits and insurance needs, but we do have specific experts focused on pushing boundaries and providing excellent service for:</a:t>
            </a:r>
            <a:endParaRPr lang="en-US"/>
          </a:p>
          <a:p>
            <a:pPr marL="168275" lvl="1" indent="-168275" fontAlgn="base">
              <a:spcBef>
                <a:spcPts val="1000"/>
              </a:spcBef>
              <a:buClr>
                <a:schemeClr val="accent1"/>
              </a:buClr>
              <a:buSzPct val="100000"/>
              <a:buFont typeface="Symbol" panose="05050102010706020507" pitchFamily="18" charset="2"/>
              <a:buChar char="·"/>
            </a:pPr>
            <a:r>
              <a:rPr lang="en-US" sz="1600"/>
              <a:t>Well-being and engagement</a:t>
            </a:r>
          </a:p>
          <a:p>
            <a:pPr marL="168275" lvl="1" indent="-168275" fontAlgn="base">
              <a:spcBef>
                <a:spcPts val="1000"/>
              </a:spcBef>
              <a:buClr>
                <a:schemeClr val="accent1"/>
              </a:buClr>
              <a:buSzPct val="100000"/>
              <a:buFont typeface="Symbol" panose="05050102010706020507" pitchFamily="18" charset="2"/>
              <a:buChar char="·"/>
            </a:pPr>
            <a:r>
              <a:rPr lang="en-US" sz="1600"/>
              <a:t>Pharmacy management</a:t>
            </a:r>
          </a:p>
          <a:p>
            <a:pPr marL="168275" lvl="1" indent="-168275" fontAlgn="base">
              <a:spcBef>
                <a:spcPts val="1000"/>
              </a:spcBef>
              <a:buClr>
                <a:schemeClr val="accent1"/>
              </a:buClr>
              <a:buSzPct val="100000"/>
              <a:buFont typeface="Symbol" panose="05050102010706020507" pitchFamily="18" charset="2"/>
              <a:buChar char="·"/>
            </a:pPr>
            <a:r>
              <a:rPr lang="en-US" sz="1600"/>
              <a:t>Voluntary benefits</a:t>
            </a:r>
          </a:p>
          <a:p>
            <a:pPr marL="168275" lvl="1" indent="-168275" fontAlgn="base">
              <a:spcBef>
                <a:spcPts val="1000"/>
              </a:spcBef>
              <a:buClr>
                <a:schemeClr val="accent1"/>
              </a:buClr>
              <a:buSzPct val="100000"/>
              <a:buFont typeface="Symbol" panose="05050102010706020507" pitchFamily="18" charset="2"/>
              <a:buChar char="·"/>
            </a:pPr>
            <a:r>
              <a:rPr lang="en-US" sz="1600"/>
              <a:t>Cost containment strategies</a:t>
            </a:r>
          </a:p>
          <a:p>
            <a:pPr marL="168275" lvl="1" indent="-168275" fontAlgn="base">
              <a:spcBef>
                <a:spcPts val="1000"/>
              </a:spcBef>
              <a:buClr>
                <a:schemeClr val="accent1"/>
              </a:buClr>
              <a:buSzPct val="100000"/>
              <a:buFont typeface="Symbol" panose="05050102010706020507" pitchFamily="18" charset="2"/>
              <a:buChar char="·"/>
            </a:pPr>
            <a:r>
              <a:rPr lang="en-US" sz="1600"/>
              <a:t>Captives and alternative risk</a:t>
            </a:r>
          </a:p>
          <a:p>
            <a:pPr marL="168275" lvl="1" indent="-168275" fontAlgn="base">
              <a:spcBef>
                <a:spcPts val="1000"/>
              </a:spcBef>
              <a:buClr>
                <a:schemeClr val="accent1"/>
              </a:buClr>
              <a:buSzPct val="100000"/>
              <a:buFont typeface="Symbol" panose="05050102010706020507" pitchFamily="18" charset="2"/>
              <a:buChar char="·"/>
            </a:pPr>
            <a:r>
              <a:rPr lang="en-US" sz="1600"/>
              <a:t>Benefits compliance</a:t>
            </a:r>
          </a:p>
        </p:txBody>
      </p:sp>
      <p:sp>
        <p:nvSpPr>
          <p:cNvPr id="5" name="Content Placeholder 4"/>
          <p:cNvSpPr>
            <a:spLocks noGrp="1"/>
          </p:cNvSpPr>
          <p:nvPr>
            <p:ph sz="quarter" idx="4"/>
          </p:nvPr>
        </p:nvSpPr>
        <p:spPr>
          <a:xfrm>
            <a:off x="4274287" y="1015318"/>
            <a:ext cx="7665465" cy="5705793"/>
          </a:xfrm>
        </p:spPr>
        <p:txBody>
          <a:bodyPr vert="horz" wrap="square" lIns="91440" tIns="45720" rIns="91440" bIns="45720" numCol="2" spcCol="365760" rtlCol="0" anchor="t">
            <a:noAutofit/>
          </a:bodyPr>
          <a:lstStyle/>
          <a:p>
            <a:pPr marL="0" indent="0">
              <a:buNone/>
            </a:pPr>
            <a:r>
              <a:rPr lang="en-US" b="1">
                <a:solidFill>
                  <a:schemeClr val="accent1"/>
                </a:solidFill>
                <a:latin typeface="Arial"/>
                <a:cs typeface="Arial"/>
              </a:rPr>
              <a:t>Cost Containment Strategies</a:t>
            </a:r>
          </a:p>
          <a:p>
            <a:pPr marL="231775" lvl="1" indent="-231775" fontAlgn="base">
              <a:buClr>
                <a:schemeClr val="accent1"/>
              </a:buClr>
            </a:pPr>
            <a:r>
              <a:rPr lang="en-US">
                <a:latin typeface="Arial"/>
                <a:cs typeface="Arial"/>
              </a:rPr>
              <a:t>Integrate your approach to client care with advanced cost containment strategies that support successful benefits solutions.</a:t>
            </a:r>
          </a:p>
          <a:p>
            <a:pPr marL="688975" lvl="2" indent="-231775" fontAlgn="base">
              <a:buClr>
                <a:schemeClr val="accent1"/>
              </a:buClr>
            </a:pPr>
            <a:r>
              <a:rPr lang="en-US" sz="1400">
                <a:latin typeface="Arial"/>
                <a:cs typeface="Arial"/>
              </a:rPr>
              <a:t>Program design, regulation monitoring, plan management and overall engagement can make a difference.</a:t>
            </a:r>
          </a:p>
          <a:p>
            <a:pPr marL="688975" lvl="2" indent="-231775" fontAlgn="base">
              <a:buClr>
                <a:schemeClr val="accent1"/>
              </a:buClr>
            </a:pPr>
            <a:r>
              <a:rPr lang="en-US" sz="1400">
                <a:latin typeface="Arial"/>
                <a:cs typeface="Arial"/>
              </a:rPr>
              <a:t>Single and multi-year strategies to meet your organization’s needs.</a:t>
            </a:r>
          </a:p>
          <a:p>
            <a:pPr marL="688975" lvl="2" indent="-231775" fontAlgn="base">
              <a:buClr>
                <a:schemeClr val="accent1"/>
              </a:buClr>
            </a:pPr>
            <a:r>
              <a:rPr lang="en-US" sz="1400">
                <a:latin typeface="Arial"/>
                <a:cs typeface="Arial"/>
              </a:rPr>
              <a:t>Ongoing development and execution of customized, holistic support.</a:t>
            </a:r>
          </a:p>
          <a:p>
            <a:pPr marL="0" indent="0" fontAlgn="base">
              <a:buNone/>
            </a:pPr>
            <a:r>
              <a:rPr lang="en-US" b="1">
                <a:solidFill>
                  <a:schemeClr val="accent1"/>
                </a:solidFill>
                <a:latin typeface="Arial"/>
                <a:cs typeface="Arial"/>
              </a:rPr>
              <a:t>Captives and Alternative Risk</a:t>
            </a:r>
            <a:endParaRPr lang="en-US" b="1">
              <a:solidFill>
                <a:schemeClr val="accent1"/>
              </a:solidFill>
            </a:endParaRPr>
          </a:p>
          <a:p>
            <a:pPr marL="231775" lvl="1" indent="-231775" fontAlgn="base">
              <a:buClr>
                <a:schemeClr val="accent1"/>
              </a:buClr>
            </a:pPr>
            <a:r>
              <a:rPr lang="en-US"/>
              <a:t>Our CaptivePlus group medical stop loss captive is a risk management solution for employers seeking an alternative to the current market. </a:t>
            </a:r>
          </a:p>
          <a:p>
            <a:pPr marL="231775" lvl="1" indent="-231775" fontAlgn="base">
              <a:buClr>
                <a:schemeClr val="accent1"/>
              </a:buClr>
            </a:pPr>
            <a:r>
              <a:rPr lang="en-US"/>
              <a:t>Benefit from the transparency and control of self‐funding, combined with the stability and scale of a group captive, for a true opportunity to manage health plan risk.</a:t>
            </a:r>
            <a:endParaRPr lang="en-US" sz="1400"/>
          </a:p>
          <a:p>
            <a:pPr marL="0" indent="0">
              <a:buNone/>
            </a:pPr>
            <a:r>
              <a:rPr lang="en-US" b="1">
                <a:solidFill>
                  <a:schemeClr val="accent1"/>
                </a:solidFill>
                <a:latin typeface="Arial"/>
                <a:cs typeface="Arial"/>
              </a:rPr>
              <a:t>Benefits Compliance</a:t>
            </a:r>
            <a:endParaRPr lang="en-US">
              <a:solidFill>
                <a:schemeClr val="accent1"/>
              </a:solidFill>
            </a:endParaRPr>
          </a:p>
          <a:p>
            <a:pPr marL="231775" lvl="1" indent="-231775" fontAlgn="base">
              <a:buClr>
                <a:schemeClr val="accent1"/>
              </a:buClr>
            </a:pPr>
            <a:r>
              <a:rPr lang="en-US"/>
              <a:t>Helping you navigate legislative changes through our:</a:t>
            </a:r>
          </a:p>
          <a:p>
            <a:pPr marL="688975" lvl="2" indent="-231775" fontAlgn="base">
              <a:buClr>
                <a:schemeClr val="accent1"/>
              </a:buClr>
            </a:pPr>
            <a:r>
              <a:rPr lang="en-US" sz="1400">
                <a:latin typeface="Arial"/>
                <a:cs typeface="Arial"/>
              </a:rPr>
              <a:t>Compliance team of in-house attorneys well versed in ACA, COBRA, FMLA.</a:t>
            </a:r>
          </a:p>
          <a:p>
            <a:pPr marL="688975" lvl="2" indent="-231775" fontAlgn="base">
              <a:buClr>
                <a:schemeClr val="accent1"/>
              </a:buClr>
            </a:pPr>
            <a:r>
              <a:rPr lang="en-US" sz="1400">
                <a:latin typeface="Arial"/>
                <a:cs typeface="Arial"/>
              </a:rPr>
              <a:t>Research team decoding the latest benefits compliance trends.</a:t>
            </a:r>
          </a:p>
          <a:p>
            <a:pPr marL="688975" lvl="2" indent="-231775" fontAlgn="base">
              <a:buClr>
                <a:schemeClr val="accent1"/>
              </a:buClr>
            </a:pPr>
            <a:r>
              <a:rPr lang="en-US" sz="1400">
                <a:latin typeface="Arial"/>
                <a:cs typeface="Arial"/>
              </a:rPr>
              <a:t>Compliance audits to help you adhere to plan rules.</a:t>
            </a:r>
          </a:p>
          <a:p>
            <a:pPr marL="688975" lvl="2" indent="-231775" fontAlgn="base">
              <a:buClr>
                <a:schemeClr val="accent1"/>
              </a:buClr>
            </a:pPr>
            <a:r>
              <a:rPr lang="en-US" sz="1400">
                <a:latin typeface="Arial"/>
                <a:cs typeface="Arial"/>
              </a:rPr>
              <a:t>Educational resources including our Compliance Corner newsletter on new legislation, and seminars clarifying complex topics.</a:t>
            </a:r>
          </a:p>
          <a:p>
            <a:pPr marL="0" lvl="0" indent="0" fontAlgn="base">
              <a:buNone/>
            </a:pPr>
            <a:endParaRPr lang="en-US" sz="1400" b="1">
              <a:solidFill>
                <a:schemeClr val="accent1"/>
              </a:solidFill>
            </a:endParaRPr>
          </a:p>
          <a:p>
            <a:endParaRPr lang="en-US" sz="140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504959"/>
            <a:ext cx="6429965" cy="369332"/>
          </a:xfrm>
          <a:prstGeom prst="rect">
            <a:avLst/>
          </a:prstGeom>
        </p:spPr>
        <p:txBody>
          <a:bodyPr wrap="none" lIns="91440" tIns="45720" rIns="91440" bIns="45720" anchor="t">
            <a:spAutoFit/>
          </a:bodyPr>
          <a:lstStyle/>
          <a:p>
            <a:pPr>
              <a:defRPr/>
            </a:pPr>
            <a:r>
              <a:rPr lang="en-US" b="1">
                <a:latin typeface="Arial" panose="020B0604020202020204"/>
              </a:rPr>
              <a:t>Our specialists hold particular expertise in the arenas of:</a:t>
            </a:r>
            <a:endParaRPr lang="en-US">
              <a:ea typeface="+mn-ea"/>
              <a:cs typeface="+mn-cs"/>
            </a:endParaRPr>
          </a:p>
        </p:txBody>
      </p:sp>
    </p:spTree>
    <p:extLst>
      <p:ext uri="{BB962C8B-B14F-4D97-AF65-F5344CB8AC3E}">
        <p14:creationId xmlns:p14="http://schemas.microsoft.com/office/powerpoint/2010/main" val="816155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Executive Benefits Leadership</a:t>
            </a:r>
          </a:p>
        </p:txBody>
      </p:sp>
      <p:sp>
        <p:nvSpPr>
          <p:cNvPr id="4" name="Content Placeholder 3"/>
          <p:cNvSpPr>
            <a:spLocks noGrp="1"/>
          </p:cNvSpPr>
          <p:nvPr>
            <p:ph sz="half" idx="2"/>
          </p:nvPr>
        </p:nvSpPr>
        <p:spPr>
          <a:xfrm>
            <a:off x="616687" y="1511225"/>
            <a:ext cx="2945220" cy="5209885"/>
          </a:xfrm>
        </p:spPr>
        <p:txBody>
          <a:bodyPr>
            <a:noAutofit/>
          </a:bodyPr>
          <a:lstStyle/>
          <a:p>
            <a:pPr fontAlgn="base"/>
            <a:r>
              <a:rPr lang="en-US" sz="1600" b="1"/>
              <a:t>NFP</a:t>
            </a:r>
            <a:r>
              <a:rPr lang="en-US" sz="1600"/>
              <a:t> designs, implements and administers executive benefits programs that help companies offer key executives long-term financial stability. </a:t>
            </a:r>
          </a:p>
          <a:p>
            <a:pPr fontAlgn="base"/>
            <a:r>
              <a:rPr lang="en-US" sz="1600" b="1"/>
              <a:t>The advantage </a:t>
            </a:r>
            <a:r>
              <a:rPr lang="en-US" sz="1600"/>
              <a:t>of attracting, retaining and rewarding top talent through their working career helps prevent turnover costs, increases employee satisfaction and, ultimately, enables loyal, quality people to contribute to the future of their own retirement and the growth of a business.</a:t>
            </a:r>
          </a:p>
          <a:p>
            <a:pPr fontAlgn="base"/>
            <a:r>
              <a:rPr lang="en-US" sz="1600" b="1"/>
              <a:t>Our focus </a:t>
            </a:r>
            <a:r>
              <a:rPr lang="en-US" sz="1600"/>
              <a:t>is always on </a:t>
            </a:r>
            <a:br>
              <a:rPr lang="en-US" sz="1600"/>
            </a:br>
            <a:r>
              <a:rPr lang="en-US" sz="1600"/>
              <a:t>what will yield the best </a:t>
            </a:r>
            <a:br>
              <a:rPr lang="en-US" sz="1600"/>
            </a:br>
            <a:r>
              <a:rPr lang="en-US" sz="1600"/>
              <a:t>results for each client and their executives. </a:t>
            </a:r>
          </a:p>
        </p:txBody>
      </p:sp>
      <p:sp>
        <p:nvSpPr>
          <p:cNvPr id="5" name="Content Placeholder 4"/>
          <p:cNvSpPr>
            <a:spLocks noGrp="1"/>
          </p:cNvSpPr>
          <p:nvPr>
            <p:ph sz="quarter" idx="4"/>
          </p:nvPr>
        </p:nvSpPr>
        <p:spPr>
          <a:xfrm>
            <a:off x="4274287" y="1511225"/>
            <a:ext cx="7634177" cy="5346775"/>
          </a:xfrm>
        </p:spPr>
        <p:txBody>
          <a:bodyPr numCol="2">
            <a:normAutofit/>
          </a:bodyPr>
          <a:lstStyle/>
          <a:p>
            <a:pPr marL="0" lvl="0" indent="0" fontAlgn="base">
              <a:buNone/>
            </a:pPr>
            <a:r>
              <a:rPr lang="en-US" sz="1600" b="1">
                <a:solidFill>
                  <a:schemeClr val="accent1"/>
                </a:solidFill>
              </a:rPr>
              <a:t>Executive Retirement</a:t>
            </a:r>
          </a:p>
          <a:p>
            <a:pPr lvl="1" fontAlgn="base">
              <a:buClr>
                <a:schemeClr val="accent1"/>
              </a:buClr>
              <a:buSzPct val="100000"/>
            </a:pPr>
            <a:r>
              <a:rPr lang="en-US" sz="1600"/>
              <a:t>Deferred compensation</a:t>
            </a:r>
          </a:p>
          <a:p>
            <a:pPr lvl="1" fontAlgn="base">
              <a:buClr>
                <a:schemeClr val="accent1"/>
              </a:buClr>
              <a:buSzPct val="100000"/>
            </a:pPr>
            <a:r>
              <a:rPr lang="en-US" sz="1600"/>
              <a:t>Supplemental executive retirement plans (SERPs)</a:t>
            </a:r>
          </a:p>
          <a:p>
            <a:pPr marL="0" lvl="0" indent="0" fontAlgn="base">
              <a:buNone/>
            </a:pPr>
            <a:r>
              <a:rPr lang="en-US" sz="1600" b="1">
                <a:solidFill>
                  <a:schemeClr val="accent1"/>
                </a:solidFill>
              </a:rPr>
              <a:t>Executive Life Insurance</a:t>
            </a:r>
          </a:p>
          <a:p>
            <a:pPr lvl="1" fontAlgn="base">
              <a:buClr>
                <a:schemeClr val="accent1"/>
              </a:buClr>
              <a:buSzPct val="100000"/>
            </a:pPr>
            <a:r>
              <a:rPr lang="en-US" sz="1600"/>
              <a:t>Executive bonus plans</a:t>
            </a:r>
          </a:p>
          <a:p>
            <a:pPr lvl="1" fontAlgn="base">
              <a:buClr>
                <a:schemeClr val="accent1"/>
              </a:buClr>
              <a:buSzPct val="100000"/>
            </a:pPr>
            <a:r>
              <a:rPr lang="en-US" sz="1600"/>
              <a:t>Split-dollar life insurance</a:t>
            </a:r>
          </a:p>
          <a:p>
            <a:pPr lvl="1" fontAlgn="base">
              <a:buClr>
                <a:schemeClr val="accent1"/>
              </a:buClr>
              <a:buSzPct val="100000"/>
            </a:pPr>
            <a:r>
              <a:rPr lang="en-US" sz="1600"/>
              <a:t>Death-benefit-only plans</a:t>
            </a:r>
          </a:p>
          <a:p>
            <a:pPr marL="0" lvl="0" indent="0" fontAlgn="base">
              <a:buNone/>
            </a:pPr>
            <a:r>
              <a:rPr lang="en-US" sz="1600" b="1">
                <a:solidFill>
                  <a:schemeClr val="accent1"/>
                </a:solidFill>
              </a:rPr>
              <a:t>Institutional Funding Solutions</a:t>
            </a:r>
          </a:p>
          <a:p>
            <a:pPr lvl="1" fontAlgn="base">
              <a:buClr>
                <a:schemeClr val="accent1"/>
              </a:buClr>
              <a:buSzPct val="100000"/>
            </a:pPr>
            <a:r>
              <a:rPr lang="en-US" sz="1600"/>
              <a:t>Bank-owned life insurance (BOLI)</a:t>
            </a:r>
          </a:p>
          <a:p>
            <a:pPr lvl="1" fontAlgn="base">
              <a:buClr>
                <a:schemeClr val="accent1"/>
              </a:buClr>
              <a:buSzPct val="100000"/>
            </a:pPr>
            <a:r>
              <a:rPr lang="en-US" sz="1600"/>
              <a:t>Corporate-owned life insurance (COLI)</a:t>
            </a:r>
          </a:p>
          <a:p>
            <a:pPr lvl="1" fontAlgn="base">
              <a:buClr>
                <a:schemeClr val="accent1"/>
              </a:buClr>
              <a:buSzPct val="100000"/>
            </a:pPr>
            <a:r>
              <a:rPr lang="en-US" sz="1600"/>
              <a:t>Insurance company-owned life insurance (ICOLI)</a:t>
            </a:r>
          </a:p>
          <a:p>
            <a:pPr marL="0" lvl="0" indent="0" fontAlgn="base">
              <a:buNone/>
            </a:pPr>
            <a:r>
              <a:rPr lang="en-US" sz="1600" b="1">
                <a:solidFill>
                  <a:schemeClr val="accent1"/>
                </a:solidFill>
              </a:rPr>
              <a:t>Global Benefits</a:t>
            </a:r>
          </a:p>
          <a:p>
            <a:pPr lvl="1" fontAlgn="base">
              <a:buClr>
                <a:schemeClr val="accent1"/>
              </a:buClr>
              <a:buSzPct val="100000"/>
            </a:pPr>
            <a:r>
              <a:rPr lang="en-US" sz="1600"/>
              <a:t>Executive plans</a:t>
            </a:r>
          </a:p>
          <a:p>
            <a:pPr lvl="1" fontAlgn="base">
              <a:buClr>
                <a:schemeClr val="accent1"/>
              </a:buClr>
              <a:buSzPct val="100000"/>
            </a:pPr>
            <a:r>
              <a:rPr lang="en-US" sz="1600"/>
              <a:t>Carried interest plans</a:t>
            </a:r>
          </a:p>
          <a:p>
            <a:pPr marL="0" lvl="0" indent="0" fontAlgn="base">
              <a:buNone/>
            </a:pPr>
            <a:endParaRPr lang="en-US" sz="1600" b="1">
              <a:solidFill>
                <a:schemeClr val="accent1"/>
              </a:solidFill>
            </a:endParaRPr>
          </a:p>
          <a:p>
            <a:pPr marL="0" lvl="0" indent="0" fontAlgn="base">
              <a:buNone/>
            </a:pPr>
            <a:r>
              <a:rPr lang="en-US" sz="1600" b="1">
                <a:solidFill>
                  <a:schemeClr val="accent1"/>
                </a:solidFill>
              </a:rPr>
              <a:t>Corporate Sponsored </a:t>
            </a:r>
            <a:br>
              <a:rPr lang="en-US" sz="1600" b="1">
                <a:solidFill>
                  <a:schemeClr val="accent1"/>
                </a:solidFill>
              </a:rPr>
            </a:br>
            <a:r>
              <a:rPr lang="en-US" sz="1600" b="1">
                <a:solidFill>
                  <a:schemeClr val="accent1"/>
                </a:solidFill>
              </a:rPr>
              <a:t>Disability Protection</a:t>
            </a:r>
          </a:p>
          <a:p>
            <a:pPr lvl="1" fontAlgn="base">
              <a:buClr>
                <a:schemeClr val="accent1"/>
              </a:buClr>
              <a:buSzPct val="100000"/>
            </a:pPr>
            <a:r>
              <a:rPr lang="en-US" sz="1600"/>
              <a:t>Executive disability</a:t>
            </a:r>
          </a:p>
          <a:p>
            <a:pPr lvl="1" fontAlgn="base">
              <a:buClr>
                <a:schemeClr val="accent1"/>
              </a:buClr>
              <a:buSzPct val="100000"/>
            </a:pPr>
            <a:r>
              <a:rPr lang="en-US" sz="1600"/>
              <a:t>Executive long-term care</a:t>
            </a:r>
          </a:p>
          <a:p>
            <a:pPr lvl="1" fontAlgn="base">
              <a:buClr>
                <a:schemeClr val="accent1"/>
              </a:buClr>
              <a:buSzPct val="100000"/>
            </a:pPr>
            <a:r>
              <a:rPr lang="en-US" sz="1600"/>
              <a:t>Life insurance</a:t>
            </a:r>
          </a:p>
          <a:p>
            <a:pPr marL="0" lvl="0" indent="0" fontAlgn="base">
              <a:buNone/>
            </a:pPr>
            <a:r>
              <a:rPr lang="en-US" sz="1600" b="1">
                <a:solidFill>
                  <a:schemeClr val="accent1"/>
                </a:solidFill>
              </a:rPr>
              <a:t>Compensation Consulting</a:t>
            </a:r>
          </a:p>
          <a:p>
            <a:pPr lvl="1" fontAlgn="base">
              <a:buClr>
                <a:schemeClr val="accent1"/>
              </a:buClr>
              <a:buSzPct val="100000"/>
            </a:pPr>
            <a:r>
              <a:rPr lang="en-US" sz="1600"/>
              <a:t>Executive, employee and board of directors compensation</a:t>
            </a:r>
          </a:p>
          <a:p>
            <a:pPr marL="0" lvl="0" indent="0" fontAlgn="base">
              <a:buNone/>
            </a:pPr>
            <a:r>
              <a:rPr lang="en-US" sz="1600" b="1">
                <a:solidFill>
                  <a:schemeClr val="accent1"/>
                </a:solidFill>
              </a:rPr>
              <a:t>Plan Administration</a:t>
            </a:r>
          </a:p>
          <a:p>
            <a:pPr lvl="1" fontAlgn="base">
              <a:buClr>
                <a:schemeClr val="accent1"/>
              </a:buClr>
              <a:buSzPct val="100000"/>
            </a:pPr>
            <a:r>
              <a:rPr lang="en-US" sz="1600"/>
              <a:t>BOLI</a:t>
            </a:r>
          </a:p>
          <a:p>
            <a:pPr lvl="1" fontAlgn="base">
              <a:buClr>
                <a:schemeClr val="accent1"/>
              </a:buClr>
              <a:buSzPct val="100000"/>
            </a:pPr>
            <a:r>
              <a:rPr lang="en-US" sz="1600"/>
              <a:t>Nonqualified deferred compensation (NQDC)</a:t>
            </a:r>
          </a:p>
          <a:p>
            <a:pPr lvl="1" fontAlgn="base">
              <a:buClr>
                <a:schemeClr val="accent1"/>
              </a:buClr>
              <a:buSzPct val="100000"/>
            </a:pPr>
            <a:r>
              <a:rPr lang="en-US" sz="1600"/>
              <a:t>Global executive plans</a:t>
            </a:r>
          </a:p>
          <a:p>
            <a:endParaRPr lang="en-US" sz="160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1000864"/>
            <a:ext cx="5942652"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Our comprehensive expertise and solutions include:</a:t>
            </a:r>
          </a:p>
        </p:txBody>
      </p:sp>
    </p:spTree>
    <p:extLst>
      <p:ext uri="{BB962C8B-B14F-4D97-AF65-F5344CB8AC3E}">
        <p14:creationId xmlns:p14="http://schemas.microsoft.com/office/powerpoint/2010/main" val="320428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Life Insurance Differentiators</a:t>
            </a:r>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2"/>
          <p:cNvSpPr>
            <a:spLocks noGrp="1"/>
          </p:cNvSpPr>
          <p:nvPr>
            <p:ph idx="1"/>
          </p:nvPr>
        </p:nvSpPr>
        <p:spPr>
          <a:xfrm>
            <a:off x="616688" y="1487978"/>
            <a:ext cx="3476848" cy="5136106"/>
          </a:xfrm>
        </p:spPr>
        <p:txBody>
          <a:bodyPr vert="horz" lIns="91440" tIns="45720" rIns="91440" bIns="45720" rtlCol="0" anchor="t">
            <a:noAutofit/>
          </a:bodyPr>
          <a:lstStyle/>
          <a:p>
            <a:pPr marL="0" lvl="0" indent="0" fontAlgn="base">
              <a:lnSpc>
                <a:spcPct val="120000"/>
              </a:lnSpc>
              <a:buNone/>
            </a:pPr>
            <a:r>
              <a:rPr lang="en-US" sz="1800" b="1">
                <a:solidFill>
                  <a:srgbClr val="007D91"/>
                </a:solidFill>
                <a:latin typeface="Arial"/>
                <a:cs typeface="Arial"/>
              </a:rPr>
              <a:t>Life Insurance</a:t>
            </a:r>
          </a:p>
          <a:p>
            <a:pPr lvl="0">
              <a:lnSpc>
                <a:spcPct val="100000"/>
              </a:lnSpc>
              <a:spcBef>
                <a:spcPts val="300"/>
              </a:spcBef>
              <a:buClr>
                <a:srgbClr val="007D91"/>
              </a:buClr>
            </a:pPr>
            <a:r>
              <a:rPr lang="en-US" sz="1400">
                <a:latin typeface="Arial"/>
                <a:cs typeface="Arial"/>
              </a:rPr>
              <a:t>Estate Planning</a:t>
            </a:r>
          </a:p>
          <a:p>
            <a:pPr lvl="0">
              <a:lnSpc>
                <a:spcPct val="100000"/>
              </a:lnSpc>
              <a:spcBef>
                <a:spcPts val="300"/>
              </a:spcBef>
              <a:buClr>
                <a:srgbClr val="007D91"/>
              </a:buClr>
            </a:pPr>
            <a:r>
              <a:rPr lang="en-US" sz="1400">
                <a:latin typeface="Arial"/>
                <a:cs typeface="Arial"/>
              </a:rPr>
              <a:t>Wealth transfer</a:t>
            </a:r>
          </a:p>
          <a:p>
            <a:pPr lvl="0">
              <a:lnSpc>
                <a:spcPct val="100000"/>
              </a:lnSpc>
              <a:spcBef>
                <a:spcPts val="300"/>
              </a:spcBef>
              <a:buClr>
                <a:srgbClr val="007D91"/>
              </a:buClr>
            </a:pPr>
            <a:r>
              <a:rPr lang="en-US" sz="1400">
                <a:latin typeface="Arial"/>
                <a:cs typeface="Arial"/>
              </a:rPr>
              <a:t>Charitable planning</a:t>
            </a:r>
          </a:p>
          <a:p>
            <a:pPr lvl="0">
              <a:lnSpc>
                <a:spcPct val="100000"/>
              </a:lnSpc>
              <a:spcBef>
                <a:spcPts val="300"/>
              </a:spcBef>
              <a:buClr>
                <a:srgbClr val="007D91"/>
              </a:buClr>
            </a:pPr>
            <a:r>
              <a:rPr lang="en-US" sz="1400">
                <a:latin typeface="Arial"/>
                <a:cs typeface="Arial"/>
              </a:rPr>
              <a:t>Estate equalization</a:t>
            </a:r>
          </a:p>
          <a:p>
            <a:pPr lvl="0">
              <a:lnSpc>
                <a:spcPct val="100000"/>
              </a:lnSpc>
              <a:spcBef>
                <a:spcPts val="300"/>
              </a:spcBef>
              <a:buClr>
                <a:srgbClr val="007D91"/>
              </a:buClr>
            </a:pPr>
            <a:r>
              <a:rPr lang="en-US" sz="1400">
                <a:latin typeface="Arial"/>
                <a:cs typeface="Arial"/>
              </a:rPr>
              <a:t>Premium financing</a:t>
            </a:r>
          </a:p>
          <a:p>
            <a:pPr lvl="0">
              <a:lnSpc>
                <a:spcPct val="100000"/>
              </a:lnSpc>
              <a:spcBef>
                <a:spcPts val="300"/>
              </a:spcBef>
              <a:buClr>
                <a:srgbClr val="007D91"/>
              </a:buClr>
            </a:pPr>
            <a:r>
              <a:rPr lang="en-US" sz="1400">
                <a:latin typeface="Arial"/>
                <a:cs typeface="Arial"/>
              </a:rPr>
              <a:t>Multigenerational planning</a:t>
            </a:r>
          </a:p>
          <a:p>
            <a:pPr lvl="0">
              <a:lnSpc>
                <a:spcPct val="100000"/>
              </a:lnSpc>
              <a:spcBef>
                <a:spcPts val="300"/>
              </a:spcBef>
              <a:buClr>
                <a:srgbClr val="007D91"/>
              </a:buClr>
            </a:pPr>
            <a:r>
              <a:rPr lang="en-US" sz="1400">
                <a:latin typeface="Arial"/>
                <a:cs typeface="Arial"/>
              </a:rPr>
              <a:t>Asset protection</a:t>
            </a:r>
          </a:p>
          <a:p>
            <a:pPr lvl="0">
              <a:lnSpc>
                <a:spcPct val="100000"/>
              </a:lnSpc>
              <a:spcBef>
                <a:spcPts val="300"/>
              </a:spcBef>
              <a:buClr>
                <a:srgbClr val="007D91"/>
              </a:buClr>
            </a:pPr>
            <a:r>
              <a:rPr lang="en-US" sz="1400">
                <a:latin typeface="Arial"/>
                <a:cs typeface="Arial"/>
              </a:rPr>
              <a:t>Permanent and term products</a:t>
            </a:r>
          </a:p>
          <a:p>
            <a:pPr>
              <a:lnSpc>
                <a:spcPct val="100000"/>
              </a:lnSpc>
              <a:spcBef>
                <a:spcPts val="300"/>
              </a:spcBef>
              <a:buClr>
                <a:srgbClr val="007D91"/>
              </a:buClr>
            </a:pPr>
            <a:r>
              <a:rPr lang="en-US" sz="1400">
                <a:latin typeface="Arial"/>
                <a:cs typeface="Arial"/>
              </a:rPr>
              <a:t>Select direct carrier access </a:t>
            </a:r>
          </a:p>
          <a:p>
            <a:pPr lvl="0">
              <a:lnSpc>
                <a:spcPct val="100000"/>
              </a:lnSpc>
              <a:spcBef>
                <a:spcPts val="300"/>
              </a:spcBef>
              <a:buClr>
                <a:srgbClr val="007D91"/>
              </a:buClr>
            </a:pPr>
            <a:r>
              <a:rPr lang="en-US" sz="1400">
                <a:latin typeface="Arial"/>
                <a:cs typeface="Arial"/>
              </a:rPr>
              <a:t>Carrier and product intelligence </a:t>
            </a:r>
            <a:endParaRPr lang="en-US" sz="1400"/>
          </a:p>
          <a:p>
            <a:pPr lvl="0">
              <a:lnSpc>
                <a:spcPct val="100000"/>
              </a:lnSpc>
              <a:spcBef>
                <a:spcPts val="300"/>
              </a:spcBef>
              <a:buClr>
                <a:srgbClr val="007D91"/>
              </a:buClr>
            </a:pPr>
            <a:r>
              <a:rPr lang="en-US" sz="1400">
                <a:latin typeface="Arial"/>
                <a:cs typeface="Arial"/>
              </a:rPr>
              <a:t>Underwriting advocacy and negotiation</a:t>
            </a:r>
          </a:p>
          <a:p>
            <a:pPr lvl="0">
              <a:lnSpc>
                <a:spcPct val="100000"/>
              </a:lnSpc>
              <a:spcBef>
                <a:spcPts val="300"/>
              </a:spcBef>
              <a:buClr>
                <a:srgbClr val="007D91"/>
              </a:buClr>
            </a:pPr>
            <a:r>
              <a:rPr lang="en-US" sz="1400">
                <a:latin typeface="Arial"/>
                <a:cs typeface="Arial"/>
              </a:rPr>
              <a:t>Large case strategy</a:t>
            </a:r>
          </a:p>
          <a:p>
            <a:pPr lvl="0">
              <a:lnSpc>
                <a:spcPct val="100000"/>
              </a:lnSpc>
              <a:spcBef>
                <a:spcPts val="300"/>
              </a:spcBef>
              <a:buClr>
                <a:srgbClr val="007D91"/>
              </a:buClr>
            </a:pPr>
            <a:r>
              <a:rPr lang="en-US" sz="1400">
                <a:latin typeface="Arial"/>
                <a:cs typeface="Arial"/>
              </a:rPr>
              <a:t>Jumbo-limit cases</a:t>
            </a:r>
          </a:p>
          <a:p>
            <a:pPr lvl="0">
              <a:lnSpc>
                <a:spcPct val="100000"/>
              </a:lnSpc>
              <a:spcBef>
                <a:spcPts val="300"/>
              </a:spcBef>
              <a:buClr>
                <a:srgbClr val="007D91"/>
              </a:buClr>
            </a:pPr>
            <a:r>
              <a:rPr lang="en-US" sz="1400">
                <a:latin typeface="Arial"/>
                <a:cs typeface="Arial"/>
              </a:rPr>
              <a:t>Special risk underwriting</a:t>
            </a:r>
          </a:p>
          <a:p>
            <a:pPr lvl="0">
              <a:lnSpc>
                <a:spcPct val="100000"/>
              </a:lnSpc>
              <a:spcBef>
                <a:spcPts val="300"/>
              </a:spcBef>
              <a:buClr>
                <a:srgbClr val="007D91"/>
              </a:buClr>
            </a:pPr>
            <a:r>
              <a:rPr lang="en-US" sz="1400">
                <a:latin typeface="Arial"/>
                <a:cs typeface="Arial"/>
              </a:rPr>
              <a:t>Proprietary business technology </a:t>
            </a:r>
            <a:br>
              <a:rPr lang="en-US" sz="1400"/>
            </a:br>
            <a:r>
              <a:rPr lang="en-US" sz="1400">
                <a:latin typeface="Arial"/>
                <a:cs typeface="Arial"/>
              </a:rPr>
              <a:t>operating platform</a:t>
            </a:r>
          </a:p>
          <a:p>
            <a:endParaRPr lang="en-US" sz="1400"/>
          </a:p>
        </p:txBody>
      </p:sp>
      <p:sp>
        <p:nvSpPr>
          <p:cNvPr id="6" name="Content Placeholder 2"/>
          <p:cNvSpPr txBox="1">
            <a:spLocks/>
          </p:cNvSpPr>
          <p:nvPr/>
        </p:nvSpPr>
        <p:spPr>
          <a:xfrm>
            <a:off x="4375297" y="1487978"/>
            <a:ext cx="3476848" cy="51361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ts val="1000"/>
              </a:spcBef>
              <a:spcAft>
                <a:spcPts val="0"/>
              </a:spcAft>
              <a:buClr>
                <a:srgbClr val="46712B"/>
              </a:buClr>
              <a:buSzPct val="150000"/>
              <a:buFont typeface="Arial" panose="020B0604020202020204" pitchFamily="34" charset="0"/>
              <a:buNone/>
              <a:tabLst/>
              <a:defRPr/>
            </a:pPr>
            <a:r>
              <a:rPr kumimoji="0" lang="en-US" sz="1800" b="1" i="0" u="none" strike="noStrike" kern="1200" cap="none" spc="0" normalizeH="0" baseline="0" noProof="0">
                <a:ln>
                  <a:noFill/>
                </a:ln>
                <a:solidFill>
                  <a:srgbClr val="007D91"/>
                </a:solidFill>
                <a:effectLst/>
                <a:uLnTx/>
                <a:uFillTx/>
                <a:latin typeface="Arial"/>
                <a:cs typeface="Arial"/>
              </a:rPr>
              <a:t>Annuities</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Traditional fixed</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Fixed indexed</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Tax deferral</a:t>
            </a:r>
          </a:p>
          <a:p>
            <a:pPr>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Single premium immediate annuity (SPIA)</a:t>
            </a:r>
            <a:endParaRPr lang="en-US" sz="1400"/>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Equity exposure without equity risk</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Safety/protection of principal</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Probate avoidance</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Guaranteed income planning</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Tax-efficient income distribution</a:t>
            </a:r>
          </a:p>
          <a:p>
            <a:pPr>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Guaranteed liquidity features </a:t>
            </a:r>
            <a:endParaRPr lang="en-US" sz="1400"/>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r>
              <a:rPr lang="en-US" sz="1400">
                <a:latin typeface="Arial"/>
                <a:cs typeface="Arial"/>
              </a:rPr>
              <a:t>Optional product riders</a:t>
            </a:r>
          </a:p>
          <a:p>
            <a:pPr marR="0" fontAlgn="auto">
              <a:lnSpc>
                <a:spcPct val="100000"/>
              </a:lnSpc>
              <a:spcBef>
                <a:spcPts val="300"/>
              </a:spcBef>
              <a:spcAft>
                <a:spcPts val="0"/>
              </a:spcAft>
              <a:buClr>
                <a:srgbClr val="007D91"/>
              </a:buClr>
              <a:buSzPct val="100000"/>
              <a:buFont typeface="Symbol" panose="05050102010706020507" pitchFamily="18" charset="2"/>
              <a:buChar char="·"/>
              <a:tabLst/>
              <a:defRPr/>
            </a:pPr>
            <a:endParaRPr lang="en-US" sz="1400"/>
          </a:p>
        </p:txBody>
      </p:sp>
      <p:sp>
        <p:nvSpPr>
          <p:cNvPr id="7" name="Content Placeholder 2"/>
          <p:cNvSpPr txBox="1">
            <a:spLocks/>
          </p:cNvSpPr>
          <p:nvPr/>
        </p:nvSpPr>
        <p:spPr>
          <a:xfrm>
            <a:off x="8133906" y="1487978"/>
            <a:ext cx="3476848" cy="51361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ts val="1000"/>
              </a:spcBef>
              <a:spcAft>
                <a:spcPts val="0"/>
              </a:spcAft>
              <a:buClr>
                <a:srgbClr val="46712B"/>
              </a:buClr>
              <a:buSzPct val="150000"/>
              <a:buFont typeface="Arial" panose="020B0604020202020204" pitchFamily="34" charset="0"/>
              <a:buNone/>
              <a:tabLst/>
              <a:defRPr/>
            </a:pPr>
            <a:r>
              <a:rPr kumimoji="0" lang="en-US" sz="1800" b="1" i="0" u="none" strike="noStrike" kern="1200" cap="none" spc="0" normalizeH="0" baseline="0" noProof="0">
                <a:ln>
                  <a:noFill/>
                </a:ln>
                <a:solidFill>
                  <a:srgbClr val="007D91"/>
                </a:solidFill>
                <a:effectLst/>
                <a:uLnTx/>
                <a:uFillTx/>
                <a:latin typeface="Arial"/>
                <a:cs typeface="Arial"/>
              </a:rPr>
              <a:t>Long-Term Care Planning</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Custom LTC planning</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Traditional LTC insurance</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Linked benefit and hybrid/LTC insurance</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Annuity/LTC insurance</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Executive LTC programs</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Concierge application fulfillment</a:t>
            </a:r>
          </a:p>
          <a:p>
            <a:pPr lvl="0">
              <a:lnSpc>
                <a:spcPct val="100000"/>
              </a:lnSpc>
              <a:spcBef>
                <a:spcPts val="300"/>
              </a:spcBef>
              <a:buClr>
                <a:srgbClr val="007D91"/>
              </a:buClr>
              <a:buSzPct val="100000"/>
              <a:buFont typeface="Symbol" panose="05050102010706020507" pitchFamily="18" charset="2"/>
              <a:buChar char="·"/>
              <a:defRPr/>
            </a:pPr>
            <a:r>
              <a:rPr lang="en-US" sz="1400">
                <a:latin typeface="Arial"/>
                <a:cs typeface="Arial"/>
              </a:rPr>
              <a:t>Association solutions</a:t>
            </a:r>
          </a:p>
          <a:p>
            <a:pPr marL="0" marR="0" lvl="0" indent="0" algn="l" defTabSz="914400" rtl="0" eaLnBrk="1" fontAlgn="base" latinLnBrk="0" hangingPunct="1">
              <a:lnSpc>
                <a:spcPct val="100000"/>
              </a:lnSpc>
              <a:spcBef>
                <a:spcPts val="300"/>
              </a:spcBef>
              <a:spcAft>
                <a:spcPts val="0"/>
              </a:spcAft>
              <a:buClr>
                <a:srgbClr val="7A327E"/>
              </a:buClr>
              <a:buSzPct val="10000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300"/>
              </a:spcBef>
              <a:spcAft>
                <a:spcPts val="0"/>
              </a:spcAft>
              <a:buClr>
                <a:srgbClr val="46712B"/>
              </a:buClr>
              <a:buSzPct val="150000"/>
              <a:buFont typeface="Arial" panose="020B0604020202020204" pitchFamily="34" charset="0"/>
              <a:buNone/>
              <a:tabLst/>
              <a:defRPr/>
            </a:pPr>
            <a:r>
              <a:rPr kumimoji="0" lang="en-US" sz="1800" b="1" i="0" u="none" strike="noStrike" kern="1200" cap="none" spc="0" normalizeH="0" baseline="0" noProof="0">
                <a:ln>
                  <a:noFill/>
                </a:ln>
                <a:solidFill>
                  <a:srgbClr val="7A327E"/>
                </a:solidFill>
                <a:effectLst/>
                <a:uLnTx/>
                <a:uFillTx/>
                <a:latin typeface="Arial"/>
                <a:cs typeface="Arial"/>
              </a:rPr>
              <a:t> </a:t>
            </a:r>
            <a:r>
              <a:rPr kumimoji="0" lang="en-US" sz="1800" b="1" i="0" u="none" strike="noStrike" kern="1200" cap="none" spc="0" normalizeH="0" baseline="0" noProof="0">
                <a:ln>
                  <a:noFill/>
                </a:ln>
                <a:solidFill>
                  <a:srgbClr val="007D91"/>
                </a:solidFill>
                <a:effectLst/>
                <a:uLnTx/>
                <a:uFillTx/>
                <a:latin typeface="Arial"/>
                <a:cs typeface="Arial"/>
              </a:rPr>
              <a:t>Disability</a:t>
            </a:r>
            <a:endParaRPr lang="en-US" sz="1800" b="1" i="0" u="none" strike="noStrike" kern="1200" cap="none" spc="0" normalizeH="0" baseline="0" noProof="0">
              <a:ln>
                <a:noFill/>
              </a:ln>
              <a:solidFill>
                <a:srgbClr val="007D91"/>
              </a:solidFill>
              <a:effectLst/>
              <a:uLnTx/>
              <a:uFillTx/>
              <a:latin typeface="Arial"/>
              <a:cs typeface="Arial"/>
            </a:endParaRPr>
          </a:p>
          <a:p>
            <a:pPr lvl="0">
              <a:lnSpc>
                <a:spcPct val="100000"/>
              </a:lnSpc>
              <a:spcBef>
                <a:spcPts val="300"/>
              </a:spcBef>
              <a:buClr>
                <a:srgbClr val="007D91"/>
              </a:buClr>
              <a:buSzPct val="100000"/>
              <a:buFont typeface="Symbol" panose="05050102010706020507" pitchFamily="18" charset="2"/>
              <a:buChar char="·"/>
              <a:defRPr/>
            </a:pPr>
            <a:r>
              <a:rPr lang="en-US" sz="1400"/>
              <a:t>Individual disability insurance</a:t>
            </a:r>
          </a:p>
          <a:p>
            <a:pPr lvl="0">
              <a:lnSpc>
                <a:spcPct val="100000"/>
              </a:lnSpc>
              <a:spcBef>
                <a:spcPts val="300"/>
              </a:spcBef>
              <a:buClr>
                <a:srgbClr val="007D91"/>
              </a:buClr>
              <a:buSzPct val="100000"/>
              <a:buFont typeface="Symbol" panose="05050102010706020507" pitchFamily="18" charset="2"/>
              <a:buChar char="·"/>
              <a:defRPr/>
            </a:pPr>
            <a:r>
              <a:rPr lang="en-US" sz="1400"/>
              <a:t>Multi-life disability insurance</a:t>
            </a:r>
          </a:p>
          <a:p>
            <a:pPr lvl="0">
              <a:lnSpc>
                <a:spcPct val="100000"/>
              </a:lnSpc>
              <a:spcBef>
                <a:spcPts val="300"/>
              </a:spcBef>
              <a:buClr>
                <a:srgbClr val="007D91"/>
              </a:buClr>
              <a:buSzPct val="100000"/>
              <a:buFont typeface="Symbol" panose="05050102010706020507" pitchFamily="18" charset="2"/>
              <a:buChar char="·"/>
              <a:defRPr/>
            </a:pPr>
            <a:r>
              <a:rPr lang="en-US" sz="1400"/>
              <a:t>High-limit disability insurance</a:t>
            </a:r>
          </a:p>
          <a:p>
            <a:pPr lvl="0">
              <a:lnSpc>
                <a:spcPct val="100000"/>
              </a:lnSpc>
              <a:spcBef>
                <a:spcPts val="300"/>
              </a:spcBef>
              <a:buClr>
                <a:srgbClr val="007D91"/>
              </a:buClr>
              <a:buSzPct val="100000"/>
              <a:buFont typeface="Symbol" panose="05050102010706020507" pitchFamily="18" charset="2"/>
              <a:buChar char="·"/>
              <a:defRPr/>
            </a:pPr>
            <a:r>
              <a:rPr lang="en-US" sz="1400"/>
              <a:t>Impaired/substandard disability insurance</a:t>
            </a:r>
          </a:p>
          <a:p>
            <a:pPr lvl="0">
              <a:lnSpc>
                <a:spcPct val="100000"/>
              </a:lnSpc>
              <a:spcBef>
                <a:spcPts val="300"/>
              </a:spcBef>
              <a:buClr>
                <a:srgbClr val="007D91"/>
              </a:buClr>
              <a:buSzPct val="100000"/>
              <a:buFont typeface="Symbol" panose="05050102010706020507" pitchFamily="18" charset="2"/>
              <a:buChar char="·"/>
              <a:defRPr/>
            </a:pPr>
            <a:endParaRPr lang="en-US" sz="1400"/>
          </a:p>
        </p:txBody>
      </p:sp>
    </p:spTree>
    <p:extLst>
      <p:ext uri="{BB962C8B-B14F-4D97-AF65-F5344CB8AC3E}">
        <p14:creationId xmlns:p14="http://schemas.microsoft.com/office/powerpoint/2010/main" val="2078614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79BE3B-F2F7-448B-A919-BE0BC324E310}"/>
              </a:ext>
            </a:extLst>
          </p:cNvPr>
          <p:cNvSpPr>
            <a:spLocks noGrp="1"/>
          </p:cNvSpPr>
          <p:nvPr>
            <p:ph type="title"/>
          </p:nvPr>
        </p:nvSpPr>
        <p:spPr/>
        <p:txBody>
          <a:bodyPr/>
          <a:lstStyle/>
          <a:p>
            <a:r>
              <a:rPr lang="en-US"/>
              <a:t>Wealth and Retirement</a:t>
            </a:r>
          </a:p>
        </p:txBody>
      </p:sp>
      <p:sp>
        <p:nvSpPr>
          <p:cNvPr id="2" name="Text Placeholder 1">
            <a:extLst>
              <a:ext uri="{FF2B5EF4-FFF2-40B4-BE49-F238E27FC236}">
                <a16:creationId xmlns:a16="http://schemas.microsoft.com/office/drawing/2014/main" id="{E6274D6B-E64B-4675-9B25-0E74F2D8FCDC}"/>
              </a:ext>
            </a:extLst>
          </p:cNvPr>
          <p:cNvSpPr>
            <a:spLocks noGrp="1"/>
          </p:cNvSpPr>
          <p:nvPr>
            <p:ph type="body" idx="1"/>
          </p:nvPr>
        </p:nvSpPr>
        <p:spPr/>
        <p:txBody>
          <a:bodyPr/>
          <a:lstStyle/>
          <a:p>
            <a:r>
              <a:rPr lang="en-US" sz="1800" spc="300">
                <a:solidFill>
                  <a:schemeClr val="bg1"/>
                </a:solidFill>
                <a:latin typeface="Arial" panose="020B0604020202020204" pitchFamily="34" charset="0"/>
                <a:cs typeface="Arial" panose="020B0604020202020204" pitchFamily="34" charset="0"/>
              </a:rPr>
              <a:t>EXPERTISE AND SOLUTIONS</a:t>
            </a:r>
            <a:endParaRPr lang="en-US"/>
          </a:p>
        </p:txBody>
      </p:sp>
    </p:spTree>
    <p:extLst>
      <p:ext uri="{BB962C8B-B14F-4D97-AF65-F5344CB8AC3E}">
        <p14:creationId xmlns:p14="http://schemas.microsoft.com/office/powerpoint/2010/main" val="2058174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28799"/>
            <a:ext cx="6095999" cy="29664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a:latin typeface="Arial Black"/>
              </a:rPr>
              <a:t>Wealth and Retirement</a:t>
            </a:r>
            <a:br>
              <a:rPr lang="en-US"/>
            </a:br>
            <a:r>
              <a:rPr lang="en-US">
                <a:latin typeface="Arial Black"/>
              </a:rPr>
              <a:t>Value Proposition</a:t>
            </a:r>
          </a:p>
        </p:txBody>
      </p:sp>
      <p:sp>
        <p:nvSpPr>
          <p:cNvPr id="3" name="Content Placeholder 2"/>
          <p:cNvSpPr>
            <a:spLocks noGrp="1"/>
          </p:cNvSpPr>
          <p:nvPr>
            <p:ph idx="1"/>
          </p:nvPr>
        </p:nvSpPr>
        <p:spPr>
          <a:xfrm>
            <a:off x="274320" y="2020187"/>
            <a:ext cx="5605485" cy="2593412"/>
          </a:xfrm>
        </p:spPr>
        <p:txBody>
          <a:bodyPr vert="horz" lIns="91440" tIns="45720" rIns="91440" bIns="45720" rtlCol="0" anchor="t">
            <a:noAutofit/>
          </a:bodyPr>
          <a:lstStyle/>
          <a:p>
            <a:pPr marL="0" lvl="1" indent="0">
              <a:lnSpc>
                <a:spcPct val="100000"/>
              </a:lnSpc>
              <a:buNone/>
            </a:pPr>
            <a:r>
              <a:rPr lang="en-US" sz="1800" b="1">
                <a:solidFill>
                  <a:schemeClr val="bg1"/>
                </a:solidFill>
                <a:latin typeface="Arial"/>
                <a:cs typeface="Arial"/>
              </a:rPr>
              <a:t>We help individuals and families preserve, protect and grow their assets, as well as </a:t>
            </a:r>
            <a:br>
              <a:rPr lang="en-US" sz="1800" b="1"/>
            </a:br>
            <a:r>
              <a:rPr lang="en-US" sz="1800" b="1">
                <a:solidFill>
                  <a:schemeClr val="bg1"/>
                </a:solidFill>
                <a:latin typeface="Arial"/>
                <a:cs typeface="Arial"/>
              </a:rPr>
              <a:t>fund their personal, professional and philanthropic goals. </a:t>
            </a:r>
          </a:p>
          <a:p>
            <a:pPr marL="0" lvl="1" indent="0">
              <a:lnSpc>
                <a:spcPct val="100000"/>
              </a:lnSpc>
              <a:buNone/>
            </a:pPr>
            <a:r>
              <a:rPr lang="en-US" sz="1800" b="1">
                <a:solidFill>
                  <a:schemeClr val="bg1"/>
                </a:solidFill>
                <a:latin typeface="Arial"/>
                <a:cs typeface="Arial"/>
              </a:rPr>
              <a:t>Our expertise, market access, industry alliances and buying power are coordinated and delivered through our wealth management and retirement platforms.</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601" t="2977" r="3807" b="4851"/>
          <a:stretch/>
        </p:blipFill>
        <p:spPr>
          <a:xfrm>
            <a:off x="6096000" y="-21021"/>
            <a:ext cx="6088912" cy="6190593"/>
          </a:xfrm>
          <a:prstGeom prst="rect">
            <a:avLst/>
          </a:prstGeom>
        </p:spPr>
      </p:pic>
    </p:spTree>
    <p:extLst>
      <p:ext uri="{BB962C8B-B14F-4D97-AF65-F5344CB8AC3E}">
        <p14:creationId xmlns:p14="http://schemas.microsoft.com/office/powerpoint/2010/main" val="3896002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88" y="185663"/>
            <a:ext cx="3136605" cy="1325563"/>
          </a:xfrm>
        </p:spPr>
        <p:txBody>
          <a:bodyPr>
            <a:normAutofit/>
          </a:bodyPr>
          <a:lstStyle/>
          <a:p>
            <a:pPr fontAlgn="base"/>
            <a:r>
              <a:rPr lang="en-US" sz="2400" b="1"/>
              <a:t>Wealth Management Excellence</a:t>
            </a:r>
            <a:endParaRPr lang="en-US" sz="2400"/>
          </a:p>
        </p:txBody>
      </p:sp>
      <p:sp>
        <p:nvSpPr>
          <p:cNvPr id="4" name="Content Placeholder 3"/>
          <p:cNvSpPr>
            <a:spLocks noGrp="1"/>
          </p:cNvSpPr>
          <p:nvPr>
            <p:ph sz="half" idx="2"/>
          </p:nvPr>
        </p:nvSpPr>
        <p:spPr>
          <a:xfrm>
            <a:off x="616688" y="1711842"/>
            <a:ext cx="3000154" cy="3244486"/>
          </a:xfrm>
        </p:spPr>
        <p:txBody>
          <a:bodyPr vert="horz" lIns="91440" tIns="45720" rIns="91440" bIns="45720" rtlCol="0" anchor="t">
            <a:noAutofit/>
          </a:bodyPr>
          <a:lstStyle/>
          <a:p>
            <a:pPr marL="285750" indent="-285750" fontAlgn="base">
              <a:buClr>
                <a:schemeClr val="accent3"/>
              </a:buClr>
              <a:buFont typeface="Arial" panose="020B0604020202020204" pitchFamily="34" charset="0"/>
              <a:buChar char="•"/>
            </a:pPr>
            <a:r>
              <a:rPr lang="en-US" sz="1600" b="1">
                <a:latin typeface="Arial"/>
                <a:cs typeface="Arial"/>
              </a:rPr>
              <a:t>Asset management</a:t>
            </a:r>
            <a:r>
              <a:rPr lang="en-US" b="1">
                <a:latin typeface="Arial"/>
                <a:cs typeface="Arial"/>
              </a:rPr>
              <a:t> </a:t>
            </a:r>
            <a:endParaRPr lang="en-US" sz="1600" b="1"/>
          </a:p>
          <a:p>
            <a:pPr marL="285750" indent="-285750" fontAlgn="base">
              <a:buClr>
                <a:schemeClr val="accent3"/>
              </a:buClr>
              <a:buFont typeface="Arial" panose="020B0604020202020204" pitchFamily="34" charset="0"/>
              <a:buChar char="•"/>
            </a:pPr>
            <a:r>
              <a:rPr lang="en-US" sz="1600" b="1">
                <a:latin typeface="Arial"/>
                <a:cs typeface="Arial"/>
              </a:rPr>
              <a:t>Cash flow planning</a:t>
            </a:r>
            <a:r>
              <a:rPr lang="en-US" b="1">
                <a:latin typeface="Arial"/>
                <a:cs typeface="Arial"/>
              </a:rPr>
              <a:t> </a:t>
            </a:r>
            <a:endParaRPr lang="en-US" sz="1600" b="1"/>
          </a:p>
          <a:p>
            <a:pPr marL="285750" indent="-285750" fontAlgn="base">
              <a:buClr>
                <a:schemeClr val="accent3"/>
              </a:buClr>
              <a:buFont typeface="Arial" panose="020B0604020202020204" pitchFamily="34" charset="0"/>
              <a:buChar char="•"/>
            </a:pPr>
            <a:r>
              <a:rPr lang="en-US" sz="1600" b="1">
                <a:latin typeface="Arial"/>
                <a:cs typeface="Arial"/>
              </a:rPr>
              <a:t>Advisor collaboration (attorney, CPA, etc.)</a:t>
            </a:r>
          </a:p>
          <a:p>
            <a:pPr marL="285750" indent="-285750" fontAlgn="base">
              <a:buClr>
                <a:schemeClr val="accent3"/>
              </a:buClr>
              <a:buFont typeface="Arial" panose="020B0604020202020204" pitchFamily="34" charset="0"/>
              <a:buChar char="•"/>
            </a:pPr>
            <a:r>
              <a:rPr lang="en-US" sz="1600" b="1">
                <a:latin typeface="Arial"/>
                <a:cs typeface="Arial"/>
              </a:rPr>
              <a:t>Trust and estate planning</a:t>
            </a:r>
            <a:r>
              <a:rPr lang="en-US" b="1">
                <a:latin typeface="Arial"/>
                <a:cs typeface="Arial"/>
              </a:rPr>
              <a:t> </a:t>
            </a:r>
            <a:endParaRPr lang="en-US" sz="1600" b="1"/>
          </a:p>
          <a:p>
            <a:pPr marL="285750" indent="-285750" fontAlgn="base">
              <a:buClr>
                <a:schemeClr val="accent3"/>
              </a:buClr>
              <a:buFont typeface="Arial" panose="020B0604020202020204" pitchFamily="34" charset="0"/>
              <a:buChar char="•"/>
            </a:pPr>
            <a:r>
              <a:rPr lang="en-US" sz="1600" b="1">
                <a:latin typeface="Arial"/>
                <a:cs typeface="Arial"/>
              </a:rPr>
              <a:t>Total insurance solutions</a:t>
            </a:r>
            <a:r>
              <a:rPr lang="en-US" b="1">
                <a:latin typeface="Arial"/>
                <a:cs typeface="Arial"/>
              </a:rPr>
              <a:t> </a:t>
            </a:r>
            <a:endParaRPr lang="en-US" sz="1600" b="1"/>
          </a:p>
          <a:p>
            <a:pPr marL="285750" indent="-285750" fontAlgn="base">
              <a:buClr>
                <a:schemeClr val="accent3"/>
              </a:buClr>
              <a:buFont typeface="Arial" panose="020B0604020202020204" pitchFamily="34" charset="0"/>
              <a:buChar char="•"/>
            </a:pPr>
            <a:r>
              <a:rPr lang="en-US" sz="1600" b="1">
                <a:latin typeface="Arial"/>
                <a:cs typeface="Arial"/>
              </a:rPr>
              <a:t>Multiple scenario illustrations and analysis</a:t>
            </a:r>
          </a:p>
          <a:p>
            <a:pPr marL="285750" indent="-285750" fontAlgn="base">
              <a:buClr>
                <a:schemeClr val="accent3"/>
              </a:buClr>
              <a:buFont typeface="Arial" panose="020B0604020202020204" pitchFamily="34" charset="0"/>
              <a:buChar char="•"/>
            </a:pPr>
            <a:r>
              <a:rPr lang="en-US" sz="1600" b="1">
                <a:latin typeface="Arial"/>
                <a:cs typeface="Arial"/>
              </a:rPr>
              <a:t>Banking solutions</a:t>
            </a:r>
            <a:r>
              <a:rPr lang="en-US" b="1">
                <a:latin typeface="Arial"/>
                <a:cs typeface="Arial"/>
              </a:rPr>
              <a:t> </a:t>
            </a:r>
            <a:endParaRPr lang="en-US" sz="1600" b="1"/>
          </a:p>
          <a:p>
            <a:pPr marL="285750" indent="-285750" fontAlgn="base">
              <a:buClr>
                <a:schemeClr val="accent3"/>
              </a:buClr>
              <a:buFont typeface="Arial" panose="020B0604020202020204" pitchFamily="34" charset="0"/>
              <a:buChar char="•"/>
            </a:pPr>
            <a:r>
              <a:rPr lang="en-US" sz="1600" b="1">
                <a:latin typeface="Arial"/>
                <a:cs typeface="Arial"/>
              </a:rPr>
              <a:t>Family office services</a:t>
            </a:r>
            <a:r>
              <a:rPr lang="en-US" b="1">
                <a:latin typeface="Arial"/>
                <a:cs typeface="Arial"/>
              </a:rPr>
              <a:t> </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3549017"/>
            <a:ext cx="6268175" cy="64633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NFP’s wealth management expertise is also accessible through these industry-leading NFP companies: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52" t="25800"/>
          <a:stretch/>
        </p:blipFill>
        <p:spPr>
          <a:xfrm>
            <a:off x="3774558" y="10633"/>
            <a:ext cx="8417442" cy="3287321"/>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83997" y="4443086"/>
            <a:ext cx="1770281" cy="651203"/>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45508" y="4642950"/>
            <a:ext cx="2026605" cy="451340"/>
          </a:xfrm>
          <a:prstGeom prst="rect">
            <a:avLst/>
          </a:prstGeom>
        </p:spPr>
      </p:pic>
      <p:sp>
        <p:nvSpPr>
          <p:cNvPr id="11" name="TextBox 10">
            <a:extLst>
              <a:ext uri="{FF2B5EF4-FFF2-40B4-BE49-F238E27FC236}">
                <a16:creationId xmlns:a16="http://schemas.microsoft.com/office/drawing/2014/main" id="{592E3CE7-2533-CC79-70F4-839830B12E1A}"/>
              </a:ext>
            </a:extLst>
          </p:cNvPr>
          <p:cNvSpPr txBox="1"/>
          <p:nvPr/>
        </p:nvSpPr>
        <p:spPr>
          <a:xfrm>
            <a:off x="858478" y="6428717"/>
            <a:ext cx="3044922" cy="230832"/>
          </a:xfrm>
          <a:prstGeom prst="rect">
            <a:avLst/>
          </a:prstGeom>
          <a:noFill/>
        </p:spPr>
        <p:txBody>
          <a:bodyPr wrap="square" lIns="91440" tIns="45720" rIns="91440" bIns="45720" anchor="t">
            <a:spAutoFit/>
          </a:bodyPr>
          <a:lstStyle/>
          <a:p>
            <a:r>
              <a:rPr kumimoji="0" lang="en-US" sz="900" i="0" u="none" strike="noStrike" kern="1200" cap="none" spc="0" normalizeH="0" baseline="0" noProof="0">
                <a:ln>
                  <a:noFill/>
                </a:ln>
                <a:solidFill>
                  <a:srgbClr val="595959"/>
                </a:solidFill>
                <a:effectLst/>
                <a:uLnTx/>
                <a:uFillTx/>
                <a:latin typeface="Arial" panose="020B0604020202020204"/>
                <a:ea typeface="+mn-ea"/>
                <a:cs typeface="+mn-cs"/>
              </a:rPr>
              <a:t>* As of </a:t>
            </a:r>
            <a:r>
              <a:rPr lang="en-US" sz="900">
                <a:solidFill>
                  <a:srgbClr val="595959"/>
                </a:solidFill>
                <a:latin typeface="Arial" panose="020B0604020202020204"/>
              </a:rPr>
              <a:t>December 31,</a:t>
            </a:r>
            <a:r>
              <a:rPr kumimoji="0" lang="en-US" sz="900" i="0" u="none" strike="noStrike" kern="1200" cap="none" spc="0" normalizeH="0" baseline="0" noProof="0">
                <a:ln>
                  <a:noFill/>
                </a:ln>
                <a:solidFill>
                  <a:srgbClr val="595959"/>
                </a:solidFill>
                <a:effectLst/>
                <a:uLnTx/>
                <a:uFillTx/>
                <a:latin typeface="Arial" panose="020B0604020202020204"/>
                <a:ea typeface="+mn-ea"/>
                <a:cs typeface="+mn-cs"/>
              </a:rPr>
              <a:t> 2023, Source: NFP.</a:t>
            </a:r>
            <a:endParaRPr lang="en-US" sz="900">
              <a:solidFill>
                <a:srgbClr val="595959"/>
              </a:solidFill>
            </a:endParaRPr>
          </a:p>
        </p:txBody>
      </p:sp>
      <p:sp>
        <p:nvSpPr>
          <p:cNvPr id="12" name="TextBox 11">
            <a:extLst>
              <a:ext uri="{FF2B5EF4-FFF2-40B4-BE49-F238E27FC236}">
                <a16:creationId xmlns:a16="http://schemas.microsoft.com/office/drawing/2014/main" id="{F2312D95-5F0E-EE33-6620-6744724F6BE2}"/>
              </a:ext>
            </a:extLst>
          </p:cNvPr>
          <p:cNvSpPr txBox="1"/>
          <p:nvPr/>
        </p:nvSpPr>
        <p:spPr>
          <a:xfrm>
            <a:off x="859616" y="5084355"/>
            <a:ext cx="299838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D91"/>
                </a:solidFill>
                <a:effectLst/>
                <a:uLnTx/>
                <a:uFillTx/>
                <a:latin typeface="Arial" panose="020B0604020202020204"/>
                <a:ea typeface="+mn-ea"/>
                <a:cs typeface="+mn-cs"/>
              </a:rPr>
              <a:t>$</a:t>
            </a:r>
            <a:r>
              <a:rPr lang="en-US" sz="3600" b="1">
                <a:solidFill>
                  <a:srgbClr val="007D91"/>
                </a:solidFill>
                <a:latin typeface="Arial" panose="020B0604020202020204"/>
              </a:rPr>
              <a:t>50B</a:t>
            </a:r>
            <a:endParaRPr kumimoji="0" lang="en-US" sz="3200" b="1" i="0" u="none" strike="noStrike" kern="1200" cap="none" spc="0" normalizeH="0" baseline="0" noProof="0">
              <a:ln>
                <a:noFill/>
              </a:ln>
              <a:solidFill>
                <a:srgbClr val="007D91"/>
              </a:solidFill>
              <a:effectLst/>
              <a:uLnTx/>
              <a:uFillTx/>
              <a:latin typeface="Arial" panose="020B0604020202020204"/>
              <a:ea typeface="+mn-ea"/>
              <a:cs typeface="+mn-cs"/>
            </a:endParaRPr>
          </a:p>
          <a:p>
            <a:pPr>
              <a:defRPr/>
            </a:pPr>
            <a:r>
              <a:rPr lang="en-US" b="1">
                <a:latin typeface="Arial" panose="020B0604020202020204"/>
              </a:rPr>
              <a:t>Assets Under Management*</a:t>
            </a:r>
            <a:endParaRPr lang="en-US"/>
          </a:p>
        </p:txBody>
      </p:sp>
      <p:cxnSp>
        <p:nvCxnSpPr>
          <p:cNvPr id="14" name="Straight Connector 13">
            <a:extLst>
              <a:ext uri="{FF2B5EF4-FFF2-40B4-BE49-F238E27FC236}">
                <a16:creationId xmlns:a16="http://schemas.microsoft.com/office/drawing/2014/main" id="{BDA7921E-9FDC-CB82-69BB-5F87A12A1FEB}"/>
              </a:ext>
            </a:extLst>
          </p:cNvPr>
          <p:cNvCxnSpPr/>
          <p:nvPr/>
        </p:nvCxnSpPr>
        <p:spPr>
          <a:xfrm>
            <a:off x="955313" y="5027546"/>
            <a:ext cx="140349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descr="A green and blue text on a black background&#10;&#10;Description automatically generated">
            <a:extLst>
              <a:ext uri="{FF2B5EF4-FFF2-40B4-BE49-F238E27FC236}">
                <a16:creationId xmlns:a16="http://schemas.microsoft.com/office/drawing/2014/main" id="{290904E3-9001-AD27-E1FB-AE439D6B07D6}"/>
              </a:ext>
            </a:extLst>
          </p:cNvPr>
          <p:cNvPicPr>
            <a:picLocks noChangeAspect="1"/>
          </p:cNvPicPr>
          <p:nvPr/>
        </p:nvPicPr>
        <p:blipFill>
          <a:blip r:embed="rId5"/>
          <a:stretch>
            <a:fillRect/>
          </a:stretch>
        </p:blipFill>
        <p:spPr>
          <a:xfrm>
            <a:off x="4765095" y="5557520"/>
            <a:ext cx="1804971" cy="635259"/>
          </a:xfrm>
          <a:prstGeom prst="rect">
            <a:avLst/>
          </a:prstGeom>
        </p:spPr>
      </p:pic>
      <p:pic>
        <p:nvPicPr>
          <p:cNvPr id="3" name="Picture 9" descr="Logo&#10;&#10;Description automatically generated">
            <a:extLst>
              <a:ext uri="{FF2B5EF4-FFF2-40B4-BE49-F238E27FC236}">
                <a16:creationId xmlns:a16="http://schemas.microsoft.com/office/drawing/2014/main" id="{B89CAD55-A2D8-4776-1DA8-29AEA01291F3}"/>
              </a:ext>
            </a:extLst>
          </p:cNvPr>
          <p:cNvPicPr>
            <a:picLocks noChangeAspect="1"/>
          </p:cNvPicPr>
          <p:nvPr/>
        </p:nvPicPr>
        <p:blipFill>
          <a:blip r:embed="rId6"/>
          <a:stretch>
            <a:fillRect/>
          </a:stretch>
        </p:blipFill>
        <p:spPr>
          <a:xfrm>
            <a:off x="7953213" y="5474914"/>
            <a:ext cx="2239506" cy="725562"/>
          </a:xfrm>
          <a:prstGeom prst="rect">
            <a:avLst/>
          </a:prstGeom>
        </p:spPr>
      </p:pic>
    </p:spTree>
    <p:extLst>
      <p:ext uri="{BB962C8B-B14F-4D97-AF65-F5344CB8AC3E}">
        <p14:creationId xmlns:p14="http://schemas.microsoft.com/office/powerpoint/2010/main" val="207456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C37FF2-9315-A224-1679-01400FE9775A}"/>
              </a:ext>
            </a:extLst>
          </p:cNvPr>
          <p:cNvSpPr/>
          <p:nvPr/>
        </p:nvSpPr>
        <p:spPr>
          <a:xfrm>
            <a:off x="-6570" y="1714502"/>
            <a:ext cx="6109138" cy="4466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F6B7E-89CF-2D99-714C-8780812C81D3}"/>
              </a:ext>
            </a:extLst>
          </p:cNvPr>
          <p:cNvSpPr>
            <a:spLocks noGrp="1"/>
          </p:cNvSpPr>
          <p:nvPr>
            <p:ph type="title"/>
          </p:nvPr>
        </p:nvSpPr>
        <p:spPr/>
        <p:txBody>
          <a:bodyPr/>
          <a:lstStyle/>
          <a:p>
            <a:r>
              <a:rPr lang="en-US">
                <a:latin typeface="Arial Black"/>
              </a:rPr>
              <a:t>Holistic Business Management Capabilities</a:t>
            </a:r>
          </a:p>
        </p:txBody>
      </p:sp>
      <p:sp>
        <p:nvSpPr>
          <p:cNvPr id="3" name="Content Placeholder 2">
            <a:extLst>
              <a:ext uri="{FF2B5EF4-FFF2-40B4-BE49-F238E27FC236}">
                <a16:creationId xmlns:a16="http://schemas.microsoft.com/office/drawing/2014/main" id="{724FE265-FF55-5EB5-8512-12DA4D783C0D}"/>
              </a:ext>
            </a:extLst>
          </p:cNvPr>
          <p:cNvSpPr>
            <a:spLocks noGrp="1"/>
          </p:cNvSpPr>
          <p:nvPr>
            <p:ph idx="1"/>
          </p:nvPr>
        </p:nvSpPr>
        <p:spPr>
          <a:xfrm>
            <a:off x="274320" y="2000644"/>
            <a:ext cx="5273750" cy="3740995"/>
          </a:xfrm>
        </p:spPr>
        <p:txBody>
          <a:bodyPr vert="horz" lIns="91440" tIns="45720" rIns="91440" bIns="45720" rtlCol="0" anchor="t">
            <a:normAutofit/>
          </a:bodyPr>
          <a:lstStyle/>
          <a:p>
            <a:pPr marL="0" indent="0">
              <a:lnSpc>
                <a:spcPct val="100000"/>
              </a:lnSpc>
              <a:buNone/>
            </a:pPr>
            <a:r>
              <a:rPr lang="en-US" sz="1800" b="1">
                <a:solidFill>
                  <a:schemeClr val="bg1"/>
                </a:solidFill>
                <a:latin typeface="Arial"/>
                <a:cs typeface="Arial"/>
              </a:rPr>
              <a:t>Ground Control Business Managemen</a:t>
            </a:r>
            <a:r>
              <a:rPr lang="en-US" sz="1800">
                <a:solidFill>
                  <a:schemeClr val="bg1"/>
                </a:solidFill>
                <a:latin typeface="Arial"/>
                <a:cs typeface="Arial"/>
              </a:rPr>
              <a:t>t, an NFP company, offers holistic business management services to</a:t>
            </a:r>
            <a:r>
              <a:rPr lang="en-US" sz="1800" b="1">
                <a:solidFill>
                  <a:schemeClr val="bg1"/>
                </a:solidFill>
                <a:latin typeface="Arial"/>
                <a:cs typeface="Arial"/>
              </a:rPr>
              <a:t> high net worth</a:t>
            </a:r>
            <a:r>
              <a:rPr lang="en-US" sz="1800">
                <a:solidFill>
                  <a:schemeClr val="bg1"/>
                </a:solidFill>
                <a:latin typeface="Arial"/>
                <a:cs typeface="Arial"/>
              </a:rPr>
              <a:t> clients, including entertainment industry executives, entertainers and professional athletes. </a:t>
            </a:r>
            <a:endParaRPr lang="en-US">
              <a:solidFill>
                <a:schemeClr val="bg1"/>
              </a:solidFill>
            </a:endParaRPr>
          </a:p>
        </p:txBody>
      </p:sp>
      <p:sp>
        <p:nvSpPr>
          <p:cNvPr id="4" name="Content Placeholder 3">
            <a:extLst>
              <a:ext uri="{FF2B5EF4-FFF2-40B4-BE49-F238E27FC236}">
                <a16:creationId xmlns:a16="http://schemas.microsoft.com/office/drawing/2014/main" id="{CFB29389-298C-D8D0-3C5B-6A75F2636596}"/>
              </a:ext>
            </a:extLst>
          </p:cNvPr>
          <p:cNvSpPr>
            <a:spLocks noGrp="1"/>
          </p:cNvSpPr>
          <p:nvPr>
            <p:ph idx="13"/>
          </p:nvPr>
        </p:nvSpPr>
        <p:spPr/>
        <p:txBody>
          <a:bodyPr vert="horz" lIns="91440" tIns="45720" rIns="91440" bIns="45720" rtlCol="0" anchor="t">
            <a:normAutofit/>
          </a:bodyPr>
          <a:lstStyle/>
          <a:p>
            <a:pPr marL="0" indent="0">
              <a:lnSpc>
                <a:spcPct val="110000"/>
              </a:lnSpc>
              <a:buNone/>
            </a:pPr>
            <a:r>
              <a:rPr lang="en-US" sz="1800" b="1">
                <a:latin typeface="Arial"/>
                <a:cs typeface="Arial"/>
              </a:rPr>
              <a:t>These services, which complement NFP's individually focused businesses, include:</a:t>
            </a:r>
            <a:endParaRPr lang="en-US"/>
          </a:p>
          <a:p>
            <a:pPr>
              <a:buClr>
                <a:schemeClr val="accent3"/>
              </a:buClr>
              <a:buFont typeface="Symbol"/>
              <a:buChar char="·"/>
            </a:pPr>
            <a:r>
              <a:rPr lang="en-US">
                <a:latin typeface="Arial"/>
                <a:cs typeface="Arial"/>
              </a:rPr>
              <a:t>Cash flow management, budgeting and expense projection</a:t>
            </a:r>
          </a:p>
          <a:p>
            <a:pPr>
              <a:buClr>
                <a:schemeClr val="accent3"/>
              </a:buClr>
              <a:buFont typeface="Symbol"/>
              <a:buChar char="·"/>
            </a:pPr>
            <a:r>
              <a:rPr lang="en-US">
                <a:latin typeface="Arial"/>
                <a:cs typeface="Arial"/>
              </a:rPr>
              <a:t>Financial recordkeeping</a:t>
            </a:r>
          </a:p>
          <a:p>
            <a:pPr>
              <a:buClr>
                <a:schemeClr val="accent3"/>
              </a:buClr>
              <a:buFont typeface="Symbol"/>
              <a:buChar char="·"/>
            </a:pPr>
            <a:r>
              <a:rPr lang="en-US">
                <a:latin typeface="Arial"/>
                <a:cs typeface="Arial"/>
              </a:rPr>
              <a:t>Managing and monitoring check receipts and bill payments</a:t>
            </a:r>
          </a:p>
          <a:p>
            <a:pPr>
              <a:buClr>
                <a:schemeClr val="accent3"/>
              </a:buClr>
              <a:buFont typeface="Symbol"/>
              <a:buChar char="·"/>
            </a:pPr>
            <a:r>
              <a:rPr lang="en-US">
                <a:latin typeface="Arial"/>
                <a:cs typeface="Arial"/>
              </a:rPr>
              <a:t>Risk management, including support acquiring appropriate insurance coverage</a:t>
            </a:r>
          </a:p>
          <a:p>
            <a:pPr>
              <a:buClr>
                <a:schemeClr val="accent3"/>
              </a:buClr>
              <a:buFont typeface="Symbol"/>
              <a:buChar char="·"/>
            </a:pPr>
            <a:r>
              <a:rPr lang="en-US">
                <a:latin typeface="Arial"/>
                <a:cs typeface="Arial"/>
              </a:rPr>
              <a:t>Strategic tax, estate and debt planning</a:t>
            </a:r>
          </a:p>
          <a:p>
            <a:pPr>
              <a:buClr>
                <a:schemeClr val="accent3"/>
              </a:buClr>
              <a:buFont typeface="Symbol"/>
              <a:buChar char="·"/>
            </a:pPr>
            <a:r>
              <a:rPr lang="en-US">
                <a:latin typeface="Arial"/>
                <a:cs typeface="Arial"/>
              </a:rPr>
              <a:t>Structuring of business and charitable entities </a:t>
            </a:r>
            <a:endParaRPr lang="en-US"/>
          </a:p>
          <a:p>
            <a:pPr>
              <a:buClr>
                <a:schemeClr val="accent3"/>
              </a:buClr>
              <a:buFont typeface="Symbol"/>
              <a:buChar char="·"/>
            </a:pPr>
            <a:r>
              <a:rPr lang="en-US">
                <a:latin typeface="Arial"/>
                <a:cs typeface="Arial"/>
              </a:rPr>
              <a:t>Negotiation of real estate and major asset acquisitions (watercraft, art, aircraft, etc.)</a:t>
            </a:r>
          </a:p>
          <a:p>
            <a:pPr>
              <a:buClr>
                <a:schemeClr val="accent3"/>
              </a:buClr>
              <a:buFont typeface="Symbol"/>
              <a:buChar char="·"/>
            </a:pPr>
            <a:r>
              <a:rPr lang="en-US">
                <a:latin typeface="Arial"/>
                <a:cs typeface="Arial"/>
              </a:rPr>
              <a:t>Continuous review of investments coordinated with financial institutions and advisors</a:t>
            </a:r>
          </a:p>
          <a:p>
            <a:pPr marL="0" indent="0">
              <a:buNone/>
            </a:pPr>
            <a:endParaRPr lang="en-US"/>
          </a:p>
        </p:txBody>
      </p:sp>
      <p:sp>
        <p:nvSpPr>
          <p:cNvPr id="5" name="Slide Number Placeholder 4">
            <a:extLst>
              <a:ext uri="{FF2B5EF4-FFF2-40B4-BE49-F238E27FC236}">
                <a16:creationId xmlns:a16="http://schemas.microsoft.com/office/drawing/2014/main" id="{FB7A602B-FF3D-8A64-2D3B-335E3096DF87}"/>
              </a:ext>
            </a:extLst>
          </p:cNvPr>
          <p:cNvSpPr>
            <a:spLocks noGrp="1"/>
          </p:cNvSpPr>
          <p:nvPr>
            <p:ph type="sldNum" sz="quarter" idx="12"/>
          </p:nvPr>
        </p:nvSpPr>
        <p:spPr/>
        <p:txBody>
          <a:bodyPr/>
          <a:lstStyle/>
          <a:p>
            <a:fld id="{85CC68AE-01BE-4C69-87E0-B478EF251A0D}" type="slidenum">
              <a:rPr lang="en-US" dirty="0" smtClean="0"/>
              <a:pPr/>
              <a:t>36</a:t>
            </a:fld>
            <a:endParaRPr lang="en-US"/>
          </a:p>
        </p:txBody>
      </p:sp>
      <p:pic>
        <p:nvPicPr>
          <p:cNvPr id="6" name="Picture 6" descr="Logo&#10;&#10;Description automatically generated">
            <a:extLst>
              <a:ext uri="{FF2B5EF4-FFF2-40B4-BE49-F238E27FC236}">
                <a16:creationId xmlns:a16="http://schemas.microsoft.com/office/drawing/2014/main" id="{14C47004-E70D-F2AE-15EF-0C5ACAB9A5EC}"/>
              </a:ext>
            </a:extLst>
          </p:cNvPr>
          <p:cNvPicPr>
            <a:picLocks noChangeAspect="1"/>
          </p:cNvPicPr>
          <p:nvPr/>
        </p:nvPicPr>
        <p:blipFill>
          <a:blip r:embed="rId2"/>
          <a:stretch>
            <a:fillRect/>
          </a:stretch>
        </p:blipFill>
        <p:spPr>
          <a:xfrm>
            <a:off x="1669738" y="3430032"/>
            <a:ext cx="2743200" cy="2743200"/>
          </a:xfrm>
          <a:prstGeom prst="rect">
            <a:avLst/>
          </a:prstGeom>
        </p:spPr>
      </p:pic>
    </p:spTree>
    <p:extLst>
      <p:ext uri="{BB962C8B-B14F-4D97-AF65-F5344CB8AC3E}">
        <p14:creationId xmlns:p14="http://schemas.microsoft.com/office/powerpoint/2010/main" val="2429508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88" y="185663"/>
            <a:ext cx="3136605" cy="1325563"/>
          </a:xfrm>
        </p:spPr>
        <p:txBody>
          <a:bodyPr>
            <a:normAutofit/>
          </a:bodyPr>
          <a:lstStyle/>
          <a:p>
            <a:r>
              <a:rPr lang="en-US" sz="2400"/>
              <a:t>A Retirement</a:t>
            </a:r>
            <a:br>
              <a:rPr lang="en-US" sz="2400"/>
            </a:br>
            <a:r>
              <a:rPr lang="en-US" sz="2400"/>
              <a:t>Powerhouse</a:t>
            </a:r>
          </a:p>
        </p:txBody>
      </p:sp>
      <p:sp>
        <p:nvSpPr>
          <p:cNvPr id="4" name="Content Placeholder 3"/>
          <p:cNvSpPr>
            <a:spLocks noGrp="1"/>
          </p:cNvSpPr>
          <p:nvPr>
            <p:ph sz="half" idx="2"/>
          </p:nvPr>
        </p:nvSpPr>
        <p:spPr>
          <a:xfrm>
            <a:off x="616688" y="1711842"/>
            <a:ext cx="2998380" cy="4474571"/>
          </a:xfrm>
        </p:spPr>
        <p:txBody>
          <a:bodyPr>
            <a:noAutofit/>
          </a:bodyPr>
          <a:lstStyle/>
          <a:p>
            <a:pPr fontAlgn="base"/>
            <a:r>
              <a:rPr lang="en-US" b="1"/>
              <a:t>NFP </a:t>
            </a:r>
            <a:r>
              <a:rPr lang="en-US"/>
              <a:t>is one of the largest qualified retirement plan advisers in the US, providing consulting services and overseeing nearly $400 billion* in retirement plan assets.</a:t>
            </a:r>
          </a:p>
          <a:p>
            <a:pPr fontAlgn="base"/>
            <a:r>
              <a:rPr lang="en-US"/>
              <a:t> </a:t>
            </a:r>
          </a:p>
        </p:txBody>
      </p:sp>
      <p:sp>
        <p:nvSpPr>
          <p:cNvPr id="5" name="Content Placeholder 4"/>
          <p:cNvSpPr>
            <a:spLocks noGrp="1"/>
          </p:cNvSpPr>
          <p:nvPr>
            <p:ph sz="quarter" idx="4"/>
          </p:nvPr>
        </p:nvSpPr>
        <p:spPr>
          <a:xfrm>
            <a:off x="4274288" y="4507966"/>
            <a:ext cx="7305040" cy="1837388"/>
          </a:xfrm>
        </p:spPr>
        <p:txBody>
          <a:bodyPr numCol="2">
            <a:noAutofit/>
          </a:bodyPr>
          <a:lstStyle/>
          <a:p>
            <a:pPr lvl="0" fontAlgn="base">
              <a:buClr>
                <a:schemeClr val="accent1"/>
              </a:buClr>
              <a:buSzPct val="100000"/>
            </a:pPr>
            <a:r>
              <a:rPr lang="en-US" sz="1600"/>
              <a:t>Investment analysis</a:t>
            </a:r>
          </a:p>
          <a:p>
            <a:pPr lvl="0" fontAlgn="base">
              <a:buClr>
                <a:schemeClr val="accent1"/>
              </a:buClr>
              <a:buSzPct val="100000"/>
            </a:pPr>
            <a:r>
              <a:rPr lang="en-US" sz="1600"/>
              <a:t>Fee benchmarking and </a:t>
            </a:r>
            <a:br>
              <a:rPr lang="en-US" sz="1600"/>
            </a:br>
            <a:r>
              <a:rPr lang="en-US" sz="1600"/>
              <a:t>negotiations</a:t>
            </a:r>
          </a:p>
          <a:p>
            <a:pPr lvl="0" fontAlgn="base">
              <a:buClr>
                <a:schemeClr val="accent1"/>
              </a:buClr>
              <a:buSzPct val="100000"/>
            </a:pPr>
            <a:r>
              <a:rPr lang="en-US" sz="1600"/>
              <a:t>Fiduciary compliance</a:t>
            </a:r>
          </a:p>
          <a:p>
            <a:pPr lvl="0" fontAlgn="base">
              <a:buClr>
                <a:schemeClr val="accent1"/>
              </a:buClr>
              <a:buSzPct val="100000"/>
            </a:pPr>
            <a:endParaRPr lang="en-US" sz="1600"/>
          </a:p>
          <a:p>
            <a:pPr lvl="0" fontAlgn="base">
              <a:buClr>
                <a:schemeClr val="accent1"/>
              </a:buClr>
              <a:buSzPct val="100000"/>
            </a:pPr>
            <a:r>
              <a:rPr lang="en-US" sz="1600"/>
              <a:t>Plan design</a:t>
            </a:r>
          </a:p>
          <a:p>
            <a:pPr lvl="0" fontAlgn="base">
              <a:buClr>
                <a:schemeClr val="accent1"/>
              </a:buClr>
              <a:buSzPct val="100000"/>
            </a:pPr>
            <a:r>
              <a:rPr lang="en-US" sz="1600"/>
              <a:t>Participant education and financial wellness</a:t>
            </a:r>
          </a:p>
          <a:p>
            <a:pPr lvl="0" fontAlgn="base">
              <a:buClr>
                <a:schemeClr val="accent1"/>
              </a:buClr>
              <a:buSzPct val="100000"/>
            </a:pPr>
            <a:r>
              <a:rPr lang="en-US" sz="1600"/>
              <a:t>Target date fund consulting</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3549017"/>
            <a:ext cx="6268175" cy="646331"/>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a:ea typeface="+mn-ea"/>
                <a:cs typeface="+mn-cs"/>
              </a:rPr>
              <a:t>Our team focuses solely on areas that drive </a:t>
            </a:r>
            <a:br>
              <a:rPr lang="en-US" sz="1800" b="1" i="0" u="none" strike="noStrike" kern="1200" cap="none" spc="0" normalizeH="0" baseline="0" noProof="0">
                <a:ln>
                  <a:noFill/>
                </a:ln>
                <a:effectLst/>
                <a:uLnTx/>
                <a:uFillTx/>
                <a:latin typeface="Arial" panose="020B0604020202020204"/>
              </a:rPr>
            </a:br>
            <a:r>
              <a:rPr kumimoji="0" lang="en-US" sz="1800" b="1" i="0" u="none" strike="noStrike" kern="1200" cap="none" spc="0" normalizeH="0" baseline="0" noProof="0">
                <a:ln>
                  <a:noFill/>
                </a:ln>
                <a:effectLst/>
                <a:uLnTx/>
                <a:uFillTx/>
                <a:latin typeface="Arial" panose="020B0604020202020204"/>
                <a:ea typeface="+mn-ea"/>
                <a:cs typeface="+mn-cs"/>
              </a:rPr>
              <a:t>retirement plan success</a:t>
            </a:r>
            <a:r>
              <a:rPr lang="en-US" b="1">
                <a:latin typeface="Arial" panose="020B0604020202020204"/>
              </a:rPr>
              <a:t>:</a:t>
            </a:r>
            <a:endParaRPr lang="en-US" sz="1800" b="0" i="0" u="none" strike="noStrike" kern="1200" cap="none" spc="0" normalizeH="0" baseline="0" noProof="0">
              <a:ln>
                <a:noFill/>
              </a:ln>
              <a:effectLst/>
              <a:uLnTx/>
              <a:uFillTx/>
              <a:latin typeface="Arial" panose="020B0604020202020204"/>
              <a:cs typeface="Arial"/>
            </a:endParaRP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2423" t="20779" r="1731" b="22914"/>
          <a:stretch/>
        </p:blipFill>
        <p:spPr>
          <a:xfrm>
            <a:off x="3785191" y="10633"/>
            <a:ext cx="8410353" cy="3287321"/>
          </a:xfrm>
          <a:prstGeom prst="rect">
            <a:avLst/>
          </a:prstGeom>
        </p:spPr>
      </p:pic>
      <p:grpSp>
        <p:nvGrpSpPr>
          <p:cNvPr id="3" name="Group 2">
            <a:extLst>
              <a:ext uri="{FF2B5EF4-FFF2-40B4-BE49-F238E27FC236}">
                <a16:creationId xmlns:a16="http://schemas.microsoft.com/office/drawing/2014/main" id="{D457BD32-C028-CF40-6158-F198A93F06A0}"/>
              </a:ext>
            </a:extLst>
          </p:cNvPr>
          <p:cNvGrpSpPr/>
          <p:nvPr/>
        </p:nvGrpSpPr>
        <p:grpSpPr>
          <a:xfrm>
            <a:off x="612672" y="3297954"/>
            <a:ext cx="2998381" cy="980139"/>
            <a:chOff x="646721" y="3808346"/>
            <a:chExt cx="2998381" cy="980139"/>
          </a:xfrm>
        </p:grpSpPr>
        <p:sp>
          <p:nvSpPr>
            <p:cNvPr id="9" name="TextBox 8"/>
            <p:cNvSpPr txBox="1"/>
            <p:nvPr/>
          </p:nvSpPr>
          <p:spPr>
            <a:xfrm>
              <a:off x="646721" y="3865155"/>
              <a:ext cx="29983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D91"/>
                  </a:solidFill>
                  <a:effectLst/>
                  <a:uLnTx/>
                  <a:uFillTx/>
                  <a:latin typeface="Arial" panose="020B0604020202020204"/>
                  <a:ea typeface="+mn-ea"/>
                  <a:cs typeface="+mn-cs"/>
                </a:rPr>
                <a:t>$</a:t>
              </a:r>
              <a:r>
                <a:rPr kumimoji="0" lang="en-US" sz="3600" b="1" i="0" u="none" strike="noStrike" kern="1200" cap="none" spc="0" normalizeH="0" baseline="0" noProof="0">
                  <a:ln>
                    <a:noFill/>
                  </a:ln>
                  <a:solidFill>
                    <a:srgbClr val="007D91"/>
                  </a:solidFill>
                  <a:effectLst/>
                  <a:uLnTx/>
                  <a:uFillTx/>
                  <a:latin typeface="Arial" panose="020B0604020202020204"/>
                  <a:ea typeface="+mn-ea"/>
                  <a:cs typeface="+mn-cs"/>
                </a:rPr>
                <a:t>400B</a:t>
              </a:r>
              <a:endParaRPr kumimoji="0" lang="en-US" sz="3200" b="1" i="0" u="none" strike="noStrike" kern="1200" cap="none" spc="0" normalizeH="0" baseline="0" noProof="0">
                <a:ln>
                  <a:noFill/>
                </a:ln>
                <a:solidFill>
                  <a:srgbClr val="007D9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plan assets</a:t>
              </a:r>
            </a:p>
          </p:txBody>
        </p:sp>
        <p:cxnSp>
          <p:nvCxnSpPr>
            <p:cNvPr id="16" name="Straight Connector 15"/>
            <p:cNvCxnSpPr/>
            <p:nvPr/>
          </p:nvCxnSpPr>
          <p:spPr>
            <a:xfrm>
              <a:off x="742418" y="3808346"/>
              <a:ext cx="140349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5EF68C6-12CA-807F-6C28-25BB45D60227}"/>
              </a:ext>
            </a:extLst>
          </p:cNvPr>
          <p:cNvSpPr txBox="1"/>
          <p:nvPr/>
        </p:nvSpPr>
        <p:spPr>
          <a:xfrm>
            <a:off x="612673" y="6252098"/>
            <a:ext cx="2548982" cy="507831"/>
          </a:xfrm>
          <a:prstGeom prst="rect">
            <a:avLst/>
          </a:prstGeom>
          <a:noFill/>
        </p:spPr>
        <p:txBody>
          <a:bodyPr wrap="square" lIns="91440" tIns="45720" rIns="91440" bIns="45720" anchor="t">
            <a:spAutoFit/>
          </a:bodyPr>
          <a:lstStyle/>
          <a:p>
            <a:r>
              <a:rPr kumimoji="0" lang="en-US" sz="900" i="0" u="none" strike="noStrike" kern="1200" cap="none" spc="0" normalizeH="0" baseline="0" noProof="0">
                <a:ln>
                  <a:noFill/>
                </a:ln>
                <a:solidFill>
                  <a:srgbClr val="595959"/>
                </a:solidFill>
                <a:effectLst/>
                <a:uLnTx/>
                <a:uFillTx/>
                <a:latin typeface="Arial" panose="020B0604020202020204"/>
                <a:ea typeface="+mn-ea"/>
                <a:cs typeface="+mn-cs"/>
              </a:rPr>
              <a:t>* As of December 31</a:t>
            </a:r>
            <a:r>
              <a:rPr lang="en-US" sz="900">
                <a:solidFill>
                  <a:srgbClr val="595959"/>
                </a:solidFill>
                <a:latin typeface="Arial" panose="020B0604020202020204"/>
              </a:rPr>
              <a:t>,</a:t>
            </a:r>
            <a:r>
              <a:rPr kumimoji="0" lang="en-US" sz="900" i="0" u="none" strike="noStrike" kern="1200" cap="none" spc="0" normalizeH="0" baseline="0" noProof="0">
                <a:ln>
                  <a:noFill/>
                </a:ln>
                <a:solidFill>
                  <a:srgbClr val="595959"/>
                </a:solidFill>
                <a:effectLst/>
                <a:uLnTx/>
                <a:uFillTx/>
                <a:latin typeface="Arial" panose="020B0604020202020204"/>
                <a:ea typeface="+mn-ea"/>
                <a:cs typeface="+mn-cs"/>
              </a:rPr>
              <a:t> 2023, Figure includes NFP's retirement businesses, including </a:t>
            </a:r>
            <a:r>
              <a:rPr kumimoji="0" lang="en-US" sz="900" i="0" u="none" strike="noStrike" kern="1200" cap="none" spc="0" normalizeH="0" baseline="0" noProof="0" err="1">
                <a:ln>
                  <a:noFill/>
                </a:ln>
                <a:solidFill>
                  <a:srgbClr val="595959"/>
                </a:solidFill>
                <a:effectLst/>
                <a:uLnTx/>
                <a:uFillTx/>
                <a:latin typeface="Arial" panose="020B0604020202020204"/>
                <a:ea typeface="+mn-ea"/>
                <a:cs typeface="+mn-cs"/>
              </a:rPr>
              <a:t>Fiducient</a:t>
            </a:r>
            <a:r>
              <a:rPr kumimoji="0" lang="en-US" sz="900" i="0" u="none" strike="noStrike" kern="1200" cap="none" spc="0" normalizeH="0" baseline="0" noProof="0">
                <a:ln>
                  <a:noFill/>
                </a:ln>
                <a:solidFill>
                  <a:srgbClr val="595959"/>
                </a:solidFill>
                <a:effectLst/>
                <a:uLnTx/>
                <a:uFillTx/>
                <a:latin typeface="Arial" panose="020B0604020202020204"/>
                <a:ea typeface="+mn-ea"/>
                <a:cs typeface="+mn-cs"/>
              </a:rPr>
              <a:t>. Source: NFP.</a:t>
            </a:r>
            <a:endParaRPr lang="en-US" sz="900">
              <a:solidFill>
                <a:srgbClr val="595959"/>
              </a:solidFill>
            </a:endParaRPr>
          </a:p>
        </p:txBody>
      </p:sp>
    </p:spTree>
    <p:extLst>
      <p:ext uri="{BB962C8B-B14F-4D97-AF65-F5344CB8AC3E}">
        <p14:creationId xmlns:p14="http://schemas.microsoft.com/office/powerpoint/2010/main" val="255140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26B7-AB52-4F32-B4DD-29737FD6094D}"/>
              </a:ext>
            </a:extLst>
          </p:cNvPr>
          <p:cNvSpPr>
            <a:spLocks noGrp="1"/>
          </p:cNvSpPr>
          <p:nvPr>
            <p:ph type="title"/>
          </p:nvPr>
        </p:nvSpPr>
        <p:spPr/>
        <p:txBody>
          <a:bodyPr/>
          <a:lstStyle/>
          <a:p>
            <a:r>
              <a:rPr lang="en-US"/>
              <a:t>WellCents</a:t>
            </a:r>
          </a:p>
        </p:txBody>
      </p:sp>
      <p:sp>
        <p:nvSpPr>
          <p:cNvPr id="4" name="Slide Number Placeholder 3">
            <a:extLst>
              <a:ext uri="{FF2B5EF4-FFF2-40B4-BE49-F238E27FC236}">
                <a16:creationId xmlns:a16="http://schemas.microsoft.com/office/drawing/2014/main" id="{DA3EC25D-FC74-43F4-87F5-E71CE19D108B}"/>
              </a:ext>
            </a:extLst>
          </p:cNvPr>
          <p:cNvSpPr>
            <a:spLocks noGrp="1"/>
          </p:cNvSpPr>
          <p:nvPr>
            <p:ph type="sldNum" sz="quarter" idx="12"/>
          </p:nvPr>
        </p:nvSpPr>
        <p:spPr/>
        <p:txBody>
          <a:bodyPr/>
          <a:lstStyle/>
          <a:p>
            <a:fld id="{85CC68AE-01BE-4C69-87E0-B478EF251A0D}" type="slidenum">
              <a:rPr lang="en-US" smtClean="0"/>
              <a:pPr/>
              <a:t>38</a:t>
            </a:fld>
            <a:endParaRPr lang="en-US"/>
          </a:p>
        </p:txBody>
      </p:sp>
      <p:cxnSp>
        <p:nvCxnSpPr>
          <p:cNvPr id="6" name="Straight Connector 5">
            <a:extLst>
              <a:ext uri="{FF2B5EF4-FFF2-40B4-BE49-F238E27FC236}">
                <a16:creationId xmlns:a16="http://schemas.microsoft.com/office/drawing/2014/main" id="{1A0DF817-3230-421F-8F44-E2D00C940D16}"/>
              </a:ext>
            </a:extLst>
          </p:cNvPr>
          <p:cNvCxnSpPr/>
          <p:nvPr/>
        </p:nvCxnSpPr>
        <p:spPr>
          <a:xfrm>
            <a:off x="10080225" y="6336146"/>
            <a:ext cx="0" cy="661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77D2BD3B-ADDF-4E00-91B6-4719A3237974}"/>
              </a:ext>
            </a:extLst>
          </p:cNvPr>
          <p:cNvSpPr txBox="1">
            <a:spLocks/>
          </p:cNvSpPr>
          <p:nvPr/>
        </p:nvSpPr>
        <p:spPr>
          <a:xfrm>
            <a:off x="269323" y="1975175"/>
            <a:ext cx="5491397" cy="34377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kern="0">
                <a:solidFill>
                  <a:srgbClr val="46712B"/>
                </a:solidFill>
                <a:latin typeface="Arial" panose="020B0604020202020204" pitchFamily="34" charset="0"/>
                <a:ea typeface="MS PGothic" pitchFamily="34" charset="-128"/>
                <a:cs typeface="Arial" panose="020B0604020202020204" pitchFamily="34" charset="0"/>
              </a:rPr>
              <a:t>WellCents is an end-to-end financial advice solution designed to help you achieve assurance in your financial life. </a:t>
            </a:r>
          </a:p>
          <a:p>
            <a:pPr marL="0" indent="0" fontAlgn="base">
              <a:buNone/>
            </a:pPr>
            <a:r>
              <a:rPr lang="en-US" sz="1600">
                <a:latin typeface="Arial"/>
                <a:cs typeface="Arial"/>
              </a:rPr>
              <a:t>The goal is to help you develop a real-life action plan to move you toward being financially well, and in turn, help you secure a financially sound retirement. </a:t>
            </a:r>
          </a:p>
          <a:p>
            <a:pPr marL="0" indent="0" fontAlgn="base">
              <a:buNone/>
            </a:pPr>
            <a:r>
              <a:rPr lang="en-US" sz="1600">
                <a:latin typeface="Arial"/>
                <a:cs typeface="Arial"/>
              </a:rPr>
              <a:t>WellCents services are complimentary</a:t>
            </a:r>
            <a:br>
              <a:rPr lang="en-US" sz="1600">
                <a:latin typeface="Arial"/>
                <a:cs typeface="Arial"/>
              </a:rPr>
            </a:br>
            <a:r>
              <a:rPr lang="en-US" sz="1600">
                <a:latin typeface="Arial"/>
                <a:cs typeface="Arial"/>
              </a:rPr>
              <a:t>to all team members.</a:t>
            </a:r>
          </a:p>
          <a:p>
            <a:pPr marL="0" indent="0" fontAlgn="base">
              <a:buNone/>
            </a:pPr>
            <a:endParaRPr lang="en-US" sz="1600">
              <a:latin typeface="Arial" panose="020B0604020202020204" pitchFamily="34" charset="0"/>
              <a:cs typeface="Arial" panose="020B0604020202020204" pitchFamily="34" charset="0"/>
            </a:endParaRPr>
          </a:p>
          <a:p>
            <a:pPr marL="285750" indent="-285750" fontAlgn="base">
              <a:lnSpc>
                <a:spcPct val="100000"/>
              </a:lnSpc>
              <a:spcBef>
                <a:spcPts val="0"/>
              </a:spcBef>
              <a:spcAft>
                <a:spcPts val="600"/>
              </a:spcAft>
              <a:buClr>
                <a:schemeClr val="accent4"/>
              </a:buClr>
              <a:buFont typeface="Symbol" panose="05050102010706020507" pitchFamily="18" charset="2"/>
              <a:buChar char="·"/>
              <a:defRPr/>
            </a:pPr>
            <a:r>
              <a:rPr lang="en-US" sz="1600">
                <a:latin typeface="Arial" panose="020B0604020202020204"/>
              </a:rPr>
              <a:t>Wellness assessment</a:t>
            </a:r>
            <a:endParaRPr lang="en-US" sz="1600">
              <a:latin typeface="Arial" panose="020B0604020202020204"/>
              <a:cs typeface="Arial"/>
            </a:endParaRPr>
          </a:p>
          <a:p>
            <a:pPr marL="285750" indent="-285750" fontAlgn="base">
              <a:lnSpc>
                <a:spcPct val="100000"/>
              </a:lnSpc>
              <a:spcBef>
                <a:spcPts val="0"/>
              </a:spcBef>
              <a:spcAft>
                <a:spcPts val="600"/>
              </a:spcAft>
              <a:buClr>
                <a:schemeClr val="accent4"/>
              </a:buClr>
              <a:buFont typeface="Symbol" panose="05050102010706020507" pitchFamily="18" charset="2"/>
              <a:buChar char="·"/>
              <a:defRPr/>
            </a:pPr>
            <a:r>
              <a:rPr lang="en-US" sz="1600">
                <a:latin typeface="Arial" panose="020B0604020202020204"/>
              </a:rPr>
              <a:t>Meetings and workshops</a:t>
            </a:r>
            <a:endParaRPr lang="en-US" sz="1600">
              <a:latin typeface="Arial" panose="020B0604020202020204"/>
              <a:cs typeface="Arial"/>
            </a:endParaRPr>
          </a:p>
          <a:p>
            <a:pPr marL="285750" indent="-285750" fontAlgn="base">
              <a:lnSpc>
                <a:spcPct val="100000"/>
              </a:lnSpc>
              <a:spcBef>
                <a:spcPts val="0"/>
              </a:spcBef>
              <a:spcAft>
                <a:spcPts val="600"/>
              </a:spcAft>
              <a:buClr>
                <a:schemeClr val="accent4"/>
              </a:buClr>
              <a:buFont typeface="Symbol" panose="05050102010706020507" pitchFamily="18" charset="2"/>
              <a:buChar char="·"/>
              <a:defRPr/>
            </a:pPr>
            <a:r>
              <a:rPr lang="en-US" sz="1600">
                <a:latin typeface="Arial" panose="020B0604020202020204"/>
              </a:rPr>
              <a:t>Resources and action plan</a:t>
            </a:r>
            <a:endParaRPr lang="en-US" sz="1600">
              <a:latin typeface="Arial" panose="020B0604020202020204"/>
              <a:cs typeface="Arial"/>
            </a:endParaRPr>
          </a:p>
          <a:p>
            <a:endParaRPr lang="en-US"/>
          </a:p>
        </p:txBody>
      </p:sp>
      <p:pic>
        <p:nvPicPr>
          <p:cNvPr id="7" name="Picture 6">
            <a:extLst>
              <a:ext uri="{FF2B5EF4-FFF2-40B4-BE49-F238E27FC236}">
                <a16:creationId xmlns:a16="http://schemas.microsoft.com/office/drawing/2014/main" id="{095C1EF7-DF55-443C-8BF4-2D301829C95F}"/>
              </a:ext>
            </a:extLst>
          </p:cNvPr>
          <p:cNvPicPr>
            <a:picLocks noChangeAspect="1"/>
          </p:cNvPicPr>
          <p:nvPr/>
        </p:nvPicPr>
        <p:blipFill>
          <a:blip r:embed="rId2"/>
          <a:stretch>
            <a:fillRect/>
          </a:stretch>
        </p:blipFill>
        <p:spPr>
          <a:xfrm>
            <a:off x="3049636" y="4163271"/>
            <a:ext cx="2506234" cy="1281856"/>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29991" t="13994" r="18269" b="7983"/>
          <a:stretch/>
        </p:blipFill>
        <p:spPr>
          <a:xfrm>
            <a:off x="6063343" y="-10886"/>
            <a:ext cx="6117771" cy="6150429"/>
          </a:xfrm>
          <a:prstGeom prst="rect">
            <a:avLst/>
          </a:prstGeom>
        </p:spPr>
      </p:pic>
    </p:spTree>
    <p:extLst>
      <p:ext uri="{BB962C8B-B14F-4D97-AF65-F5344CB8AC3E}">
        <p14:creationId xmlns:p14="http://schemas.microsoft.com/office/powerpoint/2010/main" val="3020664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3EC25D-FC74-43F4-87F5-E71CE19D108B}"/>
              </a:ext>
            </a:extLst>
          </p:cNvPr>
          <p:cNvSpPr>
            <a:spLocks noGrp="1"/>
          </p:cNvSpPr>
          <p:nvPr>
            <p:ph type="sldNum" sz="quarter" idx="12"/>
          </p:nvPr>
        </p:nvSpPr>
        <p:spPr/>
        <p:txBody>
          <a:bodyPr/>
          <a:lstStyle/>
          <a:p>
            <a:fld id="{85CC68AE-01BE-4C69-87E0-B478EF251A0D}" type="slidenum">
              <a:rPr lang="en-US" smtClean="0"/>
              <a:pPr/>
              <a:t>39</a:t>
            </a:fld>
            <a:endParaRPr lang="en-US"/>
          </a:p>
        </p:txBody>
      </p:sp>
      <p:cxnSp>
        <p:nvCxnSpPr>
          <p:cNvPr id="6" name="Straight Connector 5">
            <a:extLst>
              <a:ext uri="{FF2B5EF4-FFF2-40B4-BE49-F238E27FC236}">
                <a16:creationId xmlns:a16="http://schemas.microsoft.com/office/drawing/2014/main" id="{1A0DF817-3230-421F-8F44-E2D00C940D16}"/>
              </a:ext>
            </a:extLst>
          </p:cNvPr>
          <p:cNvCxnSpPr/>
          <p:nvPr/>
        </p:nvCxnSpPr>
        <p:spPr>
          <a:xfrm>
            <a:off x="10080225" y="6336146"/>
            <a:ext cx="0" cy="661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77D2BD3B-ADDF-4E00-91B6-4719A3237974}"/>
              </a:ext>
            </a:extLst>
          </p:cNvPr>
          <p:cNvSpPr txBox="1">
            <a:spLocks/>
          </p:cNvSpPr>
          <p:nvPr/>
        </p:nvSpPr>
        <p:spPr>
          <a:xfrm>
            <a:off x="274320" y="2306144"/>
            <a:ext cx="5491397" cy="34377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b="1">
                <a:latin typeface="Arial"/>
                <a:cs typeface="Arial"/>
              </a:rPr>
              <a:t>WellCentsPLUS </a:t>
            </a:r>
            <a:r>
              <a:rPr lang="en-US" sz="1600">
                <a:latin typeface="Arial"/>
                <a:cs typeface="Arial"/>
              </a:rPr>
              <a:t>is a comprehensive white glove financial planning service designed specifically for executives with complex financial lives. </a:t>
            </a:r>
          </a:p>
          <a:p>
            <a:pPr marL="0" indent="0" fontAlgn="base">
              <a:buNone/>
            </a:pPr>
            <a:r>
              <a:rPr lang="en-US" sz="1600">
                <a:latin typeface="Arial"/>
                <a:cs typeface="Arial"/>
              </a:rPr>
              <a:t>Powered by Wealthspire Advisors, an NFP company, WellCentsPLUS is like having a personal CFO to help manage all aspects of your financial life and integrate them into a customized plan. </a:t>
            </a:r>
          </a:p>
          <a:p>
            <a:pPr marL="0" indent="0" fontAlgn="base">
              <a:buNone/>
            </a:pPr>
            <a:r>
              <a:rPr lang="en-US" sz="1600">
                <a:latin typeface="Arial"/>
                <a:cs typeface="Arial"/>
              </a:rPr>
              <a:t>WellCentsPLUS helps you achieve holistic financial planning and access timely advice on important planning topics through a secure, intuitive platform.</a:t>
            </a:r>
          </a:p>
        </p:txBody>
      </p:sp>
      <p:pic>
        <p:nvPicPr>
          <p:cNvPr id="8" name="Picture 7">
            <a:extLst>
              <a:ext uri="{FF2B5EF4-FFF2-40B4-BE49-F238E27FC236}">
                <a16:creationId xmlns:a16="http://schemas.microsoft.com/office/drawing/2014/main" id="{F139E311-6320-4BC6-867B-BACBC52F02AA}"/>
              </a:ext>
            </a:extLst>
          </p:cNvPr>
          <p:cNvPicPr>
            <a:picLocks noChangeAspect="1"/>
          </p:cNvPicPr>
          <p:nvPr/>
        </p:nvPicPr>
        <p:blipFill>
          <a:blip r:embed="rId2"/>
          <a:stretch>
            <a:fillRect/>
          </a:stretch>
        </p:blipFill>
        <p:spPr>
          <a:xfrm>
            <a:off x="3175036" y="5106761"/>
            <a:ext cx="2606871" cy="1094475"/>
          </a:xfrm>
          <a:prstGeom prst="rect">
            <a:avLst/>
          </a:prstGeom>
        </p:spPr>
      </p:pic>
      <p:sp>
        <p:nvSpPr>
          <p:cNvPr id="11" name="Title 1">
            <a:extLst>
              <a:ext uri="{FF2B5EF4-FFF2-40B4-BE49-F238E27FC236}">
                <a16:creationId xmlns:a16="http://schemas.microsoft.com/office/drawing/2014/main" id="{C99351CB-4D9C-43E8-9207-984BD87EBCDA}"/>
              </a:ext>
            </a:extLst>
          </p:cNvPr>
          <p:cNvSpPr>
            <a:spLocks noGrp="1"/>
          </p:cNvSpPr>
          <p:nvPr>
            <p:ph type="title"/>
          </p:nvPr>
        </p:nvSpPr>
        <p:spPr>
          <a:xfrm>
            <a:off x="274320" y="91359"/>
            <a:ext cx="5486400" cy="1188882"/>
          </a:xfrm>
        </p:spPr>
        <p:txBody>
          <a:bodyPr/>
          <a:lstStyle/>
          <a:p>
            <a:r>
              <a:rPr lang="en-US" b="1"/>
              <a:t>WellCentsPLUS</a:t>
            </a:r>
            <a:endParaRPr lang="en-US"/>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34417" t="3654" r="1571" b="4043"/>
          <a:stretch/>
        </p:blipFill>
        <p:spPr>
          <a:xfrm>
            <a:off x="6086007" y="0"/>
            <a:ext cx="6105992" cy="6201236"/>
          </a:xfrm>
          <a:prstGeom prst="rect">
            <a:avLst/>
          </a:prstGeom>
        </p:spPr>
      </p:pic>
    </p:spTree>
    <p:extLst>
      <p:ext uri="{BB962C8B-B14F-4D97-AF65-F5344CB8AC3E}">
        <p14:creationId xmlns:p14="http://schemas.microsoft.com/office/powerpoint/2010/main" val="148038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8E77EE-BA72-4C97-B13B-7D3309598D94}"/>
              </a:ext>
            </a:extLst>
          </p:cNvPr>
          <p:cNvSpPr>
            <a:spLocks noGrp="1"/>
          </p:cNvSpPr>
          <p:nvPr>
            <p:ph type="title"/>
          </p:nvPr>
        </p:nvSpPr>
        <p:spPr/>
        <p:txBody>
          <a:bodyPr anchor="ctr"/>
          <a:lstStyle/>
          <a:p>
            <a:r>
              <a:rPr lang="en-US"/>
              <a:t>Who We Are</a:t>
            </a:r>
          </a:p>
        </p:txBody>
      </p:sp>
      <p:sp>
        <p:nvSpPr>
          <p:cNvPr id="7" name="Content Placeholder 6">
            <a:extLst>
              <a:ext uri="{FF2B5EF4-FFF2-40B4-BE49-F238E27FC236}">
                <a16:creationId xmlns:a16="http://schemas.microsoft.com/office/drawing/2014/main" id="{14FB507E-63FD-4B71-92A3-CE02536C4171}"/>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b="1">
                <a:solidFill>
                  <a:schemeClr val="accent4"/>
                </a:solidFill>
                <a:latin typeface="Arial"/>
                <a:cs typeface="Arial"/>
              </a:rPr>
              <a:t>NFP, an Aon company, is an integrated organization of consultative advisors and problem solvers. </a:t>
            </a:r>
          </a:p>
          <a:p>
            <a:pPr marL="0" indent="0">
              <a:lnSpc>
                <a:spcPct val="100000"/>
              </a:lnSpc>
              <a:buNone/>
            </a:pPr>
            <a:r>
              <a:rPr lang="en-US">
                <a:latin typeface="Arial"/>
                <a:cs typeface="Arial"/>
              </a:rPr>
              <a:t>We provide expertise to help companies and individuals address their most significant risk, workforce, wealth management and retirement challenges. </a:t>
            </a:r>
            <a:endParaRPr lang="en-US" b="1">
              <a:solidFill>
                <a:schemeClr val="accent1"/>
              </a:solidFill>
              <a:latin typeface="Arial"/>
              <a:cs typeface="Arial"/>
            </a:endParaRPr>
          </a:p>
          <a:p>
            <a:pPr marL="0" indent="0">
              <a:lnSpc>
                <a:spcPct val="100000"/>
              </a:lnSpc>
              <a:buNone/>
            </a:pPr>
            <a:r>
              <a:rPr lang="en-US">
                <a:latin typeface="Arial"/>
                <a:cs typeface="Arial"/>
              </a:rPr>
              <a:t>The value we deliver is driven by the proactive collaboration, diverse perspectives and grounded ambition of more than 7,700 colleagues in the US, Puerto Rico, Canada, UK and Ireland. </a:t>
            </a:r>
            <a:endParaRPr lang="en-US"/>
          </a:p>
        </p:txBody>
      </p:sp>
      <p:sp>
        <p:nvSpPr>
          <p:cNvPr id="8" name="Content Placeholder 7">
            <a:extLst>
              <a:ext uri="{FF2B5EF4-FFF2-40B4-BE49-F238E27FC236}">
                <a16:creationId xmlns:a16="http://schemas.microsoft.com/office/drawing/2014/main" id="{83CF00B6-DD33-4905-9D0D-7ABBD6F9871E}"/>
              </a:ext>
            </a:extLst>
          </p:cNvPr>
          <p:cNvSpPr>
            <a:spLocks noGrp="1"/>
          </p:cNvSpPr>
          <p:nvPr>
            <p:ph idx="13"/>
          </p:nvPr>
        </p:nvSpPr>
        <p:spPr/>
        <p:txBody>
          <a:bodyPr>
            <a:normAutofit/>
          </a:bodyPr>
          <a:lstStyle/>
          <a:p>
            <a:pPr marL="0" indent="0">
              <a:buNone/>
            </a:pPr>
            <a:r>
              <a:rPr lang="en-US" b="1">
                <a:solidFill>
                  <a:schemeClr val="accent4"/>
                </a:solidFill>
              </a:rPr>
              <a:t>Our Mission</a:t>
            </a:r>
          </a:p>
          <a:p>
            <a:pPr marL="0" indent="0">
              <a:lnSpc>
                <a:spcPct val="110000"/>
              </a:lnSpc>
              <a:buNone/>
            </a:pPr>
            <a:r>
              <a:rPr lang="en-US"/>
              <a:t>Deliver global capabilities and solutions to a diversity of clients, industries and communities by putting people first, prioritizing partnerships, solving problems and continuously advancing a culture we’re proud of. </a:t>
            </a:r>
          </a:p>
          <a:p>
            <a:pPr marL="0" indent="0">
              <a:lnSpc>
                <a:spcPct val="110000"/>
              </a:lnSpc>
              <a:buNone/>
            </a:pPr>
            <a:endParaRPr lang="en-US"/>
          </a:p>
          <a:p>
            <a:pPr marL="0" indent="0">
              <a:buNone/>
            </a:pPr>
            <a:r>
              <a:rPr lang="en-US" b="1">
                <a:solidFill>
                  <a:schemeClr val="accent1"/>
                </a:solidFill>
              </a:rPr>
              <a:t>Our Core Tenets </a:t>
            </a:r>
          </a:p>
          <a:p>
            <a:pPr lvl="0">
              <a:buSzPct val="100000"/>
            </a:pPr>
            <a:r>
              <a:rPr lang="en-US"/>
              <a:t>Put People First</a:t>
            </a:r>
          </a:p>
          <a:p>
            <a:pPr lvl="0">
              <a:buSzPct val="100000"/>
            </a:pPr>
            <a:r>
              <a:rPr lang="en-US"/>
              <a:t>Size and Scale Matter</a:t>
            </a:r>
          </a:p>
          <a:p>
            <a:pPr lvl="0">
              <a:buSzPct val="100000"/>
            </a:pPr>
            <a:r>
              <a:rPr lang="en-US"/>
              <a:t>Prioritize Partnerships</a:t>
            </a:r>
          </a:p>
          <a:p>
            <a:pPr lvl="0">
              <a:buSzPct val="100000"/>
            </a:pPr>
            <a:r>
              <a:rPr lang="en-US"/>
              <a:t>Solve Problems with Expertise</a:t>
            </a:r>
          </a:p>
          <a:p>
            <a:pPr lvl="0">
              <a:buSzPct val="100000"/>
            </a:pPr>
            <a:r>
              <a:rPr lang="en-US"/>
              <a:t>Build Culture with Integrity</a:t>
            </a:r>
          </a:p>
        </p:txBody>
      </p:sp>
      <p:sp>
        <p:nvSpPr>
          <p:cNvPr id="2" name="Slide Number Placeholder 1">
            <a:extLst>
              <a:ext uri="{FF2B5EF4-FFF2-40B4-BE49-F238E27FC236}">
                <a16:creationId xmlns:a16="http://schemas.microsoft.com/office/drawing/2014/main" id="{AA4DA1F7-2EB7-45C2-8CCC-DE714DC8BBB3}"/>
              </a:ext>
            </a:extLst>
          </p:cNvPr>
          <p:cNvSpPr>
            <a:spLocks noGrp="1"/>
          </p:cNvSpPr>
          <p:nvPr>
            <p:ph type="sldNum" sz="quarter" idx="12"/>
          </p:nvPr>
        </p:nvSpPr>
        <p:spPr/>
        <p:txBody>
          <a:bodyPr/>
          <a:lstStyle/>
          <a:p>
            <a:fld id="{85CC68AE-01BE-4C69-87E0-B478EF251A0D}" type="slidenum">
              <a:rPr lang="en-US" smtClean="0"/>
              <a:pPr/>
              <a:t>4</a:t>
            </a:fld>
            <a:endParaRPr lang="en-US"/>
          </a:p>
        </p:txBody>
      </p:sp>
    </p:spTree>
    <p:extLst>
      <p:ext uri="{BB962C8B-B14F-4D97-AF65-F5344CB8AC3E}">
        <p14:creationId xmlns:p14="http://schemas.microsoft.com/office/powerpoint/2010/main" val="4247133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DC70-E239-401B-BC36-C4B592905735}"/>
              </a:ext>
            </a:extLst>
          </p:cNvPr>
          <p:cNvSpPr>
            <a:spLocks noGrp="1"/>
          </p:cNvSpPr>
          <p:nvPr>
            <p:ph type="title"/>
          </p:nvPr>
        </p:nvSpPr>
        <p:spPr/>
        <p:txBody>
          <a:bodyPr/>
          <a:lstStyle/>
          <a:p>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Innovation</a:t>
            </a:r>
            <a:endParaRPr lang="en-US"/>
          </a:p>
        </p:txBody>
      </p:sp>
    </p:spTree>
    <p:extLst>
      <p:ext uri="{BB962C8B-B14F-4D97-AF65-F5344CB8AC3E}">
        <p14:creationId xmlns:p14="http://schemas.microsoft.com/office/powerpoint/2010/main" val="3622963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36" y="185663"/>
            <a:ext cx="3136605" cy="1325563"/>
          </a:xfrm>
        </p:spPr>
        <p:txBody>
          <a:bodyPr>
            <a:normAutofit/>
          </a:bodyPr>
          <a:lstStyle/>
          <a:p>
            <a:r>
              <a:rPr lang="en-US" sz="2400" b="1"/>
              <a:t>A “What If” Approach to </a:t>
            </a:r>
            <a:br>
              <a:rPr lang="en-US" sz="2400" b="1"/>
            </a:br>
            <a:r>
              <a:rPr lang="en-US" sz="2400" b="1"/>
              <a:t>Innovation</a:t>
            </a:r>
            <a:endParaRPr lang="en-US" sz="2400"/>
          </a:p>
        </p:txBody>
      </p:sp>
      <p:sp>
        <p:nvSpPr>
          <p:cNvPr id="4" name="Content Placeholder 3"/>
          <p:cNvSpPr>
            <a:spLocks noGrp="1"/>
          </p:cNvSpPr>
          <p:nvPr>
            <p:ph sz="half" idx="2"/>
          </p:nvPr>
        </p:nvSpPr>
        <p:spPr>
          <a:xfrm>
            <a:off x="259336" y="1711842"/>
            <a:ext cx="3272140" cy="4474571"/>
          </a:xfrm>
        </p:spPr>
        <p:txBody>
          <a:bodyPr>
            <a:noAutofit/>
          </a:bodyPr>
          <a:lstStyle/>
          <a:p>
            <a:pPr fontAlgn="base">
              <a:lnSpc>
                <a:spcPct val="100000"/>
              </a:lnSpc>
            </a:pPr>
            <a:r>
              <a:rPr lang="en-US" sz="1600"/>
              <a:t>For NFP, innovation is about ideation that </a:t>
            </a:r>
            <a:r>
              <a:rPr lang="en-US" sz="1600" b="1"/>
              <a:t>connects problems with solutions</a:t>
            </a:r>
            <a:r>
              <a:rPr lang="en-US" sz="1600"/>
              <a:t> and </a:t>
            </a:r>
            <a:r>
              <a:rPr lang="en-US" sz="1600" b="1"/>
              <a:t>positively impacts people</a:t>
            </a:r>
            <a:r>
              <a:rPr lang="en-US" sz="1600"/>
              <a:t>.</a:t>
            </a:r>
          </a:p>
          <a:p>
            <a:pPr fontAlgn="base">
              <a:lnSpc>
                <a:spcPct val="100000"/>
              </a:lnSpc>
            </a:pPr>
            <a:r>
              <a:rPr lang="en-US" sz="1600"/>
              <a:t>Our approach is collaborative, inclusive and purpose driven. </a:t>
            </a:r>
          </a:p>
          <a:p>
            <a:pPr lvl="0" fontAlgn="base">
              <a:lnSpc>
                <a:spcPct val="100000"/>
              </a:lnSpc>
            </a:pPr>
            <a:r>
              <a:rPr lang="en-US" sz="1600"/>
              <a:t>While many people equate innovation solely to technology, true innovation is about creating value – by solving problems, enhancing convenience, reducing cost – in our everyday lives.​</a:t>
            </a:r>
          </a:p>
        </p:txBody>
      </p:sp>
      <p:sp>
        <p:nvSpPr>
          <p:cNvPr id="5" name="Content Placeholder 4"/>
          <p:cNvSpPr>
            <a:spLocks noGrp="1"/>
          </p:cNvSpPr>
          <p:nvPr>
            <p:ph sz="quarter" idx="4"/>
          </p:nvPr>
        </p:nvSpPr>
        <p:spPr>
          <a:xfrm>
            <a:off x="4274288" y="4051006"/>
            <a:ext cx="7602280" cy="2542300"/>
          </a:xfrm>
        </p:spPr>
        <p:txBody>
          <a:bodyPr vert="horz" lIns="91440" tIns="45720" rIns="91440" bIns="45720" numCol="2" rtlCol="0" anchor="t">
            <a:noAutofit/>
          </a:bodyPr>
          <a:lstStyle/>
          <a:p>
            <a:pPr fontAlgn="base">
              <a:lnSpc>
                <a:spcPct val="100000"/>
              </a:lnSpc>
              <a:buClr>
                <a:srgbClr val="007EC5"/>
              </a:buClr>
            </a:pPr>
            <a:r>
              <a:rPr lang="en-US" sz="1600">
                <a:latin typeface="Arial"/>
                <a:cs typeface="Arial"/>
              </a:rPr>
              <a:t>Reimagining the way we conduct business and interact with each other, our partners and our clients so we </a:t>
            </a:r>
            <a:br>
              <a:rPr lang="en-US">
                <a:latin typeface="Arial"/>
                <a:cs typeface="Arial"/>
              </a:rPr>
            </a:br>
            <a:r>
              <a:rPr lang="en-US" sz="1600">
                <a:latin typeface="Arial"/>
                <a:cs typeface="Arial"/>
              </a:rPr>
              <a:t>can be more successful together​</a:t>
            </a:r>
          </a:p>
          <a:p>
            <a:pPr fontAlgn="base">
              <a:lnSpc>
                <a:spcPct val="100000"/>
              </a:lnSpc>
              <a:buClr>
                <a:srgbClr val="007EC5"/>
              </a:buClr>
            </a:pPr>
            <a:r>
              <a:rPr lang="en-US" sz="1600">
                <a:latin typeface="Arial"/>
                <a:cs typeface="Arial"/>
              </a:rPr>
              <a:t>Engaging with employers to better understand their challenges and </a:t>
            </a:r>
            <a:br>
              <a:rPr lang="en-US">
                <a:latin typeface="Arial"/>
                <a:cs typeface="Arial"/>
              </a:rPr>
            </a:br>
            <a:r>
              <a:rPr lang="en-US" sz="1600">
                <a:latin typeface="Arial"/>
                <a:cs typeface="Arial"/>
              </a:rPr>
              <a:t>pain points</a:t>
            </a:r>
          </a:p>
          <a:p>
            <a:pPr lvl="0" fontAlgn="base">
              <a:lnSpc>
                <a:spcPct val="100000"/>
              </a:lnSpc>
              <a:buClr>
                <a:srgbClr val="007EC5"/>
              </a:buClr>
              <a:buSzPct val="100000"/>
            </a:pPr>
            <a:r>
              <a:rPr lang="en-US" sz="1600"/>
              <a:t>Reinforcing our growth-focused culture by continuously improving structures for inclusively supporting our employees and their efforts​</a:t>
            </a:r>
          </a:p>
          <a:p>
            <a:pPr lvl="0" fontAlgn="base">
              <a:lnSpc>
                <a:spcPct val="100000"/>
              </a:lnSpc>
              <a:buClr>
                <a:srgbClr val="007EC5"/>
              </a:buClr>
              <a:buSzPct val="100000"/>
            </a:pPr>
            <a:r>
              <a:rPr lang="en-US" sz="1600"/>
              <a:t>Scouting and vetting new ideas and solutions in insurtech, fintech, HRtech and healthtech ​to keep ahead of market trends and provide thought leadership to ​our industry​</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p:cNvSpPr/>
          <p:nvPr/>
        </p:nvSpPr>
        <p:spPr>
          <a:xfrm>
            <a:off x="4274288" y="3549017"/>
            <a:ext cx="6268175" cy="40011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EC5"/>
                </a:solidFill>
                <a:effectLst/>
                <a:uLnTx/>
                <a:uFillTx/>
                <a:latin typeface="Arial" panose="020B0604020202020204"/>
                <a:ea typeface="+mn-ea"/>
                <a:cs typeface="+mn-cs"/>
              </a:rPr>
              <a:t>​We deliver value to our clients by:</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969" t="14024" r="1480" b="13349"/>
          <a:stretch/>
        </p:blipFill>
        <p:spPr>
          <a:xfrm>
            <a:off x="3785191" y="10633"/>
            <a:ext cx="8410353" cy="3287321"/>
          </a:xfrm>
          <a:prstGeom prst="rect">
            <a:avLst/>
          </a:prstGeom>
        </p:spPr>
      </p:pic>
    </p:spTree>
    <p:extLst>
      <p:ext uri="{BB962C8B-B14F-4D97-AF65-F5344CB8AC3E}">
        <p14:creationId xmlns:p14="http://schemas.microsoft.com/office/powerpoint/2010/main" val="2049130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a:t>Digital Transformation </a:t>
            </a:r>
            <a:br>
              <a:rPr lang="en-US" b="1"/>
            </a:br>
            <a:r>
              <a:rPr lang="en-US" b="1"/>
              <a:t>with NFP Connect</a:t>
            </a:r>
            <a:endParaRPr lang="en-US"/>
          </a:p>
        </p:txBody>
      </p:sp>
      <p:sp>
        <p:nvSpPr>
          <p:cNvPr id="3" name="Content Placeholder 2"/>
          <p:cNvSpPr>
            <a:spLocks noGrp="1"/>
          </p:cNvSpPr>
          <p:nvPr>
            <p:ph idx="1"/>
          </p:nvPr>
        </p:nvSpPr>
        <p:spPr/>
        <p:txBody>
          <a:bodyPr>
            <a:noAutofit/>
          </a:bodyPr>
          <a:lstStyle/>
          <a:p>
            <a:pPr marL="0" indent="0">
              <a:buNone/>
            </a:pPr>
            <a:r>
              <a:rPr lang="en-US"/>
              <a:t>Technology advancements, the rise of the Internet of Things and an influx of new solutions have made it easier than ever to </a:t>
            </a:r>
            <a:r>
              <a:rPr lang="en-US" b="1"/>
              <a:t>use data to inform decisions </a:t>
            </a:r>
            <a:r>
              <a:rPr lang="en-US"/>
              <a:t>and help mitigate risk.</a:t>
            </a:r>
          </a:p>
          <a:p>
            <a:pPr marL="0" indent="0">
              <a:buNone/>
            </a:pPr>
            <a:r>
              <a:rPr lang="en-US" sz="2000" b="1">
                <a:solidFill>
                  <a:schemeClr val="accent5"/>
                </a:solidFill>
              </a:rPr>
              <a:t>Challenges: </a:t>
            </a:r>
          </a:p>
          <a:p>
            <a:pPr marL="0" indent="0">
              <a:buNone/>
            </a:pPr>
            <a:r>
              <a:rPr lang="en-US"/>
              <a:t>Navigating the market and disparate solutions, capitalizing on the data capture and maintaining a unified user experience.</a:t>
            </a:r>
          </a:p>
          <a:p>
            <a:pPr marL="0" indent="0">
              <a:buNone/>
            </a:pPr>
            <a:r>
              <a:rPr lang="en-US" sz="2000" b="1">
                <a:solidFill>
                  <a:schemeClr val="accent5"/>
                </a:solidFill>
              </a:rPr>
              <a:t>Solution: </a:t>
            </a:r>
            <a:endParaRPr lang="en-US">
              <a:solidFill>
                <a:schemeClr val="accent5"/>
              </a:solidFill>
            </a:endParaRPr>
          </a:p>
          <a:p>
            <a:pPr marL="0" indent="0">
              <a:buNone/>
            </a:pPr>
            <a:r>
              <a:rPr lang="en-US" b="1"/>
              <a:t>NFP Connect</a:t>
            </a:r>
            <a:r>
              <a:rPr lang="en-US"/>
              <a:t>, an integrated digital platform that combines frictionless access to best-in-class technology within an enterprise-wide data aggregation framework.</a:t>
            </a:r>
          </a:p>
          <a:p>
            <a:pPr marL="0" indent="0">
              <a:buNone/>
            </a:pPr>
            <a:endParaRPr lang="en-US"/>
          </a:p>
        </p:txBody>
      </p:sp>
      <p:sp>
        <p:nvSpPr>
          <p:cNvPr id="7" name="Content Placeholder 6">
            <a:extLst>
              <a:ext uri="{FF2B5EF4-FFF2-40B4-BE49-F238E27FC236}">
                <a16:creationId xmlns:a16="http://schemas.microsoft.com/office/drawing/2014/main" id="{3CEAA061-1A2E-4D61-887E-38CF2C0CECEB}"/>
              </a:ext>
            </a:extLst>
          </p:cNvPr>
          <p:cNvSpPr>
            <a:spLocks noGrp="1"/>
          </p:cNvSpPr>
          <p:nvPr>
            <p:ph idx="13"/>
          </p:nvPr>
        </p:nvSpPr>
        <p:spPr>
          <a:xfrm>
            <a:off x="6421307" y="3639126"/>
            <a:ext cx="5496373" cy="2692281"/>
          </a:xfrm>
        </p:spPr>
        <p:txBody>
          <a:bodyPr vert="horz" lIns="91440" tIns="45720" rIns="91440" bIns="45720" rtlCol="0" anchor="t">
            <a:normAutofit/>
          </a:bodyPr>
          <a:lstStyle/>
          <a:p>
            <a:pPr>
              <a:lnSpc>
                <a:spcPct val="100000"/>
              </a:lnSpc>
              <a:spcBef>
                <a:spcPts val="0"/>
              </a:spcBef>
              <a:spcAft>
                <a:spcPts val="300"/>
              </a:spcAft>
              <a:buClr>
                <a:srgbClr val="007EC5"/>
              </a:buClr>
              <a:buSzTx/>
              <a:defRPr/>
            </a:pPr>
            <a:r>
              <a:rPr kumimoji="0" lang="en-US" sz="1600" b="1" i="0" u="none" strike="noStrike" kern="1200" cap="none" spc="0" normalizeH="0" baseline="0" noProof="0">
                <a:ln>
                  <a:noFill/>
                </a:ln>
                <a:effectLst/>
                <a:uLnTx/>
                <a:uFillTx/>
                <a:latin typeface="Arial" panose="020B0604020202020204"/>
                <a:ea typeface="+mn-ea"/>
                <a:cs typeface="+mn-cs"/>
              </a:rPr>
              <a:t>Unlock</a:t>
            </a:r>
            <a:r>
              <a:rPr kumimoji="0" lang="en-US" sz="1600" b="0" i="0" u="none" strike="noStrike" kern="1200" cap="none" spc="0" normalizeH="0" baseline="0" noProof="0">
                <a:ln>
                  <a:noFill/>
                </a:ln>
                <a:effectLst/>
                <a:uLnTx/>
                <a:uFillTx/>
                <a:latin typeface="Arial" panose="020B0604020202020204"/>
                <a:ea typeface="+mn-ea"/>
                <a:cs typeface="+mn-cs"/>
              </a:rPr>
              <a:t> the power of your data, across corporate benefits, retirement and P&amp;C</a:t>
            </a:r>
            <a:r>
              <a:rPr lang="en-US">
                <a:latin typeface="Arial" panose="020B0604020202020204"/>
                <a:cs typeface="+mn-cs"/>
              </a:rPr>
              <a:t>. </a:t>
            </a:r>
            <a:endParaRPr kumimoji="0" lang="en-US" sz="1600" b="0" i="0" u="none" strike="noStrike" kern="1200" cap="none" spc="0" normalizeH="0" baseline="0" noProof="0">
              <a:ln>
                <a:noFill/>
              </a:ln>
              <a:effectLst/>
              <a:uLnTx/>
              <a:uFillTx/>
              <a:latin typeface="Arial" panose="020B0604020202020204"/>
              <a:ea typeface="+mn-ea"/>
              <a:cs typeface="+mn-cs"/>
            </a:endParaRPr>
          </a:p>
          <a:p>
            <a:pPr>
              <a:lnSpc>
                <a:spcPct val="100000"/>
              </a:lnSpc>
              <a:spcBef>
                <a:spcPts val="0"/>
              </a:spcBef>
              <a:spcAft>
                <a:spcPts val="300"/>
              </a:spcAft>
              <a:buClr>
                <a:srgbClr val="007EC5"/>
              </a:buClr>
              <a:buSzTx/>
              <a:defRPr/>
            </a:pPr>
            <a:r>
              <a:rPr kumimoji="0" lang="en-US" sz="1600" b="1" i="0" u="none" strike="noStrike" kern="1200" cap="none" spc="0" normalizeH="0" baseline="0" noProof="0">
                <a:ln>
                  <a:noFill/>
                </a:ln>
                <a:effectLst/>
                <a:uLnTx/>
                <a:uFillTx/>
                <a:latin typeface="Arial" panose="020B0604020202020204"/>
                <a:ea typeface="+mn-ea"/>
                <a:cs typeface="+mn-cs"/>
              </a:rPr>
              <a:t>Access</a:t>
            </a:r>
            <a:r>
              <a:rPr kumimoji="0" lang="en-US" sz="1600" b="0" i="0" u="none" strike="noStrike" kern="1200" cap="none" spc="0" normalizeH="0" baseline="0" noProof="0">
                <a:ln>
                  <a:noFill/>
                </a:ln>
                <a:effectLst/>
                <a:uLnTx/>
                <a:uFillTx/>
                <a:latin typeface="Arial" panose="020B0604020202020204"/>
                <a:ea typeface="+mn-ea"/>
                <a:cs typeface="+mn-cs"/>
              </a:rPr>
              <a:t> a private data lake and AI-supported data enrichment</a:t>
            </a:r>
            <a:r>
              <a:rPr lang="en-US">
                <a:latin typeface="Arial" panose="020B0604020202020204"/>
                <a:cs typeface="+mn-cs"/>
              </a:rPr>
              <a:t>. </a:t>
            </a:r>
            <a:endParaRPr lang="en-US" sz="1600" b="0" i="0" u="none" strike="noStrike" kern="1200" cap="none" spc="0" normalizeH="0" baseline="0" noProof="0">
              <a:ln>
                <a:noFill/>
              </a:ln>
              <a:effectLst/>
              <a:uLnTx/>
              <a:uFillTx/>
              <a:latin typeface="Arial" panose="020B0604020202020204"/>
              <a:cs typeface="Arial"/>
            </a:endParaRPr>
          </a:p>
          <a:p>
            <a:pPr marR="0" lvl="0" algn="l" defTabSz="914400" rtl="0" eaLnBrk="1" fontAlgn="auto" latinLnBrk="0" hangingPunct="1">
              <a:lnSpc>
                <a:spcPct val="100000"/>
              </a:lnSpc>
              <a:spcBef>
                <a:spcPts val="0"/>
              </a:spcBef>
              <a:spcAft>
                <a:spcPts val="300"/>
              </a:spcAft>
              <a:buClr>
                <a:srgbClr val="007EC5"/>
              </a:buClr>
              <a:buSzTx/>
              <a:tabLst/>
              <a:defRPr/>
            </a:pPr>
            <a:r>
              <a:rPr kumimoji="0" lang="en-US" sz="1600" b="1" i="0" u="none" strike="noStrike" kern="1200" cap="none" spc="0" normalizeH="0" baseline="0" noProof="0">
                <a:ln>
                  <a:noFill/>
                </a:ln>
                <a:effectLst/>
                <a:uLnTx/>
                <a:uFillTx/>
                <a:latin typeface="Arial" panose="020B0604020202020204"/>
                <a:ea typeface="+mn-ea"/>
                <a:cs typeface="+mn-cs"/>
              </a:rPr>
              <a:t>Create</a:t>
            </a:r>
            <a:r>
              <a:rPr kumimoji="0" lang="en-US" sz="1600" b="0" i="0" u="none" strike="noStrike" kern="1200" cap="none" spc="0" normalizeH="0" baseline="0" noProof="0">
                <a:ln>
                  <a:noFill/>
                </a:ln>
                <a:effectLst/>
                <a:uLnTx/>
                <a:uFillTx/>
                <a:latin typeface="Arial" panose="020B0604020202020204"/>
                <a:ea typeface="+mn-ea"/>
                <a:cs typeface="+mn-cs"/>
              </a:rPr>
              <a:t> customized and dynamic data visualization</a:t>
            </a:r>
            <a:r>
              <a:rPr lang="en-US">
                <a:latin typeface="Arial" panose="020B0604020202020204"/>
                <a:cs typeface="+mn-cs"/>
              </a:rPr>
              <a:t>.</a:t>
            </a:r>
            <a:endParaRPr lang="en-US" sz="1600" b="0" i="0" u="none" strike="noStrike" kern="1200" cap="none" spc="0" normalizeH="0" baseline="0" noProof="0">
              <a:ln>
                <a:noFill/>
              </a:ln>
              <a:effectLst/>
              <a:uLnTx/>
              <a:uFillTx/>
              <a:latin typeface="Arial" panose="020B0604020202020204"/>
              <a:cs typeface="Arial"/>
            </a:endParaRPr>
          </a:p>
          <a:p>
            <a:pPr marR="0" lvl="0" algn="l" defTabSz="914400" rtl="0" eaLnBrk="1" fontAlgn="auto" latinLnBrk="0" hangingPunct="1">
              <a:lnSpc>
                <a:spcPct val="100000"/>
              </a:lnSpc>
              <a:spcBef>
                <a:spcPts val="0"/>
              </a:spcBef>
              <a:spcAft>
                <a:spcPts val="300"/>
              </a:spcAft>
              <a:buClr>
                <a:srgbClr val="007EC5"/>
              </a:buClr>
              <a:buSzTx/>
              <a:tabLst/>
              <a:defRPr/>
            </a:pPr>
            <a:r>
              <a:rPr kumimoji="0" lang="en-US" sz="1600" b="1" i="0" u="none" strike="noStrike" kern="1200" cap="none" spc="0" normalizeH="0" baseline="0" noProof="0">
                <a:ln>
                  <a:noFill/>
                </a:ln>
                <a:effectLst/>
                <a:uLnTx/>
                <a:uFillTx/>
                <a:latin typeface="Arial" panose="020B0604020202020204"/>
                <a:ea typeface="+mn-ea"/>
                <a:cs typeface="+mn-cs"/>
              </a:rPr>
              <a:t>Exchange</a:t>
            </a:r>
            <a:r>
              <a:rPr kumimoji="0" lang="en-US" sz="1600" b="0" i="0" u="none" strike="noStrike" kern="1200" cap="none" spc="0" normalizeH="0" baseline="0" noProof="0">
                <a:ln>
                  <a:noFill/>
                </a:ln>
                <a:effectLst/>
                <a:uLnTx/>
                <a:uFillTx/>
                <a:latin typeface="Arial" panose="020B0604020202020204"/>
                <a:ea typeface="+mn-ea"/>
                <a:cs typeface="+mn-cs"/>
              </a:rPr>
              <a:t> documents securely and privately</a:t>
            </a:r>
            <a:r>
              <a:rPr lang="en-US">
                <a:latin typeface="Arial" panose="020B0604020202020204"/>
                <a:cs typeface="+mn-cs"/>
              </a:rPr>
              <a:t>.</a:t>
            </a:r>
            <a:endParaRPr lang="en-US" sz="1600" b="0" i="0" u="none" strike="noStrike" kern="1200" cap="none" spc="0" normalizeH="0" baseline="0" noProof="0">
              <a:ln>
                <a:noFill/>
              </a:ln>
              <a:effectLst/>
              <a:uLnTx/>
              <a:uFillTx/>
              <a:latin typeface="Arial" panose="020B0604020202020204"/>
              <a:cs typeface="Arial"/>
            </a:endParaRPr>
          </a:p>
          <a:p>
            <a:pPr marR="0" lvl="0" algn="l" defTabSz="914400" rtl="0" eaLnBrk="1" fontAlgn="auto" latinLnBrk="0" hangingPunct="1">
              <a:lnSpc>
                <a:spcPct val="100000"/>
              </a:lnSpc>
              <a:spcBef>
                <a:spcPts val="0"/>
              </a:spcBef>
              <a:spcAft>
                <a:spcPts val="300"/>
              </a:spcAft>
              <a:buClr>
                <a:srgbClr val="007EC5"/>
              </a:buClr>
              <a:buSzTx/>
              <a:tabLst/>
              <a:defRPr/>
            </a:pPr>
            <a:r>
              <a:rPr kumimoji="0" lang="en-US" sz="1600" b="1" i="0" u="none" strike="noStrike" kern="1200" cap="none" spc="0" normalizeH="0" baseline="0" noProof="0">
                <a:ln>
                  <a:noFill/>
                </a:ln>
                <a:effectLst/>
                <a:uLnTx/>
                <a:uFillTx/>
                <a:latin typeface="Arial" panose="020B0604020202020204"/>
                <a:ea typeface="+mn-ea"/>
                <a:cs typeface="+mn-cs"/>
              </a:rPr>
              <a:t>Deliver</a:t>
            </a:r>
            <a:r>
              <a:rPr kumimoji="0" lang="en-US" sz="1600" b="0" i="0" u="none" strike="noStrike" kern="1200" cap="none" spc="0" normalizeH="0" baseline="0" noProof="0">
                <a:ln>
                  <a:noFill/>
                </a:ln>
                <a:effectLst/>
                <a:uLnTx/>
                <a:uFillTx/>
                <a:latin typeface="Arial" panose="020B0604020202020204"/>
                <a:ea typeface="+mn-ea"/>
                <a:cs typeface="+mn-cs"/>
              </a:rPr>
              <a:t> content digitally</a:t>
            </a:r>
            <a:r>
              <a:rPr lang="en-US">
                <a:latin typeface="Arial" panose="020B0604020202020204"/>
                <a:cs typeface="+mn-cs"/>
              </a:rPr>
              <a:t>.</a:t>
            </a:r>
            <a:endParaRPr lang="en-US" sz="1600" b="0" i="0" u="none" strike="noStrike" kern="1200" cap="none" spc="0" normalizeH="0" baseline="0" noProof="0">
              <a:ln>
                <a:noFill/>
              </a:ln>
              <a:effectLst/>
              <a:uLnTx/>
              <a:uFillTx/>
              <a:latin typeface="Arial" panose="020B0604020202020204"/>
              <a:cs typeface="Arial"/>
            </a:endParaRPr>
          </a:p>
          <a:p>
            <a:pPr marR="0" lvl="0" algn="l" defTabSz="914400" rtl="0" eaLnBrk="1" fontAlgn="auto" latinLnBrk="0" hangingPunct="1">
              <a:lnSpc>
                <a:spcPct val="100000"/>
              </a:lnSpc>
              <a:spcBef>
                <a:spcPts val="0"/>
              </a:spcBef>
              <a:spcAft>
                <a:spcPts val="300"/>
              </a:spcAft>
              <a:buClr>
                <a:srgbClr val="007EC5"/>
              </a:buClr>
              <a:buSzTx/>
              <a:tabLst/>
              <a:defRPr/>
            </a:pPr>
            <a:r>
              <a:rPr kumimoji="0" lang="en-US" sz="1600" b="1" i="0" u="none" strike="noStrike" kern="1200" cap="none" spc="0" normalizeH="0" baseline="0" noProof="0">
                <a:ln>
                  <a:noFill/>
                </a:ln>
                <a:effectLst/>
                <a:uLnTx/>
                <a:uFillTx/>
                <a:latin typeface="Arial" panose="020B0604020202020204"/>
                <a:ea typeface="+mn-ea"/>
                <a:cs typeface="+mn-cs"/>
              </a:rPr>
              <a:t>Provide</a:t>
            </a:r>
            <a:r>
              <a:rPr kumimoji="0" lang="en-US" sz="1600" b="0" i="0" u="none" strike="noStrike" kern="1200" cap="none" spc="0" normalizeH="0" baseline="0" noProof="0">
                <a:ln>
                  <a:noFill/>
                </a:ln>
                <a:effectLst/>
                <a:uLnTx/>
                <a:uFillTx/>
                <a:latin typeface="Arial" panose="020B0604020202020204"/>
                <a:ea typeface="+mn-ea"/>
                <a:cs typeface="+mn-cs"/>
              </a:rPr>
              <a:t> mobile-first employee-level access</a:t>
            </a:r>
            <a:r>
              <a:rPr lang="en-US">
                <a:latin typeface="Arial" panose="020B0604020202020204"/>
                <a:cs typeface="+mn-cs"/>
              </a:rPr>
              <a:t>.</a:t>
            </a:r>
            <a:endParaRPr lang="en-US" sz="1600" b="0" i="0" u="none" strike="noStrike" kern="1200" cap="none" spc="0" normalizeH="0" baseline="0" noProof="0">
              <a:ln>
                <a:noFill/>
              </a:ln>
              <a:effectLst/>
              <a:uLnTx/>
              <a:uFillTx/>
              <a:latin typeface="Arial" panose="020B0604020202020204"/>
              <a:cs typeface="Arial"/>
            </a:endParaRPr>
          </a:p>
          <a:p>
            <a:pPr>
              <a:lnSpc>
                <a:spcPct val="100000"/>
              </a:lnSpc>
              <a:spcBef>
                <a:spcPts val="0"/>
              </a:spcBef>
              <a:spcAft>
                <a:spcPts val="300"/>
              </a:spcAft>
              <a:buClr>
                <a:srgbClr val="007EC5"/>
              </a:buClr>
              <a:buSzTx/>
              <a:defRPr/>
            </a:pPr>
            <a:r>
              <a:rPr kumimoji="0" lang="en-US" sz="1600" b="1" i="0" u="none" strike="noStrike" kern="1200" cap="none" spc="0" normalizeH="0" baseline="0" noProof="0">
                <a:ln>
                  <a:noFill/>
                </a:ln>
                <a:effectLst/>
                <a:uLnTx/>
                <a:uFillTx/>
                <a:latin typeface="Arial" panose="020B0604020202020204"/>
                <a:ea typeface="+mn-ea"/>
                <a:cs typeface="+mn-cs"/>
              </a:rPr>
              <a:t>Accessible 24/7/365</a:t>
            </a:r>
            <a:r>
              <a:rPr lang="en-US" b="1">
                <a:latin typeface="Arial" panose="020B0604020202020204"/>
                <a:cs typeface="+mn-cs"/>
              </a:rPr>
              <a:t>. </a:t>
            </a:r>
            <a:endParaRPr lang="en-US" sz="1600" b="1" i="0" u="none" strike="noStrike" kern="1200" cap="none" spc="0" normalizeH="0" baseline="0" noProof="0">
              <a:ln>
                <a:noFill/>
              </a:ln>
              <a:effectLst/>
              <a:uLnTx/>
              <a:uFillTx/>
              <a:latin typeface="Arial" panose="020B0604020202020204"/>
              <a:cs typeface="Aria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467" r="4824" b="2357"/>
          <a:stretch/>
        </p:blipFill>
        <p:spPr>
          <a:xfrm>
            <a:off x="6070009" y="-10633"/>
            <a:ext cx="6105452" cy="3434317"/>
          </a:xfrm>
          <a:prstGeom prst="rect">
            <a:avLst/>
          </a:prstGeom>
        </p:spPr>
      </p:pic>
    </p:spTree>
    <p:extLst>
      <p:ext uri="{BB962C8B-B14F-4D97-AF65-F5344CB8AC3E}">
        <p14:creationId xmlns:p14="http://schemas.microsoft.com/office/powerpoint/2010/main" val="2787061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797A-2E6B-4557-BC96-947E399755DD}"/>
              </a:ext>
            </a:extLst>
          </p:cNvPr>
          <p:cNvSpPr>
            <a:spLocks noGrp="1"/>
          </p:cNvSpPr>
          <p:nvPr>
            <p:ph type="title"/>
          </p:nvPr>
        </p:nvSpPr>
        <p:spPr/>
        <p:txBody>
          <a:bodyPr>
            <a:noAutofit/>
          </a:bodyPr>
          <a:lstStyle/>
          <a:p>
            <a:pPr marL="0" marR="0" lvl="0" indent="0" defTabSz="914400" rtl="0" eaLnBrk="1" fontAlgn="auto" latinLnBrk="0" hangingPunct="1">
              <a:lnSpc>
                <a:spcPct val="90000"/>
              </a:lnSpc>
              <a:spcBef>
                <a:spcPts val="1000"/>
              </a:spcBef>
              <a:spcAft>
                <a:spcPts val="0"/>
              </a:spcAft>
              <a:tabLst/>
              <a:defRPr/>
            </a:pPr>
            <a:r>
              <a:rPr kumimoji="0" lang="en-US" sz="3200" b="1" i="0" u="none" strike="noStrike" kern="1200" cap="none" spc="0" normalizeH="0" baseline="0" noProof="0">
                <a:ln>
                  <a:noFill/>
                </a:ln>
                <a:solidFill>
                  <a:prstClr val="white"/>
                </a:solidFill>
                <a:effectLst/>
                <a:uLnTx/>
                <a:uFillTx/>
                <a:latin typeface="Arial"/>
                <a:ea typeface="+mn-ea"/>
                <a:cs typeface="Arial"/>
              </a:rPr>
              <a:t>Diversity | Equity | Inclusion | Belonging</a:t>
            </a:r>
            <a:br>
              <a:rPr lang="en-US"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br>
              <a:rPr lang="en-US">
                <a:latin typeface="Arial" panose="020B0604020202020204" pitchFamily="34" charset="0"/>
                <a:ea typeface="+mn-ea"/>
                <a:cs typeface="Arial" panose="020B0604020202020204" pitchFamily="34" charset="0"/>
              </a:rPr>
            </a:br>
            <a:r>
              <a:rPr lang="en-US" sz="2400" b="0">
                <a:solidFill>
                  <a:prstClr val="white"/>
                </a:solidFill>
                <a:latin typeface="Arial"/>
                <a:ea typeface="+mn-ea"/>
                <a:cs typeface="Arial"/>
              </a:rPr>
              <a:t>(</a:t>
            </a:r>
            <a:r>
              <a:rPr lang="en-US" sz="2400">
                <a:solidFill>
                  <a:prstClr val="white"/>
                </a:solidFill>
                <a:latin typeface="Arial"/>
                <a:ea typeface="+mn-ea"/>
                <a:cs typeface="Arial"/>
              </a:rPr>
              <a:t>DEIB</a:t>
            </a:r>
            <a:r>
              <a:rPr lang="en-US" sz="2400" b="0">
                <a:solidFill>
                  <a:prstClr val="white"/>
                </a:solidFill>
                <a:latin typeface="Arial"/>
                <a:ea typeface="+mn-ea"/>
                <a:cs typeface="Arial"/>
              </a:rPr>
              <a:t>)</a:t>
            </a:r>
            <a:endParaRPr lang="en-US" sz="2400" b="0">
              <a:solidFill>
                <a:prstClr val="white"/>
              </a:solidFill>
              <a:latin typeface="Arial"/>
              <a:cs typeface="Arial"/>
            </a:endParaRPr>
          </a:p>
        </p:txBody>
      </p:sp>
    </p:spTree>
    <p:extLst>
      <p:ext uri="{BB962C8B-B14F-4D97-AF65-F5344CB8AC3E}">
        <p14:creationId xmlns:p14="http://schemas.microsoft.com/office/powerpoint/2010/main" val="1682922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1253-48DF-0851-EB7F-7AC3D0D0059D}"/>
              </a:ext>
            </a:extLst>
          </p:cNvPr>
          <p:cNvSpPr>
            <a:spLocks noGrp="1"/>
          </p:cNvSpPr>
          <p:nvPr>
            <p:ph type="title"/>
          </p:nvPr>
        </p:nvSpPr>
        <p:spPr/>
        <p:txBody>
          <a:bodyPr/>
          <a:lstStyle/>
          <a:p>
            <a:r>
              <a:rPr lang="en-US" sz="2400" b="1">
                <a:solidFill>
                  <a:schemeClr val="tx2"/>
                </a:solidFill>
                <a:latin typeface="Arial Black" panose="020B0A04020102020204" pitchFamily="34" charset="0"/>
                <a:ea typeface="Open Sans" panose="020B0606030504020204" pitchFamily="34" charset="0"/>
                <a:cs typeface="Arial" panose="020B0604020202020204" pitchFamily="34" charset="0"/>
              </a:rPr>
              <a:t>The Power of DEIB</a:t>
            </a:r>
            <a:endParaRPr lang="en-US"/>
          </a:p>
        </p:txBody>
      </p:sp>
      <p:sp>
        <p:nvSpPr>
          <p:cNvPr id="3" name="Content Placeholder 2">
            <a:extLst>
              <a:ext uri="{FF2B5EF4-FFF2-40B4-BE49-F238E27FC236}">
                <a16:creationId xmlns:a16="http://schemas.microsoft.com/office/drawing/2014/main" id="{08EB5071-6D1C-6776-6BD2-D7A9F02956D1}"/>
              </a:ext>
            </a:extLst>
          </p:cNvPr>
          <p:cNvSpPr>
            <a:spLocks noGrp="1"/>
          </p:cNvSpPr>
          <p:nvPr>
            <p:ph idx="1"/>
          </p:nvPr>
        </p:nvSpPr>
        <p:spPr>
          <a:xfrm>
            <a:off x="274319" y="2039695"/>
            <a:ext cx="5273750" cy="4818305"/>
          </a:xfrm>
        </p:spPr>
        <p:txBody>
          <a:bodyPr/>
          <a:lstStyle/>
          <a:p>
            <a:pPr marL="0" indent="0" fontAlgn="base">
              <a:buNone/>
            </a:pPr>
            <a:r>
              <a:rPr lang="en-US" sz="1600" b="1">
                <a:cs typeface="Arial"/>
              </a:rPr>
              <a:t>We want to be proud of the company we’re part of, so no matter how fast paced our environment is, doing things the right way is essential. </a:t>
            </a:r>
          </a:p>
          <a:p>
            <a:pPr marL="0" indent="0" fontAlgn="base">
              <a:buNone/>
            </a:pPr>
            <a:r>
              <a:rPr lang="en-US" sz="1600">
                <a:cs typeface="Arial"/>
              </a:rPr>
              <a:t>We’re all part of the same dynamic team, winning, learning and making an impact together, while appreciating the opportunities to collaborate on shared objectives.</a:t>
            </a:r>
          </a:p>
          <a:p>
            <a:pPr marL="0" indent="0" fontAlgn="base">
              <a:buNone/>
            </a:pPr>
            <a:r>
              <a:rPr lang="en-US" sz="1600">
                <a:cs typeface="Arial"/>
              </a:rPr>
              <a:t>Our diversity, equity, inclusion and belonging programs and practices are designed to support our employees, clients, supplier partners and the communities where we live and work.​ </a:t>
            </a:r>
            <a:endParaRPr lang="en-US" sz="1600"/>
          </a:p>
          <a:p>
            <a:pPr marL="285750" indent="-285750">
              <a:spcAft>
                <a:spcPts val="12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1563EEE2-48FF-C0EF-9097-EBEDE6C163F5}"/>
              </a:ext>
            </a:extLst>
          </p:cNvPr>
          <p:cNvSpPr>
            <a:spLocks noGrp="1"/>
          </p:cNvSpPr>
          <p:nvPr>
            <p:ph type="sldNum" sz="quarter" idx="12"/>
          </p:nvPr>
        </p:nvSpPr>
        <p:spPr/>
        <p:txBody>
          <a:bodyPr/>
          <a:lstStyle/>
          <a:p>
            <a:fld id="{85CC68AE-01BE-4C69-87E0-B478EF251A0D}" type="slidenum">
              <a:rPr lang="en-US" smtClean="0"/>
              <a:pPr/>
              <a:t>44</a:t>
            </a:fld>
            <a:endParaRPr lang="en-US"/>
          </a:p>
        </p:txBody>
      </p:sp>
      <p:pic>
        <p:nvPicPr>
          <p:cNvPr id="6" name="Picture 5">
            <a:extLst>
              <a:ext uri="{FF2B5EF4-FFF2-40B4-BE49-F238E27FC236}">
                <a16:creationId xmlns:a16="http://schemas.microsoft.com/office/drawing/2014/main" id="{BBAB3A9C-B26D-6A48-76C3-5DACE9A9C1E2}"/>
              </a:ext>
            </a:extLst>
          </p:cNvPr>
          <p:cNvPicPr>
            <a:picLocks noChangeAspect="1"/>
          </p:cNvPicPr>
          <p:nvPr/>
        </p:nvPicPr>
        <p:blipFill>
          <a:blip r:embed="rId2" cstate="print">
            <a:extLst>
              <a:ext uri="{28A0092B-C50C-407E-A947-70E740481C1C}">
                <a14:useLocalDpi xmlns:a14="http://schemas.microsoft.com/office/drawing/2010/main" val="0"/>
              </a:ext>
            </a:extLst>
          </a:blip>
          <a:srcRect l="28844" r="28844"/>
          <a:stretch/>
        </p:blipFill>
        <p:spPr>
          <a:xfrm>
            <a:off x="6104012" y="0"/>
            <a:ext cx="4114800" cy="6858000"/>
          </a:xfrm>
          <a:prstGeom prst="rect">
            <a:avLst/>
          </a:prstGeom>
        </p:spPr>
      </p:pic>
      <p:sp>
        <p:nvSpPr>
          <p:cNvPr id="7" name="Rectangle 6">
            <a:extLst>
              <a:ext uri="{FF2B5EF4-FFF2-40B4-BE49-F238E27FC236}">
                <a16:creationId xmlns:a16="http://schemas.microsoft.com/office/drawing/2014/main" id="{24D22958-3B71-E21F-A82D-7626DB83EF0E}"/>
              </a:ext>
            </a:extLst>
          </p:cNvPr>
          <p:cNvSpPr/>
          <p:nvPr/>
        </p:nvSpPr>
        <p:spPr>
          <a:xfrm>
            <a:off x="6096000" y="0"/>
            <a:ext cx="4114800" cy="6857999"/>
          </a:xfrm>
          <a:prstGeom prst="rect">
            <a:avLst/>
          </a:prstGeom>
          <a:solidFill>
            <a:srgbClr val="202B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752A6F-610F-128B-E4CA-0286BF332DA2}"/>
              </a:ext>
            </a:extLst>
          </p:cNvPr>
          <p:cNvSpPr/>
          <p:nvPr/>
        </p:nvSpPr>
        <p:spPr>
          <a:xfrm>
            <a:off x="8986288" y="1450687"/>
            <a:ext cx="3205712" cy="2980592"/>
          </a:xfrm>
          <a:prstGeom prst="rect">
            <a:avLst/>
          </a:prstGeom>
          <a:solidFill>
            <a:srgbClr val="20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E65F09CD-8408-D186-4621-B6DF2ED8091B}"/>
              </a:ext>
            </a:extLst>
          </p:cNvPr>
          <p:cNvSpPr txBox="1"/>
          <p:nvPr/>
        </p:nvSpPr>
        <p:spPr>
          <a:xfrm>
            <a:off x="9421497" y="2317735"/>
            <a:ext cx="2544834" cy="1384995"/>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Collaborating</a:t>
            </a:r>
          </a:p>
          <a:p>
            <a:r>
              <a:rPr lang="en-US" sz="2800">
                <a:solidFill>
                  <a:schemeClr val="bg1"/>
                </a:solidFill>
                <a:latin typeface="Arial" panose="020B0604020202020204" pitchFamily="34" charset="0"/>
                <a:cs typeface="Arial" panose="020B0604020202020204" pitchFamily="34" charset="0"/>
              </a:rPr>
              <a:t>Helping</a:t>
            </a:r>
          </a:p>
          <a:p>
            <a:r>
              <a:rPr lang="en-US" sz="2800">
                <a:solidFill>
                  <a:schemeClr val="bg1"/>
                </a:solidFill>
                <a:latin typeface="Arial" panose="020B0604020202020204" pitchFamily="34" charset="0"/>
                <a:cs typeface="Arial" panose="020B0604020202020204" pitchFamily="34" charset="0"/>
              </a:rPr>
              <a:t>Driving</a:t>
            </a:r>
            <a:endParaRPr lang="en-US" sz="2800">
              <a:solidFill>
                <a:schemeClr val="bg1"/>
              </a:solidFill>
            </a:endParaRPr>
          </a:p>
        </p:txBody>
      </p:sp>
      <p:cxnSp>
        <p:nvCxnSpPr>
          <p:cNvPr id="10" name="Straight Connector 9">
            <a:extLst>
              <a:ext uri="{FF2B5EF4-FFF2-40B4-BE49-F238E27FC236}">
                <a16:creationId xmlns:a16="http://schemas.microsoft.com/office/drawing/2014/main" id="{6F530E08-D2B9-D148-2DD0-9A4E25A876F8}"/>
              </a:ext>
            </a:extLst>
          </p:cNvPr>
          <p:cNvCxnSpPr/>
          <p:nvPr/>
        </p:nvCxnSpPr>
        <p:spPr>
          <a:xfrm>
            <a:off x="9504484" y="2233245"/>
            <a:ext cx="747346"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22427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91440"/>
            <a:ext cx="5326380" cy="1188720"/>
          </a:xfrm>
        </p:spPr>
        <p:txBody>
          <a:bodyPr/>
          <a:lstStyle/>
          <a:p>
            <a:pPr fontAlgn="base"/>
            <a:r>
              <a:rPr lang="en-US" b="1"/>
              <a:t>Active Participation at </a:t>
            </a:r>
            <a:br>
              <a:rPr lang="en-US" b="1"/>
            </a:br>
            <a:r>
              <a:rPr lang="en-US" b="1"/>
              <a:t>Every Level </a:t>
            </a:r>
            <a:endParaRPr lang="en-US"/>
          </a:p>
        </p:txBody>
      </p:sp>
      <p:sp>
        <p:nvSpPr>
          <p:cNvPr id="3" name="Content Placeholder 2"/>
          <p:cNvSpPr>
            <a:spLocks noGrp="1"/>
          </p:cNvSpPr>
          <p:nvPr>
            <p:ph idx="1"/>
          </p:nvPr>
        </p:nvSpPr>
        <p:spPr>
          <a:xfrm>
            <a:off x="274320" y="1127992"/>
            <a:ext cx="5273750" cy="5410556"/>
          </a:xfrm>
        </p:spPr>
        <p:txBody>
          <a:bodyPr vert="horz" lIns="91440" tIns="45720" rIns="91440" bIns="45720" rtlCol="0" anchor="t">
            <a:noAutofit/>
          </a:bodyPr>
          <a:lstStyle/>
          <a:p>
            <a:pPr marL="285750"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The </a:t>
            </a:r>
            <a:r>
              <a:rPr lang="en-US" sz="1600" b="1">
                <a:latin typeface="Arial" panose="020B0604020202020204" pitchFamily="34" charset="0"/>
                <a:cs typeface="Arial" panose="020B0604020202020204" pitchFamily="34" charset="0"/>
              </a:rPr>
              <a:t>DEIB Advisory Board </a:t>
            </a:r>
            <a:r>
              <a:rPr lang="en-US" sz="1600">
                <a:latin typeface="Arial" panose="020B0604020202020204" pitchFamily="34" charset="0"/>
                <a:cs typeface="Arial" panose="020B0604020202020204" pitchFamily="34" charset="0"/>
              </a:rPr>
              <a:t>is the driving force behind our efforts to advance DEIB. With voices and perspectives from a cross-functional, cross-level representation of employees, this group elevates an environment where all employees feel welcomed, encouraged and valued. </a:t>
            </a:r>
          </a:p>
          <a:p>
            <a:pPr marL="285750"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Our</a:t>
            </a:r>
            <a:r>
              <a:rPr lang="en-US" sz="1600" b="1">
                <a:latin typeface="Arial" panose="020B0604020202020204" pitchFamily="34" charset="0"/>
                <a:cs typeface="Arial" panose="020B0604020202020204" pitchFamily="34" charset="0"/>
              </a:rPr>
              <a:t> regional action committees </a:t>
            </a:r>
            <a:r>
              <a:rPr lang="en-US" sz="1600">
                <a:latin typeface="Arial" panose="020B0604020202020204" pitchFamily="34" charset="0"/>
                <a:cs typeface="Arial" panose="020B0604020202020204" pitchFamily="34" charset="0"/>
              </a:rPr>
              <a:t>c</a:t>
            </a:r>
            <a:r>
              <a:rPr lang="en-US">
                <a:latin typeface="Arial"/>
                <a:cs typeface="Arial"/>
              </a:rPr>
              <a:t>onsistently deliver materials and resources to support employee learning and growth on a regional level, collaborating with business resource groups to cultivate engagement and implementation. </a:t>
            </a:r>
            <a:endParaRPr lang="en-US" sz="1600" b="1">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1600" b="1">
                <a:latin typeface="Arial" panose="020B0604020202020204" pitchFamily="34" charset="0"/>
                <a:cs typeface="Arial" panose="020B0604020202020204" pitchFamily="34" charset="0"/>
              </a:rPr>
              <a:t>Business resource groups </a:t>
            </a:r>
            <a:r>
              <a:rPr lang="en-US" sz="1600">
                <a:latin typeface="Arial" panose="020B0604020202020204" pitchFamily="34" charset="0"/>
                <a:cs typeface="Arial" panose="020B0604020202020204" pitchFamily="34" charset="0"/>
              </a:rPr>
              <a:t>are e</a:t>
            </a:r>
            <a:r>
              <a:rPr lang="en-US">
                <a:latin typeface="Arial"/>
                <a:cs typeface="Arial"/>
              </a:rPr>
              <a:t>mployee-driven, serving as forums for advancement, alignment collaboration and belonging.</a:t>
            </a:r>
            <a:endParaRPr lang="en-US" sz="1600" b="1">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1600" b="1">
                <a:latin typeface="Arial" panose="020B0604020202020204" pitchFamily="34" charset="0"/>
                <a:cs typeface="Arial" panose="020B0604020202020204" pitchFamily="34" charset="0"/>
              </a:rPr>
              <a:t>Led by example. </a:t>
            </a:r>
            <a:r>
              <a:rPr lang="en-US"/>
              <a:t>Our DEIB principles are implemented at the C-Suite level</a:t>
            </a:r>
            <a:r>
              <a:rPr lang="en-US">
                <a:latin typeface="Arial"/>
                <a:cs typeface="Arial"/>
              </a:rPr>
              <a:t>. Executives participate in the Lean In and McKinsey &amp; Company “Women in the Workplace” study, and we work with Paradigm for Parity to keep moving toward a more equitable future.</a:t>
            </a:r>
            <a:endParaRPr lang="en-US" sz="1600" b="1">
              <a:latin typeface="Arial" panose="020B0604020202020204" pitchFamily="34" charset="0"/>
              <a:cs typeface="Arial" panose="020B0604020202020204" pitchFamily="34" charset="0"/>
            </a:endParaRPr>
          </a:p>
          <a:p>
            <a:pPr marL="0" indent="0">
              <a:buNone/>
            </a:pPr>
            <a:endParaRPr lang="en-US"/>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033" t="5987" r="688" b="21367"/>
          <a:stretch/>
        </p:blipFill>
        <p:spPr>
          <a:xfrm>
            <a:off x="6096000" y="-10633"/>
            <a:ext cx="6099544" cy="343431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6266604" y="3574915"/>
            <a:ext cx="5758336" cy="683803"/>
          </a:xfrm>
          <a:prstGeom prst="rect">
            <a:avLst/>
          </a:prstGeom>
        </p:spPr>
      </p:pic>
      <p:sp>
        <p:nvSpPr>
          <p:cNvPr id="11" name="TextBox 10">
            <a:extLst>
              <a:ext uri="{FF2B5EF4-FFF2-40B4-BE49-F238E27FC236}">
                <a16:creationId xmlns:a16="http://schemas.microsoft.com/office/drawing/2014/main" id="{1F3F64FD-0C63-DC6C-964C-88DBA2FFE0B5}"/>
              </a:ext>
            </a:extLst>
          </p:cNvPr>
          <p:cNvSpPr txBox="1"/>
          <p:nvPr/>
        </p:nvSpPr>
        <p:spPr>
          <a:xfrm>
            <a:off x="6530215" y="4409949"/>
            <a:ext cx="5661785" cy="1985159"/>
          </a:xfrm>
          <a:prstGeom prst="rect">
            <a:avLst/>
          </a:prstGeom>
          <a:noFill/>
        </p:spPr>
        <p:txBody>
          <a:bodyPr wrap="square" numCol="2">
            <a:spAutoFit/>
          </a:bodyPr>
          <a:lstStyle/>
          <a:p>
            <a:pPr fontAlgn="base">
              <a:spcAft>
                <a:spcPts val="300"/>
              </a:spcAft>
              <a:buSzPts val="1000"/>
              <a:tabLst>
                <a:tab pos="457200" algn="l"/>
              </a:tabLst>
            </a:pPr>
            <a:r>
              <a:rPr lang="en-US" sz="1400" b="1">
                <a:latin typeface="Arial"/>
                <a:cs typeface="Arial"/>
              </a:rPr>
              <a:t>Current Business Resource Groups:</a:t>
            </a:r>
            <a:endParaRPr lang="en-US" sz="1600" b="1">
              <a:solidFill>
                <a:srgbClr val="000000"/>
              </a:solidFill>
              <a:effectLst/>
              <a:latin typeface="Arial" panose="020B0604020202020204" pitchFamily="34" charset="0"/>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Asian</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Black Professionals</a:t>
            </a:r>
            <a:r>
              <a:rPr lang="en-US" sz="1600">
                <a:effectLst/>
                <a:ea typeface="Calibri" panose="020F0502020204030204" pitchFamily="34" charset="0"/>
              </a:rPr>
              <a:t>​</a:t>
            </a: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D-IS-Ability</a:t>
            </a: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a typeface="Calibri" panose="020F0502020204030204" pitchFamily="34" charset="0"/>
              </a:rPr>
              <a:t>Indigenous People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Family</a:t>
            </a:r>
          </a:p>
          <a:p>
            <a:pPr marR="0" lvl="0" fontAlgn="base">
              <a:spcBef>
                <a:spcPts val="0"/>
              </a:spcBef>
              <a:spcAft>
                <a:spcPts val="300"/>
              </a:spcAft>
              <a:buSzPts val="1000"/>
              <a:tabLst>
                <a:tab pos="457200" algn="l"/>
              </a:tabLst>
            </a:pP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Latine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Military/Veterans</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PRIDE+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Women’s</a:t>
            </a:r>
            <a:endParaRPr lang="en-US" sz="1600">
              <a:effectLst/>
              <a:ea typeface="Calibri" panose="020F0502020204030204" pitchFamily="34" charset="0"/>
            </a:endParaRPr>
          </a:p>
          <a:p>
            <a:pPr marL="0" indent="0">
              <a:buNone/>
            </a:pPr>
            <a:endParaRPr lang="en-US"/>
          </a:p>
        </p:txBody>
      </p:sp>
    </p:spTree>
    <p:extLst>
      <p:ext uri="{BB962C8B-B14F-4D97-AF65-F5344CB8AC3E}">
        <p14:creationId xmlns:p14="http://schemas.microsoft.com/office/powerpoint/2010/main" val="2871181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F2A19B-B52E-73EE-E590-144ACBD0295D}"/>
              </a:ext>
            </a:extLst>
          </p:cNvPr>
          <p:cNvSpPr>
            <a:spLocks noGrp="1"/>
          </p:cNvSpPr>
          <p:nvPr>
            <p:ph type="sldNum" sz="quarter" idx="12"/>
          </p:nvPr>
        </p:nvSpPr>
        <p:spPr/>
        <p:txBody>
          <a:bodyPr/>
          <a:lstStyle/>
          <a:p>
            <a:fld id="{85CC68AE-01BE-4C69-87E0-B478EF251A0D}" type="slidenum">
              <a:rPr lang="en-US" smtClean="0"/>
              <a:pPr/>
              <a:t>46</a:t>
            </a:fld>
            <a:endParaRPr lang="en-US"/>
          </a:p>
        </p:txBody>
      </p:sp>
      <p:sp>
        <p:nvSpPr>
          <p:cNvPr id="5" name="Title 1">
            <a:extLst>
              <a:ext uri="{FF2B5EF4-FFF2-40B4-BE49-F238E27FC236}">
                <a16:creationId xmlns:a16="http://schemas.microsoft.com/office/drawing/2014/main" id="{78AB2C9F-D0DE-60CE-622B-41E6D05B4EDB}"/>
              </a:ext>
            </a:extLst>
          </p:cNvPr>
          <p:cNvSpPr>
            <a:spLocks noGrp="1"/>
          </p:cNvSpPr>
          <p:nvPr>
            <p:ph type="title"/>
          </p:nvPr>
        </p:nvSpPr>
        <p:spPr>
          <a:xfrm>
            <a:off x="274320" y="91359"/>
            <a:ext cx="5486400" cy="1188882"/>
          </a:xfrm>
        </p:spPr>
        <p:txBody>
          <a:bodyPr/>
          <a:lstStyle/>
          <a:p>
            <a:r>
              <a:rPr lang="en-US" b="1"/>
              <a:t>Cultivating DEIB in Community </a:t>
            </a:r>
            <a:endParaRPr lang="en-US"/>
          </a:p>
        </p:txBody>
      </p:sp>
      <p:sp>
        <p:nvSpPr>
          <p:cNvPr id="6" name="TextBox 5">
            <a:extLst>
              <a:ext uri="{FF2B5EF4-FFF2-40B4-BE49-F238E27FC236}">
                <a16:creationId xmlns:a16="http://schemas.microsoft.com/office/drawing/2014/main" id="{3561A58B-781C-B907-6B80-5A888BF70B4F}"/>
              </a:ext>
            </a:extLst>
          </p:cNvPr>
          <p:cNvSpPr txBox="1"/>
          <p:nvPr/>
        </p:nvSpPr>
        <p:spPr>
          <a:xfrm>
            <a:off x="616687" y="1896018"/>
            <a:ext cx="3689499" cy="43088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Industry</a:t>
            </a:r>
          </a:p>
        </p:txBody>
      </p:sp>
      <p:sp>
        <p:nvSpPr>
          <p:cNvPr id="7" name="TextBox 6">
            <a:extLst>
              <a:ext uri="{FF2B5EF4-FFF2-40B4-BE49-F238E27FC236}">
                <a16:creationId xmlns:a16="http://schemas.microsoft.com/office/drawing/2014/main" id="{EA1C438F-3D7C-ECB1-C42B-9063B0B71DCC}"/>
              </a:ext>
            </a:extLst>
          </p:cNvPr>
          <p:cNvSpPr txBox="1"/>
          <p:nvPr/>
        </p:nvSpPr>
        <p:spPr>
          <a:xfrm>
            <a:off x="712379" y="2479269"/>
            <a:ext cx="3593807" cy="240065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Financial Alliance for Racial Equity (FARE)</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LINK Canada (LGBTQ+ Insurance Network)</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Black Insurance Industry Collective (BIIC)</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National African American Insurance Association (NAAIA)</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Canadian Association of Black Insurance Professionals (CABIP)</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The American College of Financial Services</a:t>
            </a:r>
            <a:endParaRPr lang="en-US" sz="1200">
              <a:latin typeface="+mj-lt"/>
            </a:endParaRPr>
          </a:p>
          <a:p>
            <a:pPr marL="285750" marR="0" lvl="0" indent="-285750" algn="l" defTabSz="914400" rtl="0" eaLnBrk="1" fontAlgn="base"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200">
                <a:effectLst/>
                <a:latin typeface="+mj-lt"/>
              </a:rPr>
              <a:t>The American College’s Center for Economic Empowerment and Equality</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38A18A2-B97F-D337-53DC-1621B36668B3}"/>
              </a:ext>
            </a:extLst>
          </p:cNvPr>
          <p:cNvSpPr txBox="1"/>
          <p:nvPr/>
        </p:nvSpPr>
        <p:spPr>
          <a:xfrm>
            <a:off x="4301900" y="1896715"/>
            <a:ext cx="3865367" cy="430887"/>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National and Global</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51D12B5-CD60-0F5E-6EBC-23E530D1F499}"/>
              </a:ext>
            </a:extLst>
          </p:cNvPr>
          <p:cNvSpPr txBox="1"/>
          <p:nvPr/>
        </p:nvSpPr>
        <p:spPr>
          <a:xfrm>
            <a:off x="4423145" y="2479269"/>
            <a:ext cx="3732028" cy="3893374"/>
          </a:xfrm>
          <a:prstGeom prst="rect">
            <a:avLst/>
          </a:prstGeom>
          <a:noFill/>
        </p:spPr>
        <p:txBody>
          <a:bodyPr wrap="square" lIns="91440" tIns="45720" rIns="91440" bIns="45720" rtlCol="0" anchor="t">
            <a:spAutoFit/>
          </a:bodyPr>
          <a:lstStyle/>
          <a:p>
            <a:pPr marL="285750" indent="-285750" fontAlgn="base">
              <a:spcAft>
                <a:spcPts val="600"/>
              </a:spcAft>
              <a:buClr>
                <a:schemeClr val="accent4"/>
              </a:buClr>
              <a:buFont typeface="Symbol" panose="05050102010706020507" pitchFamily="18" charset="2"/>
              <a:buChar char="·"/>
              <a:defRPr/>
            </a:pPr>
            <a:r>
              <a:rPr lang="en-US" sz="1200">
                <a:effectLst/>
                <a:latin typeface="+mj-lt"/>
              </a:rPr>
              <a:t>Wounded Warrior Project (WWP)</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National Minority Supplier Development Council </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US Black Chambers</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CEO Commission for Disability Employment</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err="1">
                <a:effectLst/>
                <a:latin typeface="+mj-lt"/>
              </a:rPr>
              <a:t>GenHERation</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Year Up</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Diversity Woman Media</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National Association of Asian American Professionals (NAAAP)</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National Minority Supplier Development Council (MNSDC)</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Women’s Business Enterprise National Council (WBENC)</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a:effectLst/>
                <a:latin typeface="+mj-lt"/>
              </a:rPr>
              <a:t>National LGBT Chamber of Commerce (NGLCC)</a:t>
            </a:r>
            <a:endParaRPr lang="en-US" sz="1200">
              <a:latin typeface="+mj-lt"/>
            </a:endParaRPr>
          </a:p>
          <a:p>
            <a:pPr marL="285750" indent="-285750" fontAlgn="base">
              <a:spcAft>
                <a:spcPts val="600"/>
              </a:spcAft>
              <a:buClr>
                <a:schemeClr val="accent4"/>
              </a:buClr>
              <a:buFont typeface="Symbol" panose="05050102010706020507" pitchFamily="18" charset="2"/>
              <a:buChar char="·"/>
              <a:defRPr/>
            </a:pPr>
            <a:r>
              <a:rPr lang="en-US" sz="1200" err="1">
                <a:effectLst/>
                <a:latin typeface="+mj-lt"/>
              </a:rPr>
              <a:t>Disability:IN</a:t>
            </a:r>
            <a:endParaRPr lang="en-US" sz="1200" b="0" i="0" u="none" strike="noStrike" kern="1200" cap="none" spc="0" normalizeH="0" baseline="0" noProof="0">
              <a:ln>
                <a:noFill/>
              </a:ln>
              <a:effectLst/>
              <a:uLnTx/>
              <a:uFillTx/>
              <a:latin typeface="Arial" panose="020B0604020202020204"/>
              <a:cs typeface="Arial"/>
            </a:endParaRPr>
          </a:p>
        </p:txBody>
      </p:sp>
      <p:sp>
        <p:nvSpPr>
          <p:cNvPr id="10" name="TextBox 9">
            <a:extLst>
              <a:ext uri="{FF2B5EF4-FFF2-40B4-BE49-F238E27FC236}">
                <a16:creationId xmlns:a16="http://schemas.microsoft.com/office/drawing/2014/main" id="{959A2D71-52BB-76DA-CD85-26C1568CA0D4}"/>
              </a:ext>
            </a:extLst>
          </p:cNvPr>
          <p:cNvSpPr txBox="1"/>
          <p:nvPr/>
        </p:nvSpPr>
        <p:spPr>
          <a:xfrm>
            <a:off x="8155172" y="1896018"/>
            <a:ext cx="3763926" cy="430887"/>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Regional</a:t>
            </a:r>
          </a:p>
        </p:txBody>
      </p:sp>
      <p:sp>
        <p:nvSpPr>
          <p:cNvPr id="11" name="TextBox 10">
            <a:extLst>
              <a:ext uri="{FF2B5EF4-FFF2-40B4-BE49-F238E27FC236}">
                <a16:creationId xmlns:a16="http://schemas.microsoft.com/office/drawing/2014/main" id="{656AD6F3-8E0D-7422-A611-7026F76F53EF}"/>
              </a:ext>
            </a:extLst>
          </p:cNvPr>
          <p:cNvSpPr txBox="1"/>
          <p:nvPr/>
        </p:nvSpPr>
        <p:spPr>
          <a:xfrm>
            <a:off x="8321748" y="2479269"/>
            <a:ext cx="3689499" cy="1769715"/>
          </a:xfrm>
          <a:prstGeom prst="rect">
            <a:avLst/>
          </a:prstGeom>
          <a:noFill/>
        </p:spPr>
        <p:txBody>
          <a:bodyPr wrap="square" lIns="91440" tIns="45720" rIns="91440" bIns="45720" rtlCol="0" anchor="t">
            <a:spAutoFit/>
          </a:bodyPr>
          <a:lstStyle/>
          <a:p>
            <a:pPr marL="285750" indent="-285750" fontAlgn="base">
              <a:spcAft>
                <a:spcPts val="600"/>
              </a:spcAft>
              <a:buClr>
                <a:schemeClr val="accent3"/>
              </a:buClr>
              <a:buFont typeface="Symbol" panose="05050102010706020507" pitchFamily="18" charset="2"/>
              <a:buChar char="·"/>
              <a:defRPr/>
            </a:pPr>
            <a:r>
              <a:rPr lang="en-US" sz="1200">
                <a:latin typeface="Arial" panose="020B0604020202020204"/>
              </a:rPr>
              <a:t>100 Black Men of Austin (a chapter of 100 Black Men of America)</a:t>
            </a:r>
          </a:p>
          <a:p>
            <a:pPr marL="285750" indent="-285750" fontAlgn="base">
              <a:spcAft>
                <a:spcPts val="600"/>
              </a:spcAft>
              <a:buClr>
                <a:schemeClr val="accent3"/>
              </a:buClr>
              <a:buFont typeface="Symbol" panose="05050102010706020507" pitchFamily="18" charset="2"/>
              <a:buChar char="·"/>
              <a:defRPr/>
            </a:pPr>
            <a:r>
              <a:rPr lang="en-US" sz="1200">
                <a:latin typeface="Arial" panose="020B0604020202020204"/>
              </a:rPr>
              <a:t>Texas Empowerment Academy</a:t>
            </a:r>
          </a:p>
          <a:p>
            <a:pPr marL="285750" indent="-285750" fontAlgn="base">
              <a:spcAft>
                <a:spcPts val="600"/>
              </a:spcAft>
              <a:buClr>
                <a:schemeClr val="accent3"/>
              </a:buClr>
              <a:buFont typeface="Symbol" panose="05050102010706020507" pitchFamily="18" charset="2"/>
              <a:buChar char="·"/>
              <a:defRPr/>
            </a:pPr>
            <a:r>
              <a:rPr lang="en-US" sz="1200">
                <a:latin typeface="Arial" panose="020B0604020202020204"/>
              </a:rPr>
              <a:t>Advisors Give Back</a:t>
            </a:r>
          </a:p>
          <a:p>
            <a:pPr marL="285750" indent="-285750" fontAlgn="base">
              <a:spcAft>
                <a:spcPts val="600"/>
              </a:spcAft>
              <a:buClr>
                <a:schemeClr val="accent3"/>
              </a:buClr>
              <a:buFont typeface="Symbol" panose="05050102010706020507" pitchFamily="18" charset="2"/>
              <a:buChar char="·"/>
              <a:defRPr/>
            </a:pPr>
            <a:r>
              <a:rPr lang="en-US" sz="1200" err="1">
                <a:latin typeface="Arial" panose="020B0604020202020204"/>
              </a:rPr>
              <a:t>Indspire</a:t>
            </a:r>
            <a:endParaRPr lang="en-US" sz="1200">
              <a:latin typeface="Arial" panose="020B0604020202020204"/>
            </a:endParaRPr>
          </a:p>
          <a:p>
            <a:pPr marL="285750" indent="-285750" fontAlgn="base">
              <a:spcAft>
                <a:spcPts val="600"/>
              </a:spcAft>
              <a:buClr>
                <a:schemeClr val="accent3"/>
              </a:buClr>
              <a:buFont typeface="Symbol" panose="05050102010706020507" pitchFamily="18" charset="2"/>
              <a:buChar char="·"/>
              <a:defRPr/>
            </a:pPr>
            <a:r>
              <a:rPr lang="en-US" sz="1200">
                <a:latin typeface="Arial" panose="020B0604020202020204"/>
              </a:rPr>
              <a:t>Junior Achievement</a:t>
            </a:r>
          </a:p>
          <a:p>
            <a:pPr marL="285750" indent="-285750" fontAlgn="base">
              <a:spcAft>
                <a:spcPts val="600"/>
              </a:spcAft>
              <a:buClr>
                <a:schemeClr val="accent3"/>
              </a:buClr>
              <a:buFont typeface="Symbol" panose="05050102010706020507" pitchFamily="18" charset="2"/>
              <a:buChar char="·"/>
              <a:defRPr/>
            </a:pPr>
            <a:r>
              <a:rPr lang="en-US" sz="1200">
                <a:latin typeface="Arial" panose="020B0604020202020204"/>
              </a:rPr>
              <a:t>Envision</a:t>
            </a:r>
          </a:p>
        </p:txBody>
      </p:sp>
      <p:sp>
        <p:nvSpPr>
          <p:cNvPr id="13" name="TextBox 12">
            <a:extLst>
              <a:ext uri="{FF2B5EF4-FFF2-40B4-BE49-F238E27FC236}">
                <a16:creationId xmlns:a16="http://schemas.microsoft.com/office/drawing/2014/main" id="{25623AFD-C09C-BB35-F6AE-DE46A540C23E}"/>
              </a:ext>
            </a:extLst>
          </p:cNvPr>
          <p:cNvSpPr txBox="1"/>
          <p:nvPr/>
        </p:nvSpPr>
        <p:spPr>
          <a:xfrm>
            <a:off x="6655707" y="427019"/>
            <a:ext cx="5355540" cy="830997"/>
          </a:xfrm>
          <a:prstGeom prst="rect">
            <a:avLst/>
          </a:prstGeom>
          <a:noFill/>
        </p:spPr>
        <p:txBody>
          <a:bodyPr wrap="square">
            <a:spAutoFit/>
          </a:bodyPr>
          <a:lstStyle/>
          <a:p>
            <a:pPr marL="0" indent="0" fontAlgn="base">
              <a:lnSpc>
                <a:spcPct val="100000"/>
              </a:lnSpc>
              <a:buNone/>
            </a:pPr>
            <a:r>
              <a:rPr lang="en-US" sz="1600" b="1">
                <a:latin typeface="Arial"/>
                <a:cs typeface="Arial"/>
              </a:rPr>
              <a:t>We are committed to providing support for organizations with a vision for achieving critical DEIB progress in our industry and our communities. </a:t>
            </a:r>
          </a:p>
        </p:txBody>
      </p:sp>
    </p:spTree>
    <p:extLst>
      <p:ext uri="{BB962C8B-B14F-4D97-AF65-F5344CB8AC3E}">
        <p14:creationId xmlns:p14="http://schemas.microsoft.com/office/powerpoint/2010/main" val="308198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pPr marL="0" indent="0">
              <a:buNone/>
            </a:pPr>
            <a:r>
              <a:rPr lang="en-US" b="1">
                <a:solidFill>
                  <a:srgbClr val="007EC5"/>
                </a:solidFill>
              </a:rPr>
              <a:t>Contact: </a:t>
            </a:r>
            <a:br>
              <a:rPr lang="en-US" b="1">
                <a:solidFill>
                  <a:srgbClr val="007EC5"/>
                </a:solidFill>
              </a:rPr>
            </a:br>
            <a:r>
              <a:rPr lang="en-US">
                <a:solidFill>
                  <a:srgbClr val="007EC5"/>
                </a:solidFill>
              </a:rPr>
              <a:t>(optional headshot on right)</a:t>
            </a:r>
          </a:p>
          <a:p>
            <a:pPr marL="0" indent="0">
              <a:buNone/>
            </a:pPr>
            <a:r>
              <a:rPr lang="en-US"/>
              <a:t>Name </a:t>
            </a:r>
          </a:p>
          <a:p>
            <a:pPr marL="0" indent="0">
              <a:buNone/>
            </a:pPr>
            <a:r>
              <a:rPr lang="en-US"/>
              <a:t>Email:</a:t>
            </a:r>
          </a:p>
          <a:p>
            <a:pPr marL="0" indent="0">
              <a:buNone/>
            </a:pPr>
            <a:r>
              <a:rPr lang="en-US"/>
              <a:t>Phone:</a:t>
            </a:r>
          </a:p>
          <a:p>
            <a:pPr marL="0" indent="0">
              <a:buNone/>
            </a:pPr>
            <a:r>
              <a:rPr lang="en-US"/>
              <a:t>LinkedIn:</a:t>
            </a:r>
          </a:p>
        </p:txBody>
      </p:sp>
      <p:sp>
        <p:nvSpPr>
          <p:cNvPr id="5" name="Slide Number Placeholder 4"/>
          <p:cNvSpPr>
            <a:spLocks noGrp="1"/>
          </p:cNvSpPr>
          <p:nvPr>
            <p:ph type="sldNum" sz="quarter" idx="12"/>
          </p:nvPr>
        </p:nvSpPr>
        <p:spPr/>
        <p:txBody>
          <a:bodyPr/>
          <a:lstStyle/>
          <a:p>
            <a:fld id="{85CC68AE-01BE-4C69-87E0-B478EF251A0D}" type="slidenum">
              <a:rPr lang="en-US" smtClean="0"/>
              <a:pPr/>
              <a:t>47</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953" t="172" r="29754" b="170"/>
          <a:stretch/>
        </p:blipFill>
        <p:spPr>
          <a:xfrm>
            <a:off x="6081823" y="-10510"/>
            <a:ext cx="6113721" cy="6117019"/>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4C217DE0-AB24-48AB-A0FA-81D657281804}"/>
              </a:ext>
            </a:extLst>
          </p:cNvPr>
          <p:cNvPicPr preferRelativeResize="0">
            <a:picLocks/>
          </p:cNvPicPr>
          <p:nvPr/>
        </p:nvPicPr>
        <p:blipFill rotWithShape="1">
          <a:blip r:embed="rId3"/>
          <a:srcRect l="-455" t="6214" b="38684"/>
          <a:stretch/>
        </p:blipFill>
        <p:spPr>
          <a:xfrm>
            <a:off x="3544269" y="1826716"/>
            <a:ext cx="2191323" cy="1601339"/>
          </a:xfrm>
          <a:prstGeom prst="rect">
            <a:avLst/>
          </a:prstGeom>
        </p:spPr>
      </p:pic>
    </p:spTree>
    <p:extLst>
      <p:ext uri="{BB962C8B-B14F-4D97-AF65-F5344CB8AC3E}">
        <p14:creationId xmlns:p14="http://schemas.microsoft.com/office/powerpoint/2010/main" val="4257638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37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0CA95-6283-4FAF-A513-4E1265908DCA}"/>
              </a:ext>
            </a:extLst>
          </p:cNvPr>
          <p:cNvSpPr>
            <a:spLocks noGrp="1"/>
          </p:cNvSpPr>
          <p:nvPr>
            <p:ph type="title"/>
          </p:nvPr>
        </p:nvSpPr>
        <p:spPr>
          <a:xfrm>
            <a:off x="274320" y="91440"/>
            <a:ext cx="3041535" cy="1188720"/>
          </a:xfrm>
        </p:spPr>
        <p:txBody>
          <a:bodyPr>
            <a:normAutofit/>
          </a:bodyPr>
          <a:lstStyle/>
          <a:p>
            <a:r>
              <a:rPr lang="en-US" sz="2400"/>
              <a:t>Where We Are</a:t>
            </a:r>
          </a:p>
        </p:txBody>
      </p:sp>
      <p:sp>
        <p:nvSpPr>
          <p:cNvPr id="8" name="Content Placeholder 7">
            <a:extLst>
              <a:ext uri="{FF2B5EF4-FFF2-40B4-BE49-F238E27FC236}">
                <a16:creationId xmlns:a16="http://schemas.microsoft.com/office/drawing/2014/main" id="{4CDD85F9-C8D0-4681-A427-0C7DB5288BB7}"/>
              </a:ext>
            </a:extLst>
          </p:cNvPr>
          <p:cNvSpPr>
            <a:spLocks noGrp="1"/>
          </p:cNvSpPr>
          <p:nvPr>
            <p:ph sz="half" idx="2"/>
          </p:nvPr>
        </p:nvSpPr>
        <p:spPr>
          <a:xfrm>
            <a:off x="274319" y="1645920"/>
            <a:ext cx="3351750" cy="4366849"/>
          </a:xfrm>
        </p:spPr>
        <p:txBody>
          <a:bodyPr>
            <a:normAutofit/>
          </a:bodyPr>
          <a:lstStyle/>
          <a:p>
            <a:pPr fontAlgn="base"/>
            <a:r>
              <a:rPr lang="en-US" sz="1800" b="1">
                <a:solidFill>
                  <a:schemeClr val="accent4"/>
                </a:solidFill>
              </a:rPr>
              <a:t>NFP is a global organization, headquartered in the US, with a growing </a:t>
            </a:r>
            <a:br>
              <a:rPr lang="en-US" sz="1800" b="1">
                <a:solidFill>
                  <a:schemeClr val="accent4"/>
                </a:solidFill>
              </a:rPr>
            </a:br>
            <a:r>
              <a:rPr lang="en-US" sz="1800" b="1">
                <a:solidFill>
                  <a:schemeClr val="accent4"/>
                </a:solidFill>
              </a:rPr>
              <a:t>international presence.</a:t>
            </a:r>
          </a:p>
        </p:txBody>
      </p:sp>
      <p:sp>
        <p:nvSpPr>
          <p:cNvPr id="2" name="Slide Number Placeholder 1">
            <a:extLst>
              <a:ext uri="{FF2B5EF4-FFF2-40B4-BE49-F238E27FC236}">
                <a16:creationId xmlns:a16="http://schemas.microsoft.com/office/drawing/2014/main" id="{74564315-826D-4C49-8EDC-044C4AA53E2F}"/>
              </a:ext>
            </a:extLst>
          </p:cNvPr>
          <p:cNvSpPr>
            <a:spLocks noGrp="1"/>
          </p:cNvSpPr>
          <p:nvPr>
            <p:ph type="sldNum" sz="quarter" idx="12"/>
          </p:nvPr>
        </p:nvSpPr>
        <p:spPr/>
        <p:txBody>
          <a:bodyPr/>
          <a:lstStyle/>
          <a:p>
            <a:fld id="{85CC68AE-01BE-4C69-87E0-B478EF251A0D}" type="slidenum">
              <a:rPr lang="en-US" smtClean="0"/>
              <a:pPr/>
              <a:t>5</a:t>
            </a:fld>
            <a:endParaRPr lang="en-US"/>
          </a:p>
        </p:txBody>
      </p:sp>
      <p:cxnSp>
        <p:nvCxnSpPr>
          <p:cNvPr id="13" name="Straight Connector 12"/>
          <p:cNvCxnSpPr>
            <a:cxnSpLocks/>
          </p:cNvCxnSpPr>
          <p:nvPr/>
        </p:nvCxnSpPr>
        <p:spPr>
          <a:xfrm>
            <a:off x="6974772" y="1822953"/>
            <a:ext cx="0" cy="3119670"/>
          </a:xfrm>
          <a:prstGeom prst="line">
            <a:avLst/>
          </a:prstGeom>
          <a:ln>
            <a:solidFill>
              <a:srgbClr val="00AAC3"/>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352295" y="1399500"/>
            <a:ext cx="3886878" cy="3929334"/>
            <a:chOff x="7355372" y="2838893"/>
            <a:chExt cx="2355963" cy="2381697"/>
          </a:xfrm>
        </p:grpSpPr>
        <p:sp>
          <p:nvSpPr>
            <p:cNvPr id="16" name="Oval 15"/>
            <p:cNvSpPr/>
            <p:nvPr/>
          </p:nvSpPr>
          <p:spPr>
            <a:xfrm>
              <a:off x="7355373" y="2838893"/>
              <a:ext cx="2349351" cy="2349352"/>
            </a:xfrm>
            <a:prstGeom prst="ellipse">
              <a:avLst/>
            </a:prstGeom>
            <a:solidFill>
              <a:srgbClr val="007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355372" y="2864621"/>
              <a:ext cx="2355963" cy="2355969"/>
              <a:chOff x="663680" y="3436260"/>
              <a:chExt cx="3929053" cy="3929063"/>
            </a:xfrm>
          </p:grpSpPr>
          <p:pic>
            <p:nvPicPr>
              <p:cNvPr id="18" name="Picture 17"/>
              <p:cNvPicPr>
                <a:picLocks noChangeAspect="1"/>
              </p:cNvPicPr>
              <p:nvPr/>
            </p:nvPicPr>
            <p:blipFill>
              <a:blip r:embed="rId2"/>
              <a:stretch>
                <a:fillRect/>
              </a:stretch>
            </p:blipFill>
            <p:spPr>
              <a:xfrm>
                <a:off x="668930" y="3436260"/>
                <a:ext cx="3923803" cy="3923803"/>
              </a:xfrm>
              <a:prstGeom prst="rect">
                <a:avLst/>
              </a:prstGeom>
            </p:spPr>
          </p:pic>
          <p:pic>
            <p:nvPicPr>
              <p:cNvPr id="19" name="Picture 18"/>
              <p:cNvPicPr>
                <a:picLocks noChangeAspect="1"/>
              </p:cNvPicPr>
              <p:nvPr/>
            </p:nvPicPr>
            <p:blipFill>
              <a:blip r:embed="rId2"/>
              <a:stretch>
                <a:fillRect/>
              </a:stretch>
            </p:blipFill>
            <p:spPr>
              <a:xfrm>
                <a:off x="663680" y="3441520"/>
                <a:ext cx="3923803" cy="3923803"/>
              </a:xfrm>
              <a:prstGeom prst="rect">
                <a:avLst/>
              </a:prstGeom>
            </p:spPr>
          </p:pic>
        </p:grpSp>
      </p:grpSp>
      <p:sp>
        <p:nvSpPr>
          <p:cNvPr id="3" name="Rectangle 2"/>
          <p:cNvSpPr/>
          <p:nvPr/>
        </p:nvSpPr>
        <p:spPr>
          <a:xfrm>
            <a:off x="4244290" y="660400"/>
            <a:ext cx="2682035" cy="369332"/>
          </a:xfrm>
          <a:prstGeom prst="rect">
            <a:avLst/>
          </a:prstGeom>
        </p:spPr>
        <p:txBody>
          <a:bodyPr wrap="square">
            <a:spAutoFit/>
          </a:bodyPr>
          <a:lstStyle/>
          <a:p>
            <a:r>
              <a:rPr lang="en-US" b="1">
                <a:solidFill>
                  <a:schemeClr val="accent4"/>
                </a:solidFill>
              </a:rPr>
              <a:t>Industry </a:t>
            </a:r>
            <a:r>
              <a:rPr lang="en-US" b="1">
                <a:solidFill>
                  <a:srgbClr val="FF0000"/>
                </a:solidFill>
              </a:rPr>
              <a:t>(customize)</a:t>
            </a:r>
            <a:endParaRPr lang="en-US">
              <a:solidFill>
                <a:srgbClr val="FF0000"/>
              </a:solidFill>
            </a:endParaRPr>
          </a:p>
        </p:txBody>
      </p:sp>
      <p:sp>
        <p:nvSpPr>
          <p:cNvPr id="29" name="Rectangle 28">
            <a:extLst>
              <a:ext uri="{FF2B5EF4-FFF2-40B4-BE49-F238E27FC236}">
                <a16:creationId xmlns:a16="http://schemas.microsoft.com/office/drawing/2014/main" id="{1DF3D17F-144B-BE7E-8CB0-A0CFE72C2A95}"/>
              </a:ext>
            </a:extLst>
          </p:cNvPr>
          <p:cNvSpPr/>
          <p:nvPr/>
        </p:nvSpPr>
        <p:spPr>
          <a:xfrm>
            <a:off x="4940346" y="1819345"/>
            <a:ext cx="1772477" cy="1897955"/>
          </a:xfrm>
          <a:prstGeom prst="rect">
            <a:avLst/>
          </a:prstGeom>
        </p:spPr>
        <p:txBody>
          <a:bodyPr wrap="square" lIns="91440" tIns="45720" rIns="91440" bIns="45720" anchor="t">
            <a:spAutoFit/>
          </a:bodyPr>
          <a:lstStyle/>
          <a:p>
            <a:pPr algn="r">
              <a:lnSpc>
                <a:spcPts val="3200"/>
              </a:lnSpc>
              <a:buClr>
                <a:prstClr val="white"/>
              </a:buClr>
              <a:buSzPct val="150000"/>
            </a:pPr>
            <a:r>
              <a:rPr lang="en-US" sz="3600" b="1">
                <a:solidFill>
                  <a:schemeClr val="accent4"/>
                </a:solidFill>
                <a:latin typeface="Arial"/>
                <a:cs typeface="Arial"/>
              </a:rPr>
              <a:t>Global</a:t>
            </a:r>
            <a:br>
              <a:rPr lang="en-US" sz="3600" b="1">
                <a:latin typeface="Arial"/>
                <a:cs typeface="Arial"/>
              </a:rPr>
            </a:br>
            <a:r>
              <a:rPr lang="en-US" sz="3600" b="1">
                <a:solidFill>
                  <a:schemeClr val="accent4"/>
                </a:solidFill>
                <a:latin typeface="Arial"/>
                <a:cs typeface="Arial"/>
              </a:rPr>
              <a:t>Reach</a:t>
            </a:r>
            <a:endParaRPr lang="en-US" sz="3600" b="1">
              <a:solidFill>
                <a:schemeClr val="accent4"/>
              </a:solidFill>
              <a:latin typeface="Arial" panose="020B0604020202020204" pitchFamily="34" charset="0"/>
              <a:cs typeface="Arial" panose="020B0604020202020204" pitchFamily="34" charset="0"/>
            </a:endParaRPr>
          </a:p>
          <a:p>
            <a:pPr algn="r">
              <a:buClr>
                <a:prstClr val="white"/>
              </a:buClr>
              <a:buSzPct val="150000"/>
            </a:pPr>
            <a:r>
              <a:rPr lang="en-US" sz="1600">
                <a:solidFill>
                  <a:schemeClr val="tx1">
                    <a:lumMod val="65000"/>
                    <a:lumOff val="35000"/>
                  </a:schemeClr>
                </a:solidFill>
                <a:latin typeface="Arial"/>
                <a:cs typeface="Arial"/>
              </a:rPr>
              <a:t>We </a:t>
            </a:r>
            <a:r>
              <a:rPr lang="en-US" sz="1600">
                <a:solidFill>
                  <a:schemeClr val="tx1">
                    <a:lumMod val="65000"/>
                    <a:lumOff val="35000"/>
                  </a:schemeClr>
                </a:solidFill>
                <a:ea typeface="+mn-lt"/>
                <a:cs typeface="+mn-lt"/>
              </a:rPr>
              <a:t>have offices in the US, Puerto Rico, Canada and Europe</a:t>
            </a:r>
          </a:p>
        </p:txBody>
      </p:sp>
      <p:grpSp>
        <p:nvGrpSpPr>
          <p:cNvPr id="5" name="Group 4">
            <a:extLst>
              <a:ext uri="{FF2B5EF4-FFF2-40B4-BE49-F238E27FC236}">
                <a16:creationId xmlns:a16="http://schemas.microsoft.com/office/drawing/2014/main" id="{4DCA1057-CD65-C75F-B79A-B55862969A6F}"/>
              </a:ext>
            </a:extLst>
          </p:cNvPr>
          <p:cNvGrpSpPr/>
          <p:nvPr/>
        </p:nvGrpSpPr>
        <p:grpSpPr>
          <a:xfrm>
            <a:off x="4222160" y="4050071"/>
            <a:ext cx="2937375" cy="892552"/>
            <a:chOff x="4201936" y="3612948"/>
            <a:chExt cx="2937375" cy="892552"/>
          </a:xfrm>
        </p:grpSpPr>
        <p:sp>
          <p:nvSpPr>
            <p:cNvPr id="30" name="Rectangle 29">
              <a:extLst>
                <a:ext uri="{FF2B5EF4-FFF2-40B4-BE49-F238E27FC236}">
                  <a16:creationId xmlns:a16="http://schemas.microsoft.com/office/drawing/2014/main" id="{765ADFDC-7F1D-C4CC-AA2A-8DA709FBB2E4}"/>
                </a:ext>
              </a:extLst>
            </p:cNvPr>
            <p:cNvSpPr/>
            <p:nvPr/>
          </p:nvSpPr>
          <p:spPr>
            <a:xfrm>
              <a:off x="5081911" y="3612948"/>
              <a:ext cx="2057400" cy="892552"/>
            </a:xfrm>
            <a:prstGeom prst="rect">
              <a:avLst/>
            </a:prstGeom>
          </p:spPr>
          <p:txBody>
            <a:bodyPr wrap="square" lIns="91440" tIns="45720" rIns="91440" bIns="45720" anchor="t">
              <a:spAutoFit/>
            </a:bodyPr>
            <a:lstStyle/>
            <a:p>
              <a:pPr>
                <a:buClr>
                  <a:prstClr val="white"/>
                </a:buClr>
                <a:buSzPct val="150000"/>
              </a:pPr>
              <a:r>
                <a:rPr lang="en-US" sz="3600" b="1">
                  <a:solidFill>
                    <a:schemeClr val="accent4"/>
                  </a:solidFill>
                  <a:latin typeface="Arial"/>
                  <a:cs typeface="Arial"/>
                </a:rPr>
                <a:t>7,700+ </a:t>
              </a:r>
              <a:endParaRPr lang="en-US" sz="3600" b="1">
                <a:solidFill>
                  <a:schemeClr val="accent4"/>
                </a:solidFill>
                <a:latin typeface="Arial" panose="020B0604020202020204" pitchFamily="34" charset="0"/>
                <a:cs typeface="Arial" panose="020B0604020202020204" pitchFamily="34" charset="0"/>
              </a:endParaRPr>
            </a:p>
            <a:p>
              <a:pPr>
                <a:buClr>
                  <a:prstClr val="white"/>
                </a:buClr>
                <a:buSzPct val="150000"/>
              </a:pPr>
              <a:r>
                <a:rPr lang="en-US" sz="1600">
                  <a:solidFill>
                    <a:schemeClr val="tx1">
                      <a:lumMod val="65000"/>
                      <a:lumOff val="35000"/>
                    </a:schemeClr>
                  </a:solidFill>
                  <a:latin typeface="Arial"/>
                  <a:cs typeface="Arial"/>
                </a:rPr>
                <a:t>       employees</a:t>
              </a:r>
            </a:p>
          </p:txBody>
        </p:sp>
        <p:grpSp>
          <p:nvGrpSpPr>
            <p:cNvPr id="31" name="Group 30">
              <a:extLst>
                <a:ext uri="{FF2B5EF4-FFF2-40B4-BE49-F238E27FC236}">
                  <a16:creationId xmlns:a16="http://schemas.microsoft.com/office/drawing/2014/main" id="{B9111CED-0194-82F0-8A42-574B57EBD48D}"/>
                </a:ext>
              </a:extLst>
            </p:cNvPr>
            <p:cNvGrpSpPr/>
            <p:nvPr/>
          </p:nvGrpSpPr>
          <p:grpSpPr>
            <a:xfrm>
              <a:off x="4201936" y="3710586"/>
              <a:ext cx="794914" cy="794914"/>
              <a:chOff x="8115084" y="5747654"/>
              <a:chExt cx="794914" cy="794914"/>
            </a:xfrm>
          </p:grpSpPr>
          <p:sp>
            <p:nvSpPr>
              <p:cNvPr id="32" name="Oval 31">
                <a:extLst>
                  <a:ext uri="{FF2B5EF4-FFF2-40B4-BE49-F238E27FC236}">
                    <a16:creationId xmlns:a16="http://schemas.microsoft.com/office/drawing/2014/main" id="{B3274FEA-C62E-0981-E919-0A1895A91AEE}"/>
                  </a:ext>
                </a:extLst>
              </p:cNvPr>
              <p:cNvSpPr/>
              <p:nvPr/>
            </p:nvSpPr>
            <p:spPr>
              <a:xfrm>
                <a:off x="8115084" y="5747654"/>
                <a:ext cx="794914" cy="794914"/>
              </a:xfrm>
              <a:prstGeom prst="ellipse">
                <a:avLst/>
              </a:prstGeom>
              <a:solidFill>
                <a:srgbClr val="00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B9D75BB-E7FD-F2A2-4B59-133215651BEC}"/>
                  </a:ext>
                </a:extLst>
              </p:cNvPr>
              <p:cNvGrpSpPr/>
              <p:nvPr/>
            </p:nvGrpSpPr>
            <p:grpSpPr>
              <a:xfrm>
                <a:off x="8227424" y="5863112"/>
                <a:ext cx="603368" cy="603833"/>
                <a:chOff x="6347823" y="5863108"/>
                <a:chExt cx="603368" cy="603833"/>
              </a:xfrm>
            </p:grpSpPr>
            <p:sp>
              <p:nvSpPr>
                <p:cNvPr id="34" name="Oval 5">
                  <a:extLst>
                    <a:ext uri="{FF2B5EF4-FFF2-40B4-BE49-F238E27FC236}">
                      <a16:creationId xmlns:a16="http://schemas.microsoft.com/office/drawing/2014/main" id="{24F2BC1D-9C50-1243-B951-00C33B0977EE}"/>
                    </a:ext>
                  </a:extLst>
                </p:cNvPr>
                <p:cNvSpPr>
                  <a:spLocks noChangeArrowheads="1"/>
                </p:cNvSpPr>
                <p:nvPr/>
              </p:nvSpPr>
              <p:spPr bwMode="auto">
                <a:xfrm>
                  <a:off x="6579924" y="5944366"/>
                  <a:ext cx="139167"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sp>
              <p:nvSpPr>
                <p:cNvPr id="35" name="Freeform 6">
                  <a:extLst>
                    <a:ext uri="{FF2B5EF4-FFF2-40B4-BE49-F238E27FC236}">
                      <a16:creationId xmlns:a16="http://schemas.microsoft.com/office/drawing/2014/main" id="{5960D41D-97A9-03F5-4EF9-A608F8B765DE}"/>
                    </a:ext>
                  </a:extLst>
                </p:cNvPr>
                <p:cNvSpPr>
                  <a:spLocks/>
                </p:cNvSpPr>
                <p:nvPr/>
              </p:nvSpPr>
              <p:spPr bwMode="auto">
                <a:xfrm>
                  <a:off x="6533223" y="6095208"/>
                  <a:ext cx="232567" cy="371733"/>
                </a:xfrm>
                <a:custGeom>
                  <a:avLst/>
                  <a:gdLst>
                    <a:gd name="T0" fmla="*/ 462 w 924"/>
                    <a:gd name="T1" fmla="*/ 0 h 1477"/>
                    <a:gd name="T2" fmla="*/ 0 w 924"/>
                    <a:gd name="T3" fmla="*/ 462 h 1477"/>
                    <a:gd name="T4" fmla="*/ 0 w 924"/>
                    <a:gd name="T5" fmla="*/ 646 h 1477"/>
                    <a:gd name="T6" fmla="*/ 185 w 924"/>
                    <a:gd name="T7" fmla="*/ 831 h 1477"/>
                    <a:gd name="T8" fmla="*/ 185 w 924"/>
                    <a:gd name="T9" fmla="*/ 1200 h 1477"/>
                    <a:gd name="T10" fmla="*/ 462 w 924"/>
                    <a:gd name="T11" fmla="*/ 1477 h 1477"/>
                    <a:gd name="T12" fmla="*/ 739 w 924"/>
                    <a:gd name="T13" fmla="*/ 1200 h 1477"/>
                    <a:gd name="T14" fmla="*/ 739 w 924"/>
                    <a:gd name="T15" fmla="*/ 831 h 1477"/>
                    <a:gd name="T16" fmla="*/ 924 w 924"/>
                    <a:gd name="T17" fmla="*/ 646 h 1477"/>
                    <a:gd name="T18" fmla="*/ 924 w 924"/>
                    <a:gd name="T19" fmla="*/ 462 h 1477"/>
                    <a:gd name="T20" fmla="*/ 462 w 924"/>
                    <a:gd name="T21" fmla="*/ 0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 h="1477">
                      <a:moveTo>
                        <a:pt x="462" y="0"/>
                      </a:moveTo>
                      <a:cubicBezTo>
                        <a:pt x="207" y="0"/>
                        <a:pt x="0" y="207"/>
                        <a:pt x="0" y="462"/>
                      </a:cubicBezTo>
                      <a:cubicBezTo>
                        <a:pt x="0" y="646"/>
                        <a:pt x="0" y="646"/>
                        <a:pt x="0" y="646"/>
                      </a:cubicBezTo>
                      <a:cubicBezTo>
                        <a:pt x="0" y="748"/>
                        <a:pt x="83" y="831"/>
                        <a:pt x="185" y="831"/>
                      </a:cubicBezTo>
                      <a:cubicBezTo>
                        <a:pt x="185" y="1200"/>
                        <a:pt x="185" y="1200"/>
                        <a:pt x="185" y="1200"/>
                      </a:cubicBezTo>
                      <a:cubicBezTo>
                        <a:pt x="185" y="1353"/>
                        <a:pt x="309" y="1477"/>
                        <a:pt x="462" y="1477"/>
                      </a:cubicBezTo>
                      <a:cubicBezTo>
                        <a:pt x="615" y="1477"/>
                        <a:pt x="739" y="1353"/>
                        <a:pt x="739" y="1200"/>
                      </a:cubicBezTo>
                      <a:cubicBezTo>
                        <a:pt x="739" y="831"/>
                        <a:pt x="739" y="831"/>
                        <a:pt x="739" y="831"/>
                      </a:cubicBezTo>
                      <a:cubicBezTo>
                        <a:pt x="841" y="831"/>
                        <a:pt x="924" y="748"/>
                        <a:pt x="924" y="646"/>
                      </a:cubicBezTo>
                      <a:cubicBezTo>
                        <a:pt x="924" y="462"/>
                        <a:pt x="924" y="462"/>
                        <a:pt x="924" y="462"/>
                      </a:cubicBezTo>
                      <a:cubicBezTo>
                        <a:pt x="924" y="207"/>
                        <a:pt x="717" y="0"/>
                        <a:pt x="462"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sp>
              <p:nvSpPr>
                <p:cNvPr id="36" name="Oval 7">
                  <a:extLst>
                    <a:ext uri="{FF2B5EF4-FFF2-40B4-BE49-F238E27FC236}">
                      <a16:creationId xmlns:a16="http://schemas.microsoft.com/office/drawing/2014/main" id="{14D324ED-5932-1ABC-93A2-3A4A6E76E11A}"/>
                    </a:ext>
                  </a:extLst>
                </p:cNvPr>
                <p:cNvSpPr>
                  <a:spLocks noChangeArrowheads="1"/>
                </p:cNvSpPr>
                <p:nvPr/>
              </p:nvSpPr>
              <p:spPr bwMode="auto">
                <a:xfrm>
                  <a:off x="6765791" y="5863108"/>
                  <a:ext cx="138700"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sp>
              <p:nvSpPr>
                <p:cNvPr id="37" name="Freeform 8">
                  <a:extLst>
                    <a:ext uri="{FF2B5EF4-FFF2-40B4-BE49-F238E27FC236}">
                      <a16:creationId xmlns:a16="http://schemas.microsoft.com/office/drawing/2014/main" id="{8B9E8048-FDF3-AA39-657D-55712E3DED78}"/>
                    </a:ext>
                  </a:extLst>
                </p:cNvPr>
                <p:cNvSpPr>
                  <a:spLocks/>
                </p:cNvSpPr>
                <p:nvPr/>
              </p:nvSpPr>
              <p:spPr bwMode="auto">
                <a:xfrm>
                  <a:off x="6724695" y="6013950"/>
                  <a:ext cx="226496" cy="371733"/>
                </a:xfrm>
                <a:custGeom>
                  <a:avLst/>
                  <a:gdLst>
                    <a:gd name="T0" fmla="*/ 901 w 901"/>
                    <a:gd name="T1" fmla="*/ 462 h 1477"/>
                    <a:gd name="T2" fmla="*/ 901 w 901"/>
                    <a:gd name="T3" fmla="*/ 646 h 1477"/>
                    <a:gd name="T4" fmla="*/ 716 w 901"/>
                    <a:gd name="T5" fmla="*/ 831 h 1477"/>
                    <a:gd name="T6" fmla="*/ 716 w 901"/>
                    <a:gd name="T7" fmla="*/ 1200 h 1477"/>
                    <a:gd name="T8" fmla="*/ 439 w 901"/>
                    <a:gd name="T9" fmla="*/ 1477 h 1477"/>
                    <a:gd name="T10" fmla="*/ 163 w 901"/>
                    <a:gd name="T11" fmla="*/ 1200 h 1477"/>
                    <a:gd name="T12" fmla="*/ 163 w 901"/>
                    <a:gd name="T13" fmla="*/ 1174 h 1477"/>
                    <a:gd name="T14" fmla="*/ 255 w 901"/>
                    <a:gd name="T15" fmla="*/ 969 h 1477"/>
                    <a:gd name="T16" fmla="*/ 255 w 901"/>
                    <a:gd name="T17" fmla="*/ 785 h 1477"/>
                    <a:gd name="T18" fmla="*/ 0 w 901"/>
                    <a:gd name="T19" fmla="*/ 319 h 1477"/>
                    <a:gd name="T20" fmla="*/ 439 w 901"/>
                    <a:gd name="T21" fmla="*/ 0 h 1477"/>
                    <a:gd name="T22" fmla="*/ 901 w 901"/>
                    <a:gd name="T23" fmla="*/ 462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1" h="1477">
                      <a:moveTo>
                        <a:pt x="901" y="462"/>
                      </a:moveTo>
                      <a:cubicBezTo>
                        <a:pt x="901" y="646"/>
                        <a:pt x="901" y="646"/>
                        <a:pt x="901" y="646"/>
                      </a:cubicBezTo>
                      <a:cubicBezTo>
                        <a:pt x="901" y="748"/>
                        <a:pt x="818" y="831"/>
                        <a:pt x="716" y="831"/>
                      </a:cubicBezTo>
                      <a:cubicBezTo>
                        <a:pt x="716" y="1200"/>
                        <a:pt x="716" y="1200"/>
                        <a:pt x="716" y="1200"/>
                      </a:cubicBezTo>
                      <a:cubicBezTo>
                        <a:pt x="716" y="1353"/>
                        <a:pt x="593" y="1477"/>
                        <a:pt x="439" y="1477"/>
                      </a:cubicBezTo>
                      <a:cubicBezTo>
                        <a:pt x="286" y="1477"/>
                        <a:pt x="163" y="1353"/>
                        <a:pt x="163" y="1200"/>
                      </a:cubicBezTo>
                      <a:cubicBezTo>
                        <a:pt x="163" y="1174"/>
                        <a:pt x="163" y="1174"/>
                        <a:pt x="163" y="1174"/>
                      </a:cubicBezTo>
                      <a:cubicBezTo>
                        <a:pt x="219" y="1124"/>
                        <a:pt x="255" y="1050"/>
                        <a:pt x="255" y="969"/>
                      </a:cubicBezTo>
                      <a:cubicBezTo>
                        <a:pt x="255" y="785"/>
                        <a:pt x="255" y="785"/>
                        <a:pt x="255" y="785"/>
                      </a:cubicBezTo>
                      <a:cubicBezTo>
                        <a:pt x="255" y="589"/>
                        <a:pt x="153" y="417"/>
                        <a:pt x="0" y="319"/>
                      </a:cubicBezTo>
                      <a:cubicBezTo>
                        <a:pt x="60" y="134"/>
                        <a:pt x="235" y="0"/>
                        <a:pt x="439" y="0"/>
                      </a:cubicBezTo>
                      <a:cubicBezTo>
                        <a:pt x="694" y="0"/>
                        <a:pt x="901" y="207"/>
                        <a:pt x="901" y="46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sp>
              <p:nvSpPr>
                <p:cNvPr id="38" name="Oval 9">
                  <a:extLst>
                    <a:ext uri="{FF2B5EF4-FFF2-40B4-BE49-F238E27FC236}">
                      <a16:creationId xmlns:a16="http://schemas.microsoft.com/office/drawing/2014/main" id="{F189AEF9-32F0-DAD8-16BD-AF37F7A1CACC}"/>
                    </a:ext>
                  </a:extLst>
                </p:cNvPr>
                <p:cNvSpPr>
                  <a:spLocks noChangeArrowheads="1"/>
                </p:cNvSpPr>
                <p:nvPr/>
              </p:nvSpPr>
              <p:spPr bwMode="auto">
                <a:xfrm>
                  <a:off x="6394523" y="5863108"/>
                  <a:ext cx="138700"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sp>
              <p:nvSpPr>
                <p:cNvPr id="39" name="Freeform 10">
                  <a:extLst>
                    <a:ext uri="{FF2B5EF4-FFF2-40B4-BE49-F238E27FC236}">
                      <a16:creationId xmlns:a16="http://schemas.microsoft.com/office/drawing/2014/main" id="{825A7066-A9BC-B655-CB36-0E3EEB28FE1D}"/>
                    </a:ext>
                  </a:extLst>
                </p:cNvPr>
                <p:cNvSpPr>
                  <a:spLocks/>
                </p:cNvSpPr>
                <p:nvPr/>
              </p:nvSpPr>
              <p:spPr bwMode="auto">
                <a:xfrm>
                  <a:off x="6347823" y="6013950"/>
                  <a:ext cx="226496" cy="371733"/>
                </a:xfrm>
                <a:custGeom>
                  <a:avLst/>
                  <a:gdLst>
                    <a:gd name="T0" fmla="*/ 646 w 901"/>
                    <a:gd name="T1" fmla="*/ 969 h 1477"/>
                    <a:gd name="T2" fmla="*/ 738 w 901"/>
                    <a:gd name="T3" fmla="*/ 1174 h 1477"/>
                    <a:gd name="T4" fmla="*/ 738 w 901"/>
                    <a:gd name="T5" fmla="*/ 1200 h 1477"/>
                    <a:gd name="T6" fmla="*/ 462 w 901"/>
                    <a:gd name="T7" fmla="*/ 1477 h 1477"/>
                    <a:gd name="T8" fmla="*/ 185 w 901"/>
                    <a:gd name="T9" fmla="*/ 1200 h 1477"/>
                    <a:gd name="T10" fmla="*/ 185 w 901"/>
                    <a:gd name="T11" fmla="*/ 831 h 1477"/>
                    <a:gd name="T12" fmla="*/ 0 w 901"/>
                    <a:gd name="T13" fmla="*/ 646 h 1477"/>
                    <a:gd name="T14" fmla="*/ 0 w 901"/>
                    <a:gd name="T15" fmla="*/ 462 h 1477"/>
                    <a:gd name="T16" fmla="*/ 462 w 901"/>
                    <a:gd name="T17" fmla="*/ 0 h 1477"/>
                    <a:gd name="T18" fmla="*/ 901 w 901"/>
                    <a:gd name="T19" fmla="*/ 319 h 1477"/>
                    <a:gd name="T20" fmla="*/ 646 w 901"/>
                    <a:gd name="T21" fmla="*/ 785 h 1477"/>
                    <a:gd name="T22" fmla="*/ 646 w 901"/>
                    <a:gd name="T23" fmla="*/ 969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1" h="1477">
                      <a:moveTo>
                        <a:pt x="646" y="969"/>
                      </a:moveTo>
                      <a:cubicBezTo>
                        <a:pt x="646" y="1050"/>
                        <a:pt x="682" y="1124"/>
                        <a:pt x="738" y="1174"/>
                      </a:cubicBezTo>
                      <a:cubicBezTo>
                        <a:pt x="738" y="1200"/>
                        <a:pt x="738" y="1200"/>
                        <a:pt x="738" y="1200"/>
                      </a:cubicBezTo>
                      <a:cubicBezTo>
                        <a:pt x="738" y="1353"/>
                        <a:pt x="615" y="1477"/>
                        <a:pt x="462" y="1477"/>
                      </a:cubicBezTo>
                      <a:cubicBezTo>
                        <a:pt x="308" y="1477"/>
                        <a:pt x="185" y="1353"/>
                        <a:pt x="185" y="1200"/>
                      </a:cubicBezTo>
                      <a:cubicBezTo>
                        <a:pt x="185" y="831"/>
                        <a:pt x="185" y="831"/>
                        <a:pt x="185" y="831"/>
                      </a:cubicBezTo>
                      <a:cubicBezTo>
                        <a:pt x="83" y="831"/>
                        <a:pt x="0" y="748"/>
                        <a:pt x="0" y="646"/>
                      </a:cubicBezTo>
                      <a:cubicBezTo>
                        <a:pt x="0" y="462"/>
                        <a:pt x="0" y="462"/>
                        <a:pt x="0" y="462"/>
                      </a:cubicBezTo>
                      <a:cubicBezTo>
                        <a:pt x="0" y="207"/>
                        <a:pt x="207" y="0"/>
                        <a:pt x="462" y="0"/>
                      </a:cubicBezTo>
                      <a:cubicBezTo>
                        <a:pt x="666" y="0"/>
                        <a:pt x="841" y="134"/>
                        <a:pt x="901" y="319"/>
                      </a:cubicBezTo>
                      <a:cubicBezTo>
                        <a:pt x="748" y="417"/>
                        <a:pt x="646" y="589"/>
                        <a:pt x="646" y="785"/>
                      </a:cubicBezTo>
                      <a:lnTo>
                        <a:pt x="646" y="96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defRPr/>
                  </a:pPr>
                  <a:endParaRPr lang="en-US" sz="1400" kern="0">
                    <a:solidFill>
                      <a:srgbClr val="3C4652"/>
                    </a:solidFill>
                    <a:latin typeface="Garamond" charset="0"/>
                    <a:ea typeface="MS PGothic" charset="0"/>
                  </a:endParaRPr>
                </a:p>
              </p:txBody>
            </p:sp>
          </p:grpSp>
        </p:grpSp>
      </p:grpSp>
    </p:spTree>
    <p:extLst>
      <p:ext uri="{BB962C8B-B14F-4D97-AF65-F5344CB8AC3E}">
        <p14:creationId xmlns:p14="http://schemas.microsoft.com/office/powerpoint/2010/main" val="101420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88568"/>
            <a:ext cx="6083166" cy="206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NFP, an Aon company</a:t>
            </a:r>
          </a:p>
        </p:txBody>
      </p:sp>
      <p:sp>
        <p:nvSpPr>
          <p:cNvPr id="3" name="Content Placeholder 2"/>
          <p:cNvSpPr>
            <a:spLocks noGrp="1"/>
          </p:cNvSpPr>
          <p:nvPr>
            <p:ph idx="1"/>
          </p:nvPr>
        </p:nvSpPr>
        <p:spPr>
          <a:xfrm>
            <a:off x="6435875" y="903112"/>
            <a:ext cx="5689867" cy="2900814"/>
          </a:xfrm>
        </p:spPr>
        <p:txBody>
          <a:bodyPr vert="horz" lIns="91440" tIns="45720" rIns="91440" bIns="45720" rtlCol="0" anchor="t">
            <a:noAutofit/>
          </a:bodyPr>
          <a:lstStyle/>
          <a:p>
            <a:pPr marL="0" indent="0">
              <a:buNone/>
            </a:pPr>
            <a:r>
              <a:rPr lang="en-US" sz="2000" b="1" dirty="0">
                <a:solidFill>
                  <a:srgbClr val="007D91"/>
                </a:solidFill>
                <a:latin typeface="Arial" panose="020B0604020202020204"/>
                <a:cs typeface="+mn-cs"/>
              </a:rPr>
              <a:t>Aon is a complementary partner that supports our commitment to:</a:t>
            </a:r>
            <a:endParaRPr lang="en-US" sz="2000" b="1" dirty="0">
              <a:solidFill>
                <a:srgbClr val="007D91"/>
              </a:solidFill>
              <a:latin typeface="Arial" panose="020B0604020202020204"/>
              <a:cs typeface="Arial"/>
            </a:endParaRPr>
          </a:p>
          <a:p>
            <a:pPr>
              <a:lnSpc>
                <a:spcPct val="110000"/>
              </a:lnSpc>
              <a:spcBef>
                <a:spcPts val="800"/>
              </a:spcBef>
              <a:buClr>
                <a:schemeClr val="accent1"/>
              </a:buClr>
            </a:pPr>
            <a:r>
              <a:rPr lang="en-US" dirty="0"/>
              <a:t>Providing specialized expertise and insight that drive better outcomes for clients</a:t>
            </a:r>
          </a:p>
          <a:p>
            <a:pPr>
              <a:lnSpc>
                <a:spcPct val="110000"/>
              </a:lnSpc>
              <a:spcBef>
                <a:spcPts val="800"/>
              </a:spcBef>
              <a:buClr>
                <a:schemeClr val="accent1"/>
              </a:buClr>
            </a:pPr>
            <a:r>
              <a:rPr lang="en-US" dirty="0"/>
              <a:t>Advancing a people-first culture focused on well-being, belonging and impact</a:t>
            </a:r>
          </a:p>
          <a:p>
            <a:pPr>
              <a:lnSpc>
                <a:spcPct val="110000"/>
              </a:lnSpc>
              <a:spcBef>
                <a:spcPts val="800"/>
              </a:spcBef>
              <a:buClr>
                <a:schemeClr val="accent1"/>
              </a:buClr>
            </a:pPr>
            <a:r>
              <a:rPr lang="en-US" sz="1600" dirty="0">
                <a:latin typeface="Arial" panose="020B0604020202020204" pitchFamily="34" charset="0"/>
                <a:cs typeface="Arial" panose="020B0604020202020204" pitchFamily="34" charset="0"/>
              </a:rPr>
              <a:t>Driving grow</a:t>
            </a:r>
            <a:r>
              <a:rPr lang="en-US" dirty="0"/>
              <a:t>th organically and through strategic acquisitions</a:t>
            </a:r>
            <a:endParaRPr lang="en-US" sz="1600" dirty="0">
              <a:latin typeface="Arial" panose="020B0604020202020204" pitchFamily="34" charset="0"/>
              <a:cs typeface="Arial" panose="020B0604020202020204" pitchFamily="34" charset="0"/>
            </a:endParaRPr>
          </a:p>
          <a:p>
            <a:pPr>
              <a:lnSpc>
                <a:spcPct val="110000"/>
              </a:lnSpc>
              <a:spcBef>
                <a:spcPts val="800"/>
              </a:spcBef>
              <a:buClr>
                <a:schemeClr val="accent1"/>
              </a:buClr>
            </a:pPr>
            <a:r>
              <a:rPr lang="en-US" dirty="0"/>
              <a:t>Investing in communities consistent with our values</a:t>
            </a:r>
          </a:p>
          <a:p>
            <a:pPr>
              <a:lnSpc>
                <a:spcPct val="110000"/>
              </a:lnSpc>
              <a:spcBef>
                <a:spcPts val="800"/>
              </a:spcBef>
              <a:buClr>
                <a:schemeClr val="accent1"/>
              </a:buClr>
            </a:pPr>
            <a:r>
              <a:rPr lang="en-US" dirty="0"/>
              <a:t>Using our collective scale </a:t>
            </a:r>
            <a:r>
              <a:rPr lang="en-US"/>
              <a:t>to create </a:t>
            </a:r>
            <a:r>
              <a:rPr lang="en-US" dirty="0"/>
              <a:t>opportunities for employees and clients that align with their goals</a:t>
            </a:r>
          </a:p>
          <a:p>
            <a:pPr>
              <a:lnSpc>
                <a:spcPct val="110000"/>
              </a:lnSpc>
              <a:spcBef>
                <a:spcPts val="800"/>
              </a:spcBef>
              <a:buClr>
                <a:schemeClr val="accent1"/>
              </a:buClr>
            </a:pPr>
            <a:endParaRPr lang="en-US" sz="1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1377728B-34A5-21EB-174F-BE245400BB47}"/>
              </a:ext>
            </a:extLst>
          </p:cNvPr>
          <p:cNvSpPr txBox="1">
            <a:spLocks/>
          </p:cNvSpPr>
          <p:nvPr/>
        </p:nvSpPr>
        <p:spPr>
          <a:xfrm>
            <a:off x="6572852" y="2025583"/>
            <a:ext cx="5273750" cy="392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7" name="Rectangle 6"/>
          <p:cNvSpPr/>
          <p:nvPr/>
        </p:nvSpPr>
        <p:spPr>
          <a:xfrm>
            <a:off x="312912" y="979368"/>
            <a:ext cx="5443215" cy="3657602"/>
          </a:xfrm>
          <a:prstGeom prst="rect">
            <a:avLst/>
          </a:prstGeom>
        </p:spPr>
        <p:txBody>
          <a:bodyPr wrap="square" lIns="91440" tIns="45720" rIns="91440" bIns="45720" anchor="t">
            <a:noAutofit/>
          </a:bodyPr>
          <a:lstStyle/>
          <a:p>
            <a:r>
              <a:rPr lang="en-US" sz="2000" dirty="0">
                <a:solidFill>
                  <a:srgbClr val="007D91"/>
                </a:solidFill>
                <a:latin typeface="Arial" panose="020B0604020202020204"/>
              </a:rPr>
              <a:t>Aon completed its acquisition of NFP on April 25, 2024, making NFP an </a:t>
            </a:r>
            <a:r>
              <a:rPr lang="en-US" sz="2000" b="1" dirty="0">
                <a:solidFill>
                  <a:srgbClr val="007D91"/>
                </a:solidFill>
                <a:latin typeface="Arial" panose="020B0604020202020204"/>
              </a:rPr>
              <a:t>independent and connected</a:t>
            </a:r>
            <a:r>
              <a:rPr lang="en-US" sz="2000" dirty="0">
                <a:solidFill>
                  <a:srgbClr val="007D91"/>
                </a:solidFill>
                <a:latin typeface="Arial" panose="020B0604020202020204"/>
              </a:rPr>
              <a:t> platform within Aon.</a:t>
            </a:r>
          </a:p>
          <a:p>
            <a:pPr marL="228600" indent="-228600">
              <a:spcBef>
                <a:spcPts val="1000"/>
              </a:spcBef>
              <a:buClr>
                <a:schemeClr val="accent1"/>
              </a:buClr>
              <a:buSzPct val="100000"/>
              <a:buFont typeface="Symbol" panose="05050102010706020507" pitchFamily="18" charset="2"/>
              <a:buChar char="·"/>
            </a:pPr>
            <a:r>
              <a:rPr lang="en-US" sz="1600" dirty="0">
                <a:latin typeface="Arial"/>
                <a:cs typeface="Arial"/>
              </a:rPr>
              <a:t>We operate independently under the NFP brand</a:t>
            </a:r>
          </a:p>
          <a:p>
            <a:pPr marL="228600" indent="-228600">
              <a:spcBef>
                <a:spcPts val="1000"/>
              </a:spcBef>
              <a:buClr>
                <a:schemeClr val="accent1"/>
              </a:buClr>
              <a:buSzPct val="100000"/>
              <a:buFont typeface="Symbol" panose="05050102010706020507" pitchFamily="18" charset="2"/>
              <a:buChar char="·"/>
            </a:pPr>
            <a:r>
              <a:rPr lang="en-US" sz="1600" dirty="0">
                <a:cs typeface="Arial"/>
              </a:rPr>
              <a:t>We have access to the breadth and depth of Aon’s diverse resources and </a:t>
            </a:r>
            <a:r>
              <a:rPr lang="en-US" sz="1600">
                <a:cs typeface="Arial"/>
              </a:rPr>
              <a:t>global reach</a:t>
            </a:r>
          </a:p>
          <a:p>
            <a:pPr marL="228600" indent="-228600">
              <a:spcBef>
                <a:spcPts val="1000"/>
              </a:spcBef>
              <a:buClr>
                <a:schemeClr val="accent1"/>
              </a:buClr>
              <a:buSzPct val="100000"/>
              <a:buFont typeface="Symbol" panose="05050102010706020507" pitchFamily="18" charset="2"/>
              <a:buChar char="·"/>
            </a:pPr>
            <a:r>
              <a:rPr lang="en-US" sz="1600">
                <a:latin typeface="Arial"/>
                <a:cs typeface="Arial"/>
              </a:rPr>
              <a:t>Client </a:t>
            </a:r>
            <a:r>
              <a:rPr lang="en-US" sz="1600" dirty="0">
                <a:latin typeface="Arial"/>
                <a:cs typeface="Arial"/>
              </a:rPr>
              <a:t>accounts/coverages and points of contact remain unchanged</a:t>
            </a:r>
          </a:p>
          <a:p>
            <a:pPr marL="228600" indent="-228600">
              <a:spcBef>
                <a:spcPts val="1000"/>
              </a:spcBef>
              <a:buClr>
                <a:schemeClr val="accent1"/>
              </a:buClr>
              <a:buSzPct val="100000"/>
              <a:buFont typeface="Symbol" panose="05050102010706020507" pitchFamily="18" charset="2"/>
              <a:buChar char="·"/>
            </a:pPr>
            <a:r>
              <a:rPr lang="en-US" sz="1600" dirty="0">
                <a:latin typeface="Arial"/>
                <a:cs typeface="Arial"/>
              </a:rPr>
              <a:t>We have enhanced our ability to help clients address their most significant risk, workforce, wealth management and retirement challenges</a:t>
            </a:r>
          </a:p>
        </p:txBody>
      </p:sp>
      <p:sp>
        <p:nvSpPr>
          <p:cNvPr id="17" name="Content Placeholder 2">
            <a:extLst>
              <a:ext uri="{FF2B5EF4-FFF2-40B4-BE49-F238E27FC236}">
                <a16:creationId xmlns:a16="http://schemas.microsoft.com/office/drawing/2014/main" id="{796DE137-E6EF-AA03-F1E0-EB5B42600628}"/>
              </a:ext>
            </a:extLst>
          </p:cNvPr>
          <p:cNvSpPr txBox="1">
            <a:spLocks/>
          </p:cNvSpPr>
          <p:nvPr/>
        </p:nvSpPr>
        <p:spPr>
          <a:xfrm>
            <a:off x="1688186" y="4897722"/>
            <a:ext cx="4319326" cy="17863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Font typeface="Symbol" panose="05050102010706020507" pitchFamily="18" charset="2"/>
              <a:buNone/>
            </a:pPr>
            <a:r>
              <a:rPr lang="en-US" sz="1400" b="1" dirty="0">
                <a:solidFill>
                  <a:schemeClr val="bg1"/>
                </a:solidFill>
                <a:latin typeface="Arial"/>
                <a:cs typeface="Arial"/>
              </a:rPr>
              <a:t>“Together, NFP and Aon will help clients address increasing volatility across risk and people issues. With high-performing teams and leading content and capability, we are creating more value for our clients while also enhancing long-term shareholder value creation for investors.”</a:t>
            </a:r>
          </a:p>
          <a:p>
            <a:pPr marL="0" lvl="1" indent="0">
              <a:lnSpc>
                <a:spcPct val="100000"/>
              </a:lnSpc>
              <a:spcBef>
                <a:spcPts val="0"/>
              </a:spcBef>
              <a:buFont typeface="Symbol" panose="05050102010706020507" pitchFamily="18" charset="2"/>
              <a:buNone/>
            </a:pPr>
            <a:endParaRPr lang="en-US" sz="1400" b="1" dirty="0">
              <a:solidFill>
                <a:schemeClr val="bg1"/>
              </a:solidFill>
              <a:latin typeface="Arial"/>
              <a:cs typeface="Arial"/>
            </a:endParaRPr>
          </a:p>
          <a:p>
            <a:pPr marL="0" lvl="1" indent="0">
              <a:lnSpc>
                <a:spcPct val="100000"/>
              </a:lnSpc>
              <a:buFont typeface="Symbol" panose="05050102010706020507" pitchFamily="18" charset="2"/>
              <a:buNone/>
            </a:pPr>
            <a:r>
              <a:rPr lang="en-US" sz="1400" b="1" dirty="0">
                <a:solidFill>
                  <a:schemeClr val="bg1"/>
                </a:solidFill>
                <a:latin typeface="Arial"/>
                <a:cs typeface="Arial"/>
              </a:rPr>
              <a:t>Greg Case, CEO, Aon</a:t>
            </a:r>
            <a:endParaRPr lang="en-US" sz="1400" dirty="0">
              <a:solidFill>
                <a:schemeClr val="bg1"/>
              </a:solidFill>
              <a:latin typeface="Arial"/>
              <a:cs typeface="Arial"/>
            </a:endParaRPr>
          </a:p>
        </p:txBody>
      </p:sp>
      <p:pic>
        <p:nvPicPr>
          <p:cNvPr id="9" name="Picture 8">
            <a:extLst>
              <a:ext uri="{FF2B5EF4-FFF2-40B4-BE49-F238E27FC236}">
                <a16:creationId xmlns:a16="http://schemas.microsoft.com/office/drawing/2014/main" id="{006ADE5F-5FB0-786A-1A92-F2F0987CA604}"/>
              </a:ext>
            </a:extLst>
          </p:cNvPr>
          <p:cNvPicPr>
            <a:picLocks noChangeAspect="1"/>
          </p:cNvPicPr>
          <p:nvPr/>
        </p:nvPicPr>
        <p:blipFill rotWithShape="1">
          <a:blip r:embed="rId2"/>
          <a:srcRect l="6198" t="4859" r="12254" b="4859"/>
          <a:stretch/>
        </p:blipFill>
        <p:spPr>
          <a:xfrm>
            <a:off x="178228" y="4995864"/>
            <a:ext cx="1452051" cy="1654839"/>
          </a:xfrm>
          <a:prstGeom prst="rect">
            <a:avLst/>
          </a:prstGeom>
        </p:spPr>
      </p:pic>
    </p:spTree>
    <p:extLst>
      <p:ext uri="{BB962C8B-B14F-4D97-AF65-F5344CB8AC3E}">
        <p14:creationId xmlns:p14="http://schemas.microsoft.com/office/powerpoint/2010/main" val="390717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ADB10-B6B4-BF3F-6BFF-05F202830866}"/>
              </a:ext>
            </a:extLst>
          </p:cNvPr>
          <p:cNvSpPr>
            <a:spLocks noGrp="1"/>
          </p:cNvSpPr>
          <p:nvPr>
            <p:ph type="sldNum" sz="quarter" idx="12"/>
          </p:nvPr>
        </p:nvSpPr>
        <p:spPr/>
        <p:txBody>
          <a:bodyPr/>
          <a:lstStyle/>
          <a:p>
            <a:fld id="{85CC68AE-01BE-4C69-87E0-B478EF251A0D}" type="slidenum">
              <a:rPr lang="en-US" smtClean="0"/>
              <a:t>7</a:t>
            </a:fld>
            <a:endParaRPr lang="en-US"/>
          </a:p>
        </p:txBody>
      </p:sp>
      <p:pic>
        <p:nvPicPr>
          <p:cNvPr id="3" name="Picture 2">
            <a:extLst>
              <a:ext uri="{FF2B5EF4-FFF2-40B4-BE49-F238E27FC236}">
                <a16:creationId xmlns:a16="http://schemas.microsoft.com/office/drawing/2014/main" id="{45F32790-8005-F071-59F1-1AF495B33252}"/>
              </a:ext>
            </a:extLst>
          </p:cNvPr>
          <p:cNvPicPr>
            <a:picLocks noChangeAspect="1"/>
          </p:cNvPicPr>
          <p:nvPr/>
        </p:nvPicPr>
        <p:blipFill>
          <a:blip r:embed="rId2"/>
          <a:srcRect/>
          <a:stretch/>
        </p:blipFill>
        <p:spPr>
          <a:xfrm>
            <a:off x="1" y="896"/>
            <a:ext cx="12192000" cy="6858000"/>
          </a:xfrm>
          <a:prstGeom prst="rect">
            <a:avLst/>
          </a:prstGeom>
        </p:spPr>
      </p:pic>
    </p:spTree>
    <p:extLst>
      <p:ext uri="{BB962C8B-B14F-4D97-AF65-F5344CB8AC3E}">
        <p14:creationId xmlns:p14="http://schemas.microsoft.com/office/powerpoint/2010/main" val="134228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Numbers We’re Proud Of</a:t>
            </a:r>
          </a:p>
        </p:txBody>
      </p:sp>
      <p:sp>
        <p:nvSpPr>
          <p:cNvPr id="5" name="Slide Number Placeholder 4"/>
          <p:cNvSpPr>
            <a:spLocks noGrp="1"/>
          </p:cNvSpPr>
          <p:nvPr>
            <p:ph type="sldNum" sz="quarter" idx="12"/>
          </p:nvPr>
        </p:nvSpPr>
        <p:spPr/>
        <p:txBody>
          <a:bodyPr/>
          <a:lstStyle/>
          <a:p>
            <a:fld id="{85CC68AE-01BE-4C69-87E0-B478EF251A0D}" type="slidenum">
              <a:rPr lang="en-US" smtClean="0"/>
              <a:pPr/>
              <a:t>8</a:t>
            </a:fld>
            <a:endParaRPr lang="en-US"/>
          </a:p>
        </p:txBody>
      </p:sp>
      <p:sp>
        <p:nvSpPr>
          <p:cNvPr id="31" name="Rectangle 30"/>
          <p:cNvSpPr/>
          <p:nvPr/>
        </p:nvSpPr>
        <p:spPr>
          <a:xfrm>
            <a:off x="6490132" y="604752"/>
            <a:ext cx="5318339" cy="461665"/>
          </a:xfrm>
          <a:prstGeom prst="rect">
            <a:avLst/>
          </a:prstGeom>
        </p:spPr>
        <p:txBody>
          <a:bodyPr wrap="square">
            <a:spAutoFit/>
          </a:bodyPr>
          <a:lstStyle/>
          <a:p>
            <a:r>
              <a:rPr lang="en-US" sz="2400" b="1" kern="0">
                <a:solidFill>
                  <a:schemeClr val="accent1"/>
                </a:solidFill>
                <a:latin typeface="Arial" panose="020B0604020202020204" pitchFamily="34" charset="0"/>
                <a:ea typeface="MS PGothic" pitchFamily="34" charset="-128"/>
                <a:cs typeface="Arial" panose="020B0604020202020204" pitchFamily="34" charset="0"/>
              </a:rPr>
              <a:t>Industry Recognition</a:t>
            </a:r>
            <a:endParaRPr lang="en-US" sz="2400" i="1" kern="0">
              <a:solidFill>
                <a:schemeClr val="accent1"/>
              </a:solidFill>
              <a:latin typeface="Arial"/>
              <a:ea typeface="MS PGothic" pitchFamily="34" charset="-128"/>
              <a:cs typeface="Arial"/>
            </a:endParaRPr>
          </a:p>
        </p:txBody>
      </p:sp>
      <p:sp>
        <p:nvSpPr>
          <p:cNvPr id="33" name="TextBox 32"/>
          <p:cNvSpPr txBox="1"/>
          <p:nvPr/>
        </p:nvSpPr>
        <p:spPr>
          <a:xfrm>
            <a:off x="2958" y="4708323"/>
            <a:ext cx="6072021" cy="2149678"/>
          </a:xfrm>
          <a:prstGeom prst="rect">
            <a:avLst/>
          </a:prstGeom>
          <a:solidFill>
            <a:srgbClr val="C9CED1">
              <a:alpha val="50196"/>
            </a:srgbClr>
          </a:solidFill>
        </p:spPr>
        <p:txBody>
          <a:bodyPr wrap="square" lIns="640080" rtlCol="0" anchor="t" anchorCtr="0">
            <a:noAutofit/>
          </a:bodyPr>
          <a:lstStyle/>
          <a:p>
            <a:r>
              <a:rPr lang="en-US" sz="4800" b="1">
                <a:solidFill>
                  <a:srgbClr val="46712B"/>
                </a:solidFill>
                <a:latin typeface="Arial" panose="020B0604020202020204" pitchFamily="34" charset="0"/>
                <a:cs typeface="Arial" panose="020B0604020202020204" pitchFamily="34" charset="0"/>
              </a:rPr>
              <a:t>  </a:t>
            </a:r>
          </a:p>
        </p:txBody>
      </p:sp>
      <p:sp>
        <p:nvSpPr>
          <p:cNvPr id="34" name="TextBox 33"/>
          <p:cNvSpPr txBox="1"/>
          <p:nvPr/>
        </p:nvSpPr>
        <p:spPr>
          <a:xfrm>
            <a:off x="-4273" y="4369768"/>
            <a:ext cx="6079251" cy="338554"/>
          </a:xfrm>
          <a:prstGeom prst="rect">
            <a:avLst/>
          </a:prstGeom>
          <a:solidFill>
            <a:schemeClr val="tx2"/>
          </a:solid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Community Investment</a:t>
            </a:r>
          </a:p>
        </p:txBody>
      </p:sp>
      <p:sp>
        <p:nvSpPr>
          <p:cNvPr id="35" name="Rectangle 34"/>
          <p:cNvSpPr/>
          <p:nvPr/>
        </p:nvSpPr>
        <p:spPr>
          <a:xfrm>
            <a:off x="942812" y="4858792"/>
            <a:ext cx="4905538" cy="1421928"/>
          </a:xfrm>
          <a:prstGeom prst="rect">
            <a:avLst/>
          </a:prstGeom>
        </p:spPr>
        <p:txBody>
          <a:bodyPr wrap="square" lIns="91440" tIns="45720" rIns="91440" bIns="45720" anchor="t">
            <a:spAutoFit/>
          </a:bodyPr>
          <a:lstStyle/>
          <a:p>
            <a:pPr>
              <a:lnSpc>
                <a:spcPct val="90000"/>
              </a:lnSpc>
              <a:spcBef>
                <a:spcPts val="1000"/>
              </a:spcBef>
            </a:pPr>
            <a:r>
              <a:rPr lang="en-US" sz="1600"/>
              <a:t>organizations supported on a global or national level with money, time or other resources, including </a:t>
            </a:r>
            <a:r>
              <a:rPr lang="en-US" sz="1600" err="1">
                <a:latin typeface="Arial"/>
                <a:cs typeface="Arial"/>
              </a:rPr>
              <a:t>Disability:IN</a:t>
            </a:r>
            <a:r>
              <a:rPr lang="en-US" sz="1500">
                <a:latin typeface="Segoe UI"/>
                <a:cs typeface="Segoe UI"/>
              </a:rPr>
              <a:t>, </a:t>
            </a:r>
            <a:r>
              <a:rPr lang="en-US" sz="1600">
                <a:latin typeface="Arial"/>
                <a:cs typeface="Arial"/>
              </a:rPr>
              <a:t>National LGBT Chamber of Commerce, US Black Chambers, Wounded Warrior Project and more </a:t>
            </a:r>
            <a:r>
              <a:rPr lang="en-US" sz="1600"/>
              <a:t>(with additional investment and engagement at the local level).</a:t>
            </a:r>
            <a:endParaRPr lang="en-US" sz="16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DE70F3D-61B1-42AA-A7C1-A023BCAD2890}"/>
              </a:ext>
            </a:extLst>
          </p:cNvPr>
          <p:cNvSpPr txBox="1"/>
          <p:nvPr/>
        </p:nvSpPr>
        <p:spPr>
          <a:xfrm>
            <a:off x="11280" y="4727148"/>
            <a:ext cx="931532" cy="830997"/>
          </a:xfrm>
          <a:prstGeom prst="rect">
            <a:avLst/>
          </a:prstGeom>
          <a:noFill/>
        </p:spPr>
        <p:txBody>
          <a:bodyPr wrap="square" lIns="91440" tIns="45720" rIns="91440" bIns="45720" anchor="t">
            <a:spAutoFit/>
          </a:bodyPr>
          <a:lstStyle/>
          <a:p>
            <a:pPr algn="ctr"/>
            <a:r>
              <a:rPr lang="en-US" sz="4800" b="1">
                <a:solidFill>
                  <a:srgbClr val="46712B"/>
                </a:solidFill>
                <a:latin typeface="Arial"/>
                <a:cs typeface="Arial"/>
              </a:rPr>
              <a:t>11</a:t>
            </a:r>
            <a:endParaRPr lang="en-US"/>
          </a:p>
        </p:txBody>
      </p:sp>
      <p:sp>
        <p:nvSpPr>
          <p:cNvPr id="15" name="Content Placeholder 2">
            <a:extLst>
              <a:ext uri="{FF2B5EF4-FFF2-40B4-BE49-F238E27FC236}">
                <a16:creationId xmlns:a16="http://schemas.microsoft.com/office/drawing/2014/main" id="{80ADB9B0-720F-4695-6CF7-C682AA2036CF}"/>
              </a:ext>
            </a:extLst>
          </p:cNvPr>
          <p:cNvSpPr>
            <a:spLocks noGrp="1"/>
          </p:cNvSpPr>
          <p:nvPr>
            <p:ph idx="1"/>
          </p:nvPr>
        </p:nvSpPr>
        <p:spPr>
          <a:xfrm>
            <a:off x="274320" y="1408388"/>
            <a:ext cx="5273750" cy="3171706"/>
          </a:xfrm>
        </p:spPr>
        <p:txBody>
          <a:bodyPr vert="horz" lIns="91440" tIns="45720" rIns="91440" bIns="45720" rtlCol="0" anchor="t">
            <a:normAutofit/>
          </a:bodyPr>
          <a:lstStyle/>
          <a:p>
            <a:pPr marL="0" indent="0" fontAlgn="base">
              <a:buNone/>
            </a:pPr>
            <a:r>
              <a:rPr lang="en-US" sz="2400" b="1">
                <a:solidFill>
                  <a:schemeClr val="accent4"/>
                </a:solidFill>
                <a:latin typeface="Arial"/>
                <a:cs typeface="Arial"/>
              </a:rPr>
              <a:t>Consistent revenue growth</a:t>
            </a:r>
          </a:p>
          <a:p>
            <a:pPr marL="0" indent="0" fontAlgn="base">
              <a:lnSpc>
                <a:spcPct val="100000"/>
              </a:lnSpc>
              <a:buNone/>
            </a:pPr>
            <a:r>
              <a:rPr lang="en-US" sz="2000">
                <a:latin typeface="Arial"/>
                <a:cs typeface="Arial"/>
              </a:rPr>
              <a:t>2019: </a:t>
            </a:r>
            <a:r>
              <a:rPr lang="en-US" sz="2000" b="1">
                <a:latin typeface="Arial"/>
                <a:cs typeface="Arial"/>
              </a:rPr>
              <a:t>$1.46B</a:t>
            </a:r>
          </a:p>
          <a:p>
            <a:pPr marL="0" indent="0" fontAlgn="base">
              <a:lnSpc>
                <a:spcPct val="100000"/>
              </a:lnSpc>
              <a:buNone/>
            </a:pPr>
            <a:r>
              <a:rPr lang="en-US" sz="2000">
                <a:latin typeface="Arial"/>
                <a:cs typeface="Arial"/>
              </a:rPr>
              <a:t>2020: </a:t>
            </a:r>
            <a:r>
              <a:rPr lang="en-US" sz="2000" b="1">
                <a:latin typeface="Arial"/>
                <a:cs typeface="Arial"/>
              </a:rPr>
              <a:t>$1.59B</a:t>
            </a:r>
          </a:p>
          <a:p>
            <a:pPr marL="0" indent="0" fontAlgn="base">
              <a:lnSpc>
                <a:spcPct val="100000"/>
              </a:lnSpc>
              <a:buNone/>
            </a:pPr>
            <a:r>
              <a:rPr lang="en-US" sz="2000">
                <a:latin typeface="Arial"/>
                <a:cs typeface="Arial"/>
              </a:rPr>
              <a:t>2021: </a:t>
            </a:r>
            <a:r>
              <a:rPr lang="en-US" sz="2000" b="1">
                <a:latin typeface="Arial"/>
                <a:cs typeface="Arial"/>
              </a:rPr>
              <a:t>$1.91B</a:t>
            </a:r>
          </a:p>
          <a:p>
            <a:pPr marL="0" indent="0" fontAlgn="base">
              <a:lnSpc>
                <a:spcPct val="100000"/>
              </a:lnSpc>
              <a:buNone/>
            </a:pPr>
            <a:r>
              <a:rPr lang="en-US" sz="2000">
                <a:latin typeface="Arial"/>
                <a:cs typeface="Arial"/>
              </a:rPr>
              <a:t>2022: </a:t>
            </a:r>
            <a:r>
              <a:rPr lang="en-US" sz="2000" b="1">
                <a:latin typeface="Arial"/>
                <a:cs typeface="Arial"/>
              </a:rPr>
              <a:t>$2.21B</a:t>
            </a:r>
          </a:p>
          <a:p>
            <a:pPr marL="0" indent="0" fontAlgn="base">
              <a:lnSpc>
                <a:spcPct val="100000"/>
              </a:lnSpc>
              <a:buNone/>
            </a:pPr>
            <a:r>
              <a:rPr lang="en-US" sz="2000">
                <a:latin typeface="Arial"/>
                <a:cs typeface="Arial"/>
              </a:rPr>
              <a:t>2023: </a:t>
            </a:r>
            <a:r>
              <a:rPr lang="en-US" sz="2000" b="1">
                <a:latin typeface="Arial"/>
                <a:cs typeface="Arial"/>
              </a:rPr>
              <a:t>$2.50B</a:t>
            </a:r>
          </a:p>
          <a:p>
            <a:endParaRPr lang="en-US" sz="1400"/>
          </a:p>
        </p:txBody>
      </p:sp>
      <p:sp>
        <p:nvSpPr>
          <p:cNvPr id="16" name="Rectangle 15">
            <a:extLst>
              <a:ext uri="{FF2B5EF4-FFF2-40B4-BE49-F238E27FC236}">
                <a16:creationId xmlns:a16="http://schemas.microsoft.com/office/drawing/2014/main" id="{18DFEC47-5910-CAD2-78DA-F1E26DC824AF}"/>
              </a:ext>
            </a:extLst>
          </p:cNvPr>
          <p:cNvSpPr/>
          <p:nvPr/>
        </p:nvSpPr>
        <p:spPr>
          <a:xfrm>
            <a:off x="6422931" y="2288740"/>
            <a:ext cx="5318339" cy="553998"/>
          </a:xfrm>
          <a:prstGeom prst="rect">
            <a:avLst/>
          </a:prstGeom>
        </p:spPr>
        <p:txBody>
          <a:bodyPr wrap="square">
            <a:spAutoFit/>
          </a:bodyPr>
          <a:lstStyle/>
          <a:p>
            <a:r>
              <a:rPr lang="en-US" b="1">
                <a:solidFill>
                  <a:srgbClr val="46712B"/>
                </a:solidFill>
              </a:rPr>
              <a:t>13th </a:t>
            </a:r>
            <a:r>
              <a:rPr lang="en-US" sz="1800" b="1">
                <a:solidFill>
                  <a:srgbClr val="46712B"/>
                </a:solidFill>
                <a:effectLst/>
                <a:latin typeface="Arial" panose="020B0604020202020204" pitchFamily="34" charset="0"/>
                <a:ea typeface="Times New Roman" panose="02020603050405020304" pitchFamily="18" charset="0"/>
              </a:rPr>
              <a:t>largest broker of US business</a:t>
            </a:r>
            <a:endParaRPr lang="en-US" b="1">
              <a:solidFill>
                <a:srgbClr val="46712B"/>
              </a:solidFill>
            </a:endParaRPr>
          </a:p>
          <a:p>
            <a:r>
              <a:rPr lang="en-US" sz="1200" i="1" kern="0">
                <a:solidFill>
                  <a:srgbClr val="4C5A52"/>
                </a:solidFill>
                <a:latin typeface="Arial"/>
                <a:ea typeface="MS PGothic" pitchFamily="34" charset="-128"/>
                <a:cs typeface="Arial"/>
              </a:rPr>
              <a:t>Business Insurance</a:t>
            </a:r>
          </a:p>
        </p:txBody>
      </p:sp>
      <p:sp>
        <p:nvSpPr>
          <p:cNvPr id="17" name="Rectangle 16">
            <a:extLst>
              <a:ext uri="{FF2B5EF4-FFF2-40B4-BE49-F238E27FC236}">
                <a16:creationId xmlns:a16="http://schemas.microsoft.com/office/drawing/2014/main" id="{78E09E1D-AF7A-ADCA-9B66-A44697447DFA}"/>
              </a:ext>
            </a:extLst>
          </p:cNvPr>
          <p:cNvSpPr/>
          <p:nvPr/>
        </p:nvSpPr>
        <p:spPr>
          <a:xfrm>
            <a:off x="6422931" y="3827976"/>
            <a:ext cx="5318339" cy="830997"/>
          </a:xfrm>
          <a:prstGeom prst="rect">
            <a:avLst/>
          </a:prstGeom>
        </p:spPr>
        <p:txBody>
          <a:bodyPr wrap="square">
            <a:spAutoFit/>
          </a:bodyPr>
          <a:lstStyle/>
          <a:p>
            <a:r>
              <a:rPr lang="en-US" b="1">
                <a:solidFill>
                  <a:schemeClr val="accent4"/>
                </a:solidFill>
              </a:rPr>
              <a:t>8th commercial lines agency by P&amp;C commercial lines revenue</a:t>
            </a:r>
            <a:endParaRPr lang="en-US" sz="1400" b="1" kern="0">
              <a:solidFill>
                <a:schemeClr val="accent4"/>
              </a:solidFill>
              <a:latin typeface="Arial"/>
              <a:ea typeface="MS PGothic" pitchFamily="34" charset="-128"/>
              <a:cs typeface="Arial"/>
            </a:endParaRPr>
          </a:p>
          <a:p>
            <a:r>
              <a:rPr lang="en-US" sz="1200" i="1" kern="0">
                <a:solidFill>
                  <a:srgbClr val="4C5A52"/>
                </a:solidFill>
                <a:latin typeface="Arial"/>
                <a:ea typeface="MS PGothic" pitchFamily="34" charset="-128"/>
                <a:cs typeface="Arial"/>
              </a:rPr>
              <a:t>Insurance Journal</a:t>
            </a:r>
          </a:p>
        </p:txBody>
      </p:sp>
      <p:sp>
        <p:nvSpPr>
          <p:cNvPr id="18" name="Rectangle 17">
            <a:extLst>
              <a:ext uri="{FF2B5EF4-FFF2-40B4-BE49-F238E27FC236}">
                <a16:creationId xmlns:a16="http://schemas.microsoft.com/office/drawing/2014/main" id="{52B9217D-C919-E9CA-98D1-00362F35424A}"/>
              </a:ext>
            </a:extLst>
          </p:cNvPr>
          <p:cNvSpPr/>
          <p:nvPr/>
        </p:nvSpPr>
        <p:spPr>
          <a:xfrm>
            <a:off x="6422931" y="3321508"/>
            <a:ext cx="5311108" cy="553998"/>
          </a:xfrm>
          <a:prstGeom prst="rect">
            <a:avLst/>
          </a:prstGeom>
        </p:spPr>
        <p:txBody>
          <a:bodyPr wrap="square" lIns="91440" tIns="45720" rIns="91440" bIns="45720" anchor="t">
            <a:spAutoFit/>
          </a:bodyPr>
          <a:lstStyle/>
          <a:p>
            <a:r>
              <a:rPr lang="en-US" b="1" dirty="0">
                <a:solidFill>
                  <a:schemeClr val="accent4"/>
                </a:solidFill>
              </a:rPr>
              <a:t>9th largest property and casualty agency </a:t>
            </a:r>
          </a:p>
          <a:p>
            <a:r>
              <a:rPr lang="en-US" sz="1200" i="1" kern="0" dirty="0">
                <a:solidFill>
                  <a:srgbClr val="4C5A52"/>
                </a:solidFill>
                <a:ea typeface="MS PGothic"/>
                <a:cs typeface="Arial"/>
              </a:rPr>
              <a:t>Insurance Journal</a:t>
            </a:r>
          </a:p>
        </p:txBody>
      </p:sp>
      <p:sp>
        <p:nvSpPr>
          <p:cNvPr id="20" name="Rectangle 19">
            <a:extLst>
              <a:ext uri="{FF2B5EF4-FFF2-40B4-BE49-F238E27FC236}">
                <a16:creationId xmlns:a16="http://schemas.microsoft.com/office/drawing/2014/main" id="{25BBF239-8C52-08B2-788C-218F6E75C226}"/>
              </a:ext>
            </a:extLst>
          </p:cNvPr>
          <p:cNvSpPr/>
          <p:nvPr/>
        </p:nvSpPr>
        <p:spPr>
          <a:xfrm>
            <a:off x="6422931" y="2795209"/>
            <a:ext cx="5314085" cy="542047"/>
          </a:xfrm>
          <a:prstGeom prst="rect">
            <a:avLst/>
          </a:prstGeom>
        </p:spPr>
        <p:txBody>
          <a:bodyPr wrap="square">
            <a:noAutofit/>
          </a:bodyPr>
          <a:lstStyle/>
          <a:p>
            <a:r>
              <a:rPr lang="en-US" b="1" kern="0">
                <a:solidFill>
                  <a:srgbClr val="46712B"/>
                </a:solidFill>
                <a:latin typeface="Arial" panose="020B0604020202020204" pitchFamily="34" charset="0"/>
                <a:ea typeface="MS PGothic" pitchFamily="34" charset="-128"/>
                <a:cs typeface="Arial" panose="020B0604020202020204" pitchFamily="34" charset="0"/>
              </a:rPr>
              <a:t>7th largest benefits broker by global revenue</a:t>
            </a:r>
            <a:r>
              <a:rPr lang="en-US" b="1">
                <a:solidFill>
                  <a:schemeClr val="accent4"/>
                </a:solidFill>
              </a:rPr>
              <a:t> </a:t>
            </a:r>
          </a:p>
          <a:p>
            <a:r>
              <a:rPr lang="en-US" sz="1200" i="1" kern="0">
                <a:solidFill>
                  <a:srgbClr val="4C5A52"/>
                </a:solidFill>
                <a:ea typeface="MS PGothic" pitchFamily="34" charset="-128"/>
                <a:cs typeface="Arial"/>
              </a:rPr>
              <a:t>Business Insurance</a:t>
            </a:r>
            <a:endParaRPr lang="en-US" sz="1200" i="1" kern="0">
              <a:solidFill>
                <a:srgbClr val="4C5A52"/>
              </a:solidFill>
              <a:latin typeface="Arial" panose="020B0604020202020204" pitchFamily="34" charset="0"/>
              <a:ea typeface="MS PGothic" pitchFamily="34" charset="-128"/>
              <a:cs typeface="Arial" panose="020B0604020202020204" pitchFamily="34" charset="0"/>
            </a:endParaRPr>
          </a:p>
        </p:txBody>
      </p:sp>
      <p:sp>
        <p:nvSpPr>
          <p:cNvPr id="22" name="Rectangle 21">
            <a:extLst>
              <a:ext uri="{FF2B5EF4-FFF2-40B4-BE49-F238E27FC236}">
                <a16:creationId xmlns:a16="http://schemas.microsoft.com/office/drawing/2014/main" id="{42BA4719-F59B-701C-4208-BBB37B6B4D2C}"/>
              </a:ext>
            </a:extLst>
          </p:cNvPr>
          <p:cNvSpPr/>
          <p:nvPr/>
        </p:nvSpPr>
        <p:spPr>
          <a:xfrm>
            <a:off x="6422931" y="1275802"/>
            <a:ext cx="5311108" cy="553998"/>
          </a:xfrm>
          <a:prstGeom prst="rect">
            <a:avLst/>
          </a:prstGeom>
        </p:spPr>
        <p:txBody>
          <a:bodyPr wrap="square">
            <a:spAutoFit/>
          </a:bodyPr>
          <a:lstStyle/>
          <a:p>
            <a:r>
              <a:rPr lang="en-US" b="1">
                <a:solidFill>
                  <a:schemeClr val="accent4"/>
                </a:solidFill>
              </a:rPr>
              <a:t>8th best place to work in insurance</a:t>
            </a:r>
            <a:r>
              <a:rPr lang="en-US" sz="1000" b="1" kern="0">
                <a:solidFill>
                  <a:schemeClr val="accent4"/>
                </a:solidFill>
                <a:latin typeface="Arial" panose="020B0604020202020204" pitchFamily="34" charset="0"/>
                <a:ea typeface="MS PGothic" pitchFamily="34" charset="-128"/>
                <a:cs typeface="Arial" panose="020B0604020202020204" pitchFamily="34" charset="0"/>
              </a:rPr>
              <a:t> </a:t>
            </a:r>
          </a:p>
          <a:p>
            <a:r>
              <a:rPr lang="en-US" sz="1200" i="1" kern="0">
                <a:solidFill>
                  <a:srgbClr val="4C5A52"/>
                </a:solidFill>
                <a:ea typeface="MS PGothic" pitchFamily="34" charset="-128"/>
                <a:cs typeface="Arial"/>
              </a:rPr>
              <a:t>Business Insurance</a:t>
            </a:r>
            <a:endParaRPr lang="en-US" sz="1200" i="1" kern="0">
              <a:solidFill>
                <a:srgbClr val="4C5A52"/>
              </a:solidFill>
              <a:latin typeface="Arial" panose="020B0604020202020204" pitchFamily="34" charset="0"/>
              <a:ea typeface="MS PGothic" pitchFamily="34" charset="-128"/>
              <a:cs typeface="Arial" panose="020B0604020202020204" pitchFamily="34" charset="0"/>
            </a:endParaRPr>
          </a:p>
        </p:txBody>
      </p:sp>
      <p:sp>
        <p:nvSpPr>
          <p:cNvPr id="23" name="Rectangle 22">
            <a:extLst>
              <a:ext uri="{FF2B5EF4-FFF2-40B4-BE49-F238E27FC236}">
                <a16:creationId xmlns:a16="http://schemas.microsoft.com/office/drawing/2014/main" id="{0A397E6E-69B0-F5F4-9A6D-BE191526F4E6}"/>
              </a:ext>
            </a:extLst>
          </p:cNvPr>
          <p:cNvSpPr/>
          <p:nvPr/>
        </p:nvSpPr>
        <p:spPr>
          <a:xfrm>
            <a:off x="6422931" y="1782271"/>
            <a:ext cx="5318339" cy="553998"/>
          </a:xfrm>
          <a:prstGeom prst="rect">
            <a:avLst/>
          </a:prstGeom>
        </p:spPr>
        <p:txBody>
          <a:bodyPr wrap="square">
            <a:spAutoFit/>
          </a:bodyPr>
          <a:lstStyle/>
          <a:p>
            <a:r>
              <a:rPr lang="en-US" b="1">
                <a:solidFill>
                  <a:schemeClr val="accent4"/>
                </a:solidFill>
              </a:rPr>
              <a:t>13th largest global insurance broker </a:t>
            </a:r>
          </a:p>
          <a:p>
            <a:r>
              <a:rPr lang="en-US" sz="1200" i="1" kern="0">
                <a:solidFill>
                  <a:srgbClr val="4C5A52"/>
                </a:solidFill>
                <a:ea typeface="MS PGothic" pitchFamily="34" charset="-128"/>
                <a:cs typeface="Arial"/>
              </a:rPr>
              <a:t>Best’s Review</a:t>
            </a:r>
            <a:endParaRPr lang="en-US" sz="1200" i="1" kern="0">
              <a:solidFill>
                <a:srgbClr val="4C5A52"/>
              </a:solidFill>
              <a:latin typeface="Arial"/>
              <a:ea typeface="MS PGothic" pitchFamily="34" charset="-128"/>
              <a:cs typeface="Arial"/>
            </a:endParaRPr>
          </a:p>
        </p:txBody>
      </p:sp>
      <p:sp>
        <p:nvSpPr>
          <p:cNvPr id="24" name="Rectangle 23">
            <a:extLst>
              <a:ext uri="{FF2B5EF4-FFF2-40B4-BE49-F238E27FC236}">
                <a16:creationId xmlns:a16="http://schemas.microsoft.com/office/drawing/2014/main" id="{3A079E97-41AD-0EF1-E111-DF4945FE67CF}"/>
              </a:ext>
            </a:extLst>
          </p:cNvPr>
          <p:cNvSpPr/>
          <p:nvPr/>
        </p:nvSpPr>
        <p:spPr>
          <a:xfrm>
            <a:off x="6422931" y="4611444"/>
            <a:ext cx="5311108" cy="830997"/>
          </a:xfrm>
          <a:prstGeom prst="rect">
            <a:avLst/>
          </a:prstGeom>
        </p:spPr>
        <p:txBody>
          <a:bodyPr wrap="square">
            <a:spAutoFit/>
          </a:bodyPr>
          <a:lstStyle/>
          <a:p>
            <a:r>
              <a:rPr lang="en-US" b="1">
                <a:solidFill>
                  <a:schemeClr val="accent4"/>
                </a:solidFill>
              </a:rPr>
              <a:t>13th personal lines agency, based on P&amp;C and personal lines revenue</a:t>
            </a:r>
            <a:endParaRPr lang="en-US" sz="1000" b="1" kern="0">
              <a:solidFill>
                <a:schemeClr val="accent4"/>
              </a:solidFill>
              <a:latin typeface="Arial" panose="020B0604020202020204" pitchFamily="34" charset="0"/>
              <a:ea typeface="MS PGothic" pitchFamily="34" charset="-128"/>
              <a:cs typeface="Arial" panose="020B0604020202020204" pitchFamily="34" charset="0"/>
            </a:endParaRPr>
          </a:p>
          <a:p>
            <a:r>
              <a:rPr lang="en-US" sz="1200" i="1" kern="0">
                <a:solidFill>
                  <a:srgbClr val="4C5A52"/>
                </a:solidFill>
                <a:ea typeface="MS PGothic" pitchFamily="34" charset="-128"/>
                <a:cs typeface="Arial"/>
              </a:rPr>
              <a:t>Business Insurance</a:t>
            </a:r>
            <a:endParaRPr lang="en-US" sz="1200" i="1" kern="0">
              <a:solidFill>
                <a:srgbClr val="4C5A52"/>
              </a:solidFill>
              <a:latin typeface="Arial" panose="020B0604020202020204" pitchFamily="34" charset="0"/>
              <a:ea typeface="MS PGothic" pitchFamily="34" charset="-128"/>
              <a:cs typeface="Arial" panose="020B0604020202020204" pitchFamily="34" charset="0"/>
            </a:endParaRPr>
          </a:p>
        </p:txBody>
      </p:sp>
      <p:sp>
        <p:nvSpPr>
          <p:cNvPr id="3" name="Rectangle 2">
            <a:extLst>
              <a:ext uri="{FF2B5EF4-FFF2-40B4-BE49-F238E27FC236}">
                <a16:creationId xmlns:a16="http://schemas.microsoft.com/office/drawing/2014/main" id="{CA2CFD6D-B63D-04BA-D2DA-33F9794B07BA}"/>
              </a:ext>
            </a:extLst>
          </p:cNvPr>
          <p:cNvSpPr/>
          <p:nvPr/>
        </p:nvSpPr>
        <p:spPr>
          <a:xfrm>
            <a:off x="6422931" y="5382422"/>
            <a:ext cx="5311108" cy="55399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kern="0">
                <a:solidFill>
                  <a:srgbClr val="46712B"/>
                </a:solidFill>
                <a:latin typeface="Arial"/>
                <a:ea typeface="MS PGothic"/>
                <a:cs typeface="Arial"/>
              </a:rPr>
              <a:t>2nd largest DC retirement advisor</a:t>
            </a:r>
          </a:p>
          <a:p>
            <a:r>
              <a:rPr lang="en-US" sz="1200" i="1" kern="0">
                <a:solidFill>
                  <a:srgbClr val="4C5A52"/>
                </a:solidFill>
                <a:latin typeface="Arial"/>
                <a:ea typeface="MS PGothic" pitchFamily="34" charset="-128"/>
                <a:cs typeface="Arial"/>
              </a:rPr>
              <a:t>National Association of Plan Advisors</a:t>
            </a:r>
            <a:endParaRPr lang="en-US" sz="1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579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t>Leadership Structure</a:t>
            </a:r>
            <a:endParaRPr lang="en-US" sz="2400"/>
          </a:p>
        </p:txBody>
      </p:sp>
      <p:sp>
        <p:nvSpPr>
          <p:cNvPr id="3" name="Text Placeholder 2"/>
          <p:cNvSpPr>
            <a:spLocks noGrp="1"/>
          </p:cNvSpPr>
          <p:nvPr>
            <p:ph sz="half" idx="2"/>
          </p:nvPr>
        </p:nvSpPr>
        <p:spPr/>
        <p:txBody>
          <a:bodyPr>
            <a:normAutofit/>
          </a:bodyPr>
          <a:lstStyle/>
          <a:p>
            <a:r>
              <a:rPr lang="en-US"/>
              <a:t>We have a core executive team </a:t>
            </a:r>
            <a:r>
              <a:rPr lang="en-US" b="0">
                <a:solidFill>
                  <a:schemeClr val="tx1"/>
                </a:solidFill>
              </a:rPr>
              <a:t>complemented by a collaborative regional leadership structure. This allows us to align decisions and initiatives with the needs </a:t>
            </a:r>
            <a:br>
              <a:rPr lang="en-US" b="0">
                <a:solidFill>
                  <a:schemeClr val="tx1"/>
                </a:solidFill>
              </a:rPr>
            </a:br>
            <a:r>
              <a:rPr lang="en-US" b="0">
                <a:solidFill>
                  <a:schemeClr val="tx1"/>
                </a:solidFill>
              </a:rPr>
              <a:t>of our teams and our clients across regions. </a:t>
            </a:r>
          </a:p>
          <a:p>
            <a:endParaRPr lang="en-US"/>
          </a:p>
        </p:txBody>
      </p:sp>
      <p:sp>
        <p:nvSpPr>
          <p:cNvPr id="6" name="Slide Number Placeholder 5"/>
          <p:cNvSpPr>
            <a:spLocks noGrp="1"/>
          </p:cNvSpPr>
          <p:nvPr>
            <p:ph type="sldNum" sz="quarter" idx="12"/>
          </p:nvPr>
        </p:nvSpPr>
        <p:spPr/>
        <p:txBody>
          <a:bodyPr/>
          <a:lstStyle/>
          <a:p>
            <a:fld id="{85CC68AE-01BE-4C69-87E0-B478EF251A0D}" type="slidenum">
              <a:rPr lang="en-US" smtClean="0"/>
              <a:pPr/>
              <a:t>9</a:t>
            </a:fld>
            <a:endParaRPr lang="en-US"/>
          </a:p>
        </p:txBody>
      </p:sp>
      <p:pic>
        <p:nvPicPr>
          <p:cNvPr id="9" name="Picture 8"/>
          <p:cNvPicPr preferRelativeResize="0">
            <a:picLocks/>
          </p:cNvPicPr>
          <p:nvPr/>
        </p:nvPicPr>
        <p:blipFill rotWithShape="1">
          <a:blip r:embed="rId2">
            <a:extLst>
              <a:ext uri="{28A0092B-C50C-407E-A947-70E740481C1C}">
                <a14:useLocalDpi xmlns:a14="http://schemas.microsoft.com/office/drawing/2010/main" val="0"/>
              </a:ext>
            </a:extLst>
          </a:blip>
          <a:srcRect l="-69" t="4070" r="69" b="40242"/>
          <a:stretch/>
        </p:blipFill>
        <p:spPr>
          <a:xfrm>
            <a:off x="3996456" y="408219"/>
            <a:ext cx="2161624" cy="1604179"/>
          </a:xfrm>
          <a:prstGeom prst="rect">
            <a:avLst/>
          </a:prstGeom>
        </p:spPr>
      </p:pic>
      <p:sp>
        <p:nvSpPr>
          <p:cNvPr id="11" name="TextBox 10"/>
          <p:cNvSpPr txBox="1"/>
          <p:nvPr/>
        </p:nvSpPr>
        <p:spPr>
          <a:xfrm>
            <a:off x="6201103" y="875580"/>
            <a:ext cx="1828800" cy="1077218"/>
          </a:xfrm>
          <a:prstGeom prst="rect">
            <a:avLst/>
          </a:prstGeom>
          <a:noFill/>
        </p:spPr>
        <p:txBody>
          <a:bodyPr wrap="square" lIns="91440" tIns="45720" rIns="91440" bIns="45720" rtlCol="0" anchor="t">
            <a:spAutoFit/>
          </a:bodyPr>
          <a:lstStyle/>
          <a:p>
            <a:r>
              <a:rPr lang="en-US"/>
              <a:t>Doug Hammond</a:t>
            </a:r>
          </a:p>
          <a:p>
            <a:r>
              <a:rPr lang="en-US" sz="1400"/>
              <a:t>Chief Executive Officer</a:t>
            </a:r>
            <a:endParaRPr lang="en-US" sz="1400">
              <a:cs typeface="Arial"/>
            </a:endParaRPr>
          </a:p>
        </p:txBody>
      </p:sp>
      <p:pic>
        <p:nvPicPr>
          <p:cNvPr id="14" name="Picture 13"/>
          <p:cNvPicPr preferRelativeResize="0">
            <a:picLocks/>
          </p:cNvPicPr>
          <p:nvPr/>
        </p:nvPicPr>
        <p:blipFill rotWithShape="1">
          <a:blip r:embed="rId3" cstate="hqprint">
            <a:extLst>
              <a:ext uri="{28A0092B-C50C-407E-A947-70E740481C1C}">
                <a14:useLocalDpi xmlns:a14="http://schemas.microsoft.com/office/drawing/2010/main" val="0"/>
              </a:ext>
            </a:extLst>
          </a:blip>
          <a:srcRect l="26594" t="933" r="27813" b="23266"/>
          <a:stretch/>
        </p:blipFill>
        <p:spPr>
          <a:xfrm>
            <a:off x="9353504" y="1615895"/>
            <a:ext cx="841950" cy="787379"/>
          </a:xfrm>
          <a:prstGeom prst="rect">
            <a:avLst/>
          </a:prstGeom>
        </p:spPr>
      </p:pic>
      <p:sp>
        <p:nvSpPr>
          <p:cNvPr id="15" name="TextBox 14"/>
          <p:cNvSpPr txBox="1"/>
          <p:nvPr/>
        </p:nvSpPr>
        <p:spPr>
          <a:xfrm>
            <a:off x="10262501" y="1621342"/>
            <a:ext cx="1321370" cy="830997"/>
          </a:xfrm>
          <a:prstGeom prst="rect">
            <a:avLst/>
          </a:prstGeom>
          <a:noFill/>
        </p:spPr>
        <p:txBody>
          <a:bodyPr wrap="square" rtlCol="0">
            <a:spAutoFit/>
          </a:bodyPr>
          <a:lstStyle/>
          <a:p>
            <a:r>
              <a:rPr lang="en-US" sz="1200"/>
              <a:t>Ed O’Malley</a:t>
            </a:r>
          </a:p>
          <a:p>
            <a:r>
              <a:rPr lang="en-US" sz="900"/>
              <a:t>Executive Vice President, Head of Insurance Brokerage and Consulting</a:t>
            </a:r>
          </a:p>
        </p:txBody>
      </p:sp>
      <p:pic>
        <p:nvPicPr>
          <p:cNvPr id="30" name="Picture 29"/>
          <p:cNvPicPr preferRelativeResize="0">
            <a:picLocks/>
          </p:cNvPicPr>
          <p:nvPr/>
        </p:nvPicPr>
        <p:blipFill rotWithShape="1">
          <a:blip r:embed="rId4" cstate="print">
            <a:extLst>
              <a:ext uri="{28A0092B-C50C-407E-A947-70E740481C1C}">
                <a14:useLocalDpi xmlns:a14="http://schemas.microsoft.com/office/drawing/2010/main" val="0"/>
              </a:ext>
            </a:extLst>
          </a:blip>
          <a:srcRect l="22907" t="95" r="26362" b="13712"/>
          <a:stretch/>
        </p:blipFill>
        <p:spPr>
          <a:xfrm>
            <a:off x="3982928" y="3490969"/>
            <a:ext cx="841950" cy="804672"/>
          </a:xfrm>
          <a:prstGeom prst="rect">
            <a:avLst/>
          </a:prstGeom>
        </p:spPr>
      </p:pic>
      <p:sp>
        <p:nvSpPr>
          <p:cNvPr id="31" name="TextBox 30"/>
          <p:cNvSpPr txBox="1"/>
          <p:nvPr/>
        </p:nvSpPr>
        <p:spPr>
          <a:xfrm>
            <a:off x="4879733" y="3714123"/>
            <a:ext cx="1321370" cy="692497"/>
          </a:xfrm>
          <a:prstGeom prst="rect">
            <a:avLst/>
          </a:prstGeom>
          <a:noFill/>
        </p:spPr>
        <p:txBody>
          <a:bodyPr wrap="square" rtlCol="0">
            <a:spAutoFit/>
          </a:bodyPr>
          <a:lstStyle/>
          <a:p>
            <a:pPr fontAlgn="base"/>
            <a:r>
              <a:rPr lang="fr-FR" sz="1200"/>
              <a:t>Carl Nelson</a:t>
            </a:r>
          </a:p>
          <a:p>
            <a:pPr fontAlgn="base"/>
            <a:r>
              <a:rPr lang="en-US" sz="900"/>
              <a:t>Executive Vice President</a:t>
            </a:r>
            <a:r>
              <a:rPr lang="fr-FR" sz="900"/>
              <a:t>, </a:t>
            </a:r>
            <a:r>
              <a:rPr lang="en-US" sz="900"/>
              <a:t>Mergers</a:t>
            </a:r>
            <a:r>
              <a:rPr lang="fr-FR" sz="900"/>
              <a:t> &amp; Acquisitions</a:t>
            </a:r>
          </a:p>
        </p:txBody>
      </p:sp>
      <p:pic>
        <p:nvPicPr>
          <p:cNvPr id="36" name="Picture 35"/>
          <p:cNvPicPr preferRelativeResize="0">
            <a:picLocks/>
          </p:cNvPicPr>
          <p:nvPr/>
        </p:nvPicPr>
        <p:blipFill rotWithShape="1">
          <a:blip r:embed="rId5" cstate="hqprint">
            <a:extLst>
              <a:ext uri="{28A0092B-C50C-407E-A947-70E740481C1C}">
                <a14:useLocalDpi xmlns:a14="http://schemas.microsoft.com/office/drawing/2010/main" val="0"/>
              </a:ext>
            </a:extLst>
          </a:blip>
          <a:srcRect l="13104" t="6362" r="15826" b="18646"/>
          <a:stretch/>
        </p:blipFill>
        <p:spPr>
          <a:xfrm>
            <a:off x="6671264" y="3511362"/>
            <a:ext cx="841950" cy="795527"/>
          </a:xfrm>
          <a:prstGeom prst="rect">
            <a:avLst/>
          </a:prstGeom>
        </p:spPr>
      </p:pic>
      <p:sp>
        <p:nvSpPr>
          <p:cNvPr id="37" name="TextBox 36"/>
          <p:cNvSpPr txBox="1"/>
          <p:nvPr/>
        </p:nvSpPr>
        <p:spPr>
          <a:xfrm>
            <a:off x="7568069" y="3668511"/>
            <a:ext cx="1321370" cy="692497"/>
          </a:xfrm>
          <a:prstGeom prst="rect">
            <a:avLst/>
          </a:prstGeom>
          <a:noFill/>
        </p:spPr>
        <p:txBody>
          <a:bodyPr wrap="square" rtlCol="0">
            <a:spAutoFit/>
          </a:bodyPr>
          <a:lstStyle/>
          <a:p>
            <a:pPr fontAlgn="base"/>
            <a:r>
              <a:rPr lang="en-US" sz="1200"/>
              <a:t>Kimberly Bell</a:t>
            </a:r>
          </a:p>
          <a:p>
            <a:pPr fontAlgn="base"/>
            <a:r>
              <a:rPr lang="en-US" sz="900"/>
              <a:t>Executive Vice President, Head of Health and Benefits</a:t>
            </a:r>
          </a:p>
        </p:txBody>
      </p:sp>
      <p:pic>
        <p:nvPicPr>
          <p:cNvPr id="42" name="Picture 41"/>
          <p:cNvPicPr preferRelativeResize="0">
            <a:picLocks/>
          </p:cNvPicPr>
          <p:nvPr/>
        </p:nvPicPr>
        <p:blipFill>
          <a:blip r:embed="rId6">
            <a:extLst>
              <a:ext uri="{28A0092B-C50C-407E-A947-70E740481C1C}">
                <a14:useLocalDpi xmlns:a14="http://schemas.microsoft.com/office/drawing/2010/main" val="0"/>
              </a:ext>
            </a:extLst>
          </a:blip>
          <a:srcRect t="2757" b="2757"/>
          <a:stretch/>
        </p:blipFill>
        <p:spPr>
          <a:xfrm>
            <a:off x="9347408" y="4442471"/>
            <a:ext cx="841950" cy="795528"/>
          </a:xfrm>
          <a:prstGeom prst="rect">
            <a:avLst/>
          </a:prstGeom>
        </p:spPr>
      </p:pic>
      <p:sp>
        <p:nvSpPr>
          <p:cNvPr id="43" name="TextBox 42"/>
          <p:cNvSpPr txBox="1"/>
          <p:nvPr/>
        </p:nvSpPr>
        <p:spPr>
          <a:xfrm>
            <a:off x="10244213" y="4680099"/>
            <a:ext cx="1321370" cy="553998"/>
          </a:xfrm>
          <a:prstGeom prst="rect">
            <a:avLst/>
          </a:prstGeom>
          <a:noFill/>
        </p:spPr>
        <p:txBody>
          <a:bodyPr wrap="square" rtlCol="0">
            <a:spAutoFit/>
          </a:bodyPr>
          <a:lstStyle/>
          <a:p>
            <a:pPr fontAlgn="base"/>
            <a:r>
              <a:rPr lang="en-US" sz="1200"/>
              <a:t>Pamela Wheeler</a:t>
            </a:r>
          </a:p>
          <a:p>
            <a:pPr fontAlgn="base"/>
            <a:r>
              <a:rPr lang="en-US" sz="900" dirty="0"/>
              <a:t>Chief Diversity &amp; Inclusion Officer</a:t>
            </a:r>
          </a:p>
        </p:txBody>
      </p:sp>
      <p:pic>
        <p:nvPicPr>
          <p:cNvPr id="48" name="Picture 47"/>
          <p:cNvPicPr preferRelativeResize="0">
            <a:picLocks/>
          </p:cNvPicPr>
          <p:nvPr/>
        </p:nvPicPr>
        <p:blipFill rotWithShape="1">
          <a:blip r:embed="rId7" cstate="print">
            <a:extLst>
              <a:ext uri="{28A0092B-C50C-407E-A947-70E740481C1C}">
                <a14:useLocalDpi xmlns:a14="http://schemas.microsoft.com/office/drawing/2010/main" val="0"/>
              </a:ext>
            </a:extLst>
          </a:blip>
          <a:srcRect l="18779" t="1979" r="34649" b="21121"/>
          <a:stretch/>
        </p:blipFill>
        <p:spPr>
          <a:xfrm>
            <a:off x="9350290" y="686372"/>
            <a:ext cx="841949" cy="779651"/>
          </a:xfrm>
          <a:prstGeom prst="rect">
            <a:avLst/>
          </a:prstGeom>
        </p:spPr>
      </p:pic>
      <p:sp>
        <p:nvSpPr>
          <p:cNvPr id="49" name="TextBox 48"/>
          <p:cNvSpPr txBox="1"/>
          <p:nvPr/>
        </p:nvSpPr>
        <p:spPr>
          <a:xfrm>
            <a:off x="10265382" y="991815"/>
            <a:ext cx="1664793" cy="553998"/>
          </a:xfrm>
          <a:prstGeom prst="rect">
            <a:avLst/>
          </a:prstGeom>
          <a:noFill/>
        </p:spPr>
        <p:txBody>
          <a:bodyPr wrap="square" rtlCol="0">
            <a:spAutoFit/>
          </a:bodyPr>
          <a:lstStyle/>
          <a:p>
            <a:pPr fontAlgn="base"/>
            <a:r>
              <a:rPr lang="en-US" sz="1200"/>
              <a:t>Mike Goldman</a:t>
            </a:r>
            <a:br>
              <a:rPr lang="en-US" sz="1200"/>
            </a:br>
            <a:r>
              <a:rPr lang="en-US" sz="900"/>
              <a:t>President and </a:t>
            </a:r>
          </a:p>
          <a:p>
            <a:pPr fontAlgn="base"/>
            <a:r>
              <a:rPr lang="en-US" sz="900"/>
              <a:t>Chief Operating Officer</a:t>
            </a:r>
            <a:endParaRPr lang="en-US" sz="900" i="1"/>
          </a:p>
        </p:txBody>
      </p:sp>
      <p:pic>
        <p:nvPicPr>
          <p:cNvPr id="50" name="Picture 49"/>
          <p:cNvPicPr preferRelativeResize="0">
            <a:picLocks/>
          </p:cNvPicPr>
          <p:nvPr/>
        </p:nvPicPr>
        <p:blipFill rotWithShape="1">
          <a:blip r:embed="rId8" cstate="hqprint">
            <a:extLst>
              <a:ext uri="{28A0092B-C50C-407E-A947-70E740481C1C}">
                <a14:useLocalDpi xmlns:a14="http://schemas.microsoft.com/office/drawing/2010/main" val="0"/>
              </a:ext>
            </a:extLst>
          </a:blip>
          <a:srcRect l="22071" t="3008" r="38987" b="32331"/>
          <a:stretch/>
        </p:blipFill>
        <p:spPr>
          <a:xfrm>
            <a:off x="3999799" y="2497830"/>
            <a:ext cx="841950" cy="786384"/>
          </a:xfrm>
          <a:prstGeom prst="rect">
            <a:avLst/>
          </a:prstGeom>
        </p:spPr>
      </p:pic>
      <p:sp>
        <p:nvSpPr>
          <p:cNvPr id="51" name="TextBox 50"/>
          <p:cNvSpPr txBox="1"/>
          <p:nvPr/>
        </p:nvSpPr>
        <p:spPr>
          <a:xfrm>
            <a:off x="4884412" y="2646104"/>
            <a:ext cx="1321370" cy="692497"/>
          </a:xfrm>
          <a:prstGeom prst="rect">
            <a:avLst/>
          </a:prstGeom>
          <a:noFill/>
        </p:spPr>
        <p:txBody>
          <a:bodyPr wrap="square" rtlCol="0">
            <a:spAutoFit/>
          </a:bodyPr>
          <a:lstStyle/>
          <a:p>
            <a:pPr fontAlgn="base"/>
            <a:r>
              <a:rPr lang="en-US" sz="1200"/>
              <a:t>Evan Michael</a:t>
            </a:r>
          </a:p>
          <a:p>
            <a:pPr fontAlgn="base"/>
            <a:r>
              <a:rPr lang="en-US" sz="900"/>
              <a:t>Executive Vice President and General Counsel</a:t>
            </a:r>
          </a:p>
        </p:txBody>
      </p:sp>
      <p:pic>
        <p:nvPicPr>
          <p:cNvPr id="52" name="Picture 51"/>
          <p:cNvPicPr preferRelativeResize="0">
            <a:picLocks/>
          </p:cNvPicPr>
          <p:nvPr/>
        </p:nvPicPr>
        <p:blipFill rotWithShape="1">
          <a:blip r:embed="rId9" cstate="print">
            <a:extLst>
              <a:ext uri="{28A0092B-C50C-407E-A947-70E740481C1C}">
                <a14:useLocalDpi xmlns:a14="http://schemas.microsoft.com/office/drawing/2010/main" val="0"/>
              </a:ext>
            </a:extLst>
          </a:blip>
          <a:srcRect l="33783" t="2168" r="20859" b="20880"/>
          <a:stretch/>
        </p:blipFill>
        <p:spPr>
          <a:xfrm>
            <a:off x="9352087" y="2533900"/>
            <a:ext cx="841950" cy="804672"/>
          </a:xfrm>
          <a:prstGeom prst="rect">
            <a:avLst/>
          </a:prstGeom>
        </p:spPr>
      </p:pic>
      <p:sp>
        <p:nvSpPr>
          <p:cNvPr id="53" name="TextBox 52"/>
          <p:cNvSpPr txBox="1"/>
          <p:nvPr/>
        </p:nvSpPr>
        <p:spPr>
          <a:xfrm>
            <a:off x="10248892" y="2570684"/>
            <a:ext cx="1589540" cy="877163"/>
          </a:xfrm>
          <a:prstGeom prst="rect">
            <a:avLst/>
          </a:prstGeom>
          <a:noFill/>
        </p:spPr>
        <p:txBody>
          <a:bodyPr wrap="square" rtlCol="0">
            <a:spAutoFit/>
          </a:bodyPr>
          <a:lstStyle/>
          <a:p>
            <a:pPr fontAlgn="base"/>
            <a:r>
              <a:rPr lang="en-US" sz="1200"/>
              <a:t>Ginnette </a:t>
            </a:r>
            <a:br>
              <a:rPr lang="en-US" sz="1200"/>
            </a:br>
            <a:r>
              <a:rPr lang="en-US" sz="1200"/>
              <a:t>Quesada-Kunkel</a:t>
            </a:r>
          </a:p>
          <a:p>
            <a:pPr fontAlgn="base"/>
            <a:r>
              <a:rPr lang="en-US" sz="900"/>
              <a:t>Executive Vice President and Chief Human Resources Officer</a:t>
            </a:r>
          </a:p>
        </p:txBody>
      </p:sp>
      <p:pic>
        <p:nvPicPr>
          <p:cNvPr id="54" name="Picture 53"/>
          <p:cNvPicPr preferRelativeResize="0">
            <a:picLocks/>
          </p:cNvPicPr>
          <p:nvPr/>
        </p:nvPicPr>
        <p:blipFill rotWithShape="1">
          <a:blip r:embed="rId10" cstate="hqprint">
            <a:extLst>
              <a:ext uri="{28A0092B-C50C-407E-A947-70E740481C1C}">
                <a14:useLocalDpi xmlns:a14="http://schemas.microsoft.com/office/drawing/2010/main" val="0"/>
              </a:ext>
            </a:extLst>
          </a:blip>
          <a:srcRect l="18009" t="3457" r="38232" b="23057"/>
          <a:stretch/>
        </p:blipFill>
        <p:spPr>
          <a:xfrm>
            <a:off x="9352087" y="3450401"/>
            <a:ext cx="841950" cy="795528"/>
          </a:xfrm>
          <a:prstGeom prst="rect">
            <a:avLst/>
          </a:prstGeom>
        </p:spPr>
      </p:pic>
      <p:sp>
        <p:nvSpPr>
          <p:cNvPr id="55" name="TextBox 54"/>
          <p:cNvSpPr txBox="1"/>
          <p:nvPr/>
        </p:nvSpPr>
        <p:spPr>
          <a:xfrm>
            <a:off x="10248892" y="3625888"/>
            <a:ext cx="1461524" cy="553998"/>
          </a:xfrm>
          <a:prstGeom prst="rect">
            <a:avLst/>
          </a:prstGeom>
          <a:noFill/>
        </p:spPr>
        <p:txBody>
          <a:bodyPr wrap="square" rtlCol="0">
            <a:spAutoFit/>
          </a:bodyPr>
          <a:lstStyle/>
          <a:p>
            <a:pPr fontAlgn="base"/>
            <a:r>
              <a:rPr lang="en-US" sz="1200"/>
              <a:t>Mike James</a:t>
            </a:r>
          </a:p>
          <a:p>
            <a:pPr fontAlgn="base"/>
            <a:r>
              <a:rPr lang="en-US" sz="900"/>
              <a:t>Executive Vice President and Chief Sales Officer</a:t>
            </a:r>
          </a:p>
        </p:txBody>
      </p:sp>
      <p:pic>
        <p:nvPicPr>
          <p:cNvPr id="56" name="Picture 55"/>
          <p:cNvPicPr preferRelativeResize="0">
            <a:picLocks/>
          </p:cNvPicPr>
          <p:nvPr/>
        </p:nvPicPr>
        <p:blipFill rotWithShape="1">
          <a:blip r:embed="rId11" cstate="print">
            <a:extLst>
              <a:ext uri="{28A0092B-C50C-407E-A947-70E740481C1C}">
                <a14:useLocalDpi xmlns:a14="http://schemas.microsoft.com/office/drawing/2010/main" val="0"/>
              </a:ext>
            </a:extLst>
          </a:blip>
          <a:srcRect l="10927" t="2866" r="45325" b="22806"/>
          <a:stretch/>
        </p:blipFill>
        <p:spPr>
          <a:xfrm>
            <a:off x="3999799" y="5417831"/>
            <a:ext cx="841950" cy="804672"/>
          </a:xfrm>
          <a:prstGeom prst="rect">
            <a:avLst/>
          </a:prstGeom>
        </p:spPr>
      </p:pic>
      <p:sp>
        <p:nvSpPr>
          <p:cNvPr id="57" name="TextBox 56"/>
          <p:cNvSpPr txBox="1"/>
          <p:nvPr/>
        </p:nvSpPr>
        <p:spPr>
          <a:xfrm>
            <a:off x="4896604" y="5579315"/>
            <a:ext cx="1461524" cy="692497"/>
          </a:xfrm>
          <a:prstGeom prst="rect">
            <a:avLst/>
          </a:prstGeom>
          <a:noFill/>
        </p:spPr>
        <p:txBody>
          <a:bodyPr wrap="square" rtlCol="0">
            <a:spAutoFit/>
          </a:bodyPr>
          <a:lstStyle/>
          <a:p>
            <a:pPr fontAlgn="base"/>
            <a:r>
              <a:rPr lang="en-US" sz="1200"/>
              <a:t>Suzanne Spradley</a:t>
            </a:r>
          </a:p>
          <a:p>
            <a:pPr fontAlgn="base"/>
            <a:r>
              <a:rPr lang="en-US" sz="900"/>
              <a:t>Chief Compliance Officer, Associate General Counsel</a:t>
            </a:r>
          </a:p>
        </p:txBody>
      </p:sp>
      <p:pic>
        <p:nvPicPr>
          <p:cNvPr id="58" name="Picture 57" descr="A person in a blue suit&#10;&#10;Description automatically generated"/>
          <p:cNvPicPr preferRelativeResize="0">
            <a:picLocks/>
          </p:cNvPicPr>
          <p:nvPr/>
        </p:nvPicPr>
        <p:blipFill rotWithShape="1">
          <a:blip r:embed="rId12"/>
          <a:srcRect t="1087" r="1163" b="29001"/>
          <a:stretch/>
        </p:blipFill>
        <p:spPr>
          <a:xfrm>
            <a:off x="6661954" y="2500848"/>
            <a:ext cx="832161" cy="783783"/>
          </a:xfrm>
          <a:prstGeom prst="rect">
            <a:avLst/>
          </a:prstGeom>
        </p:spPr>
      </p:pic>
      <p:sp>
        <p:nvSpPr>
          <p:cNvPr id="59" name="TextBox 58"/>
          <p:cNvSpPr txBox="1"/>
          <p:nvPr/>
        </p:nvSpPr>
        <p:spPr>
          <a:xfrm>
            <a:off x="7570951" y="2637334"/>
            <a:ext cx="1321370" cy="692497"/>
          </a:xfrm>
          <a:prstGeom prst="rect">
            <a:avLst/>
          </a:prstGeom>
          <a:noFill/>
        </p:spPr>
        <p:txBody>
          <a:bodyPr wrap="square" rtlCol="0">
            <a:spAutoFit/>
          </a:bodyPr>
          <a:lstStyle/>
          <a:p>
            <a:pPr fontAlgn="base"/>
            <a:r>
              <a:rPr lang="en-US" sz="1200"/>
              <a:t>Brett Schneider</a:t>
            </a:r>
          </a:p>
          <a:p>
            <a:pPr fontAlgn="base"/>
            <a:r>
              <a:rPr lang="en-US" sz="900"/>
              <a:t>Executive Vice President and Chief Financial Officer</a:t>
            </a:r>
          </a:p>
        </p:txBody>
      </p:sp>
      <p:sp>
        <p:nvSpPr>
          <p:cNvPr id="63" name="TextBox 62"/>
          <p:cNvSpPr txBox="1"/>
          <p:nvPr/>
        </p:nvSpPr>
        <p:spPr>
          <a:xfrm>
            <a:off x="4882615" y="4604621"/>
            <a:ext cx="1321370" cy="692497"/>
          </a:xfrm>
          <a:prstGeom prst="rect">
            <a:avLst/>
          </a:prstGeom>
          <a:noFill/>
        </p:spPr>
        <p:txBody>
          <a:bodyPr wrap="square" rtlCol="0">
            <a:spAutoFit/>
          </a:bodyPr>
          <a:lstStyle/>
          <a:p>
            <a:pPr fontAlgn="base"/>
            <a:r>
              <a:rPr lang="en-US" sz="1200"/>
              <a:t>Eric Boester</a:t>
            </a:r>
          </a:p>
          <a:p>
            <a:pPr fontAlgn="base"/>
            <a:r>
              <a:rPr lang="en-US" sz="900"/>
              <a:t>Executive Vice President and Chief Marketing Officer</a:t>
            </a:r>
          </a:p>
        </p:txBody>
      </p:sp>
      <p:pic>
        <p:nvPicPr>
          <p:cNvPr id="64" name="Picture 63"/>
          <p:cNvPicPr preferRelativeResize="0">
            <a:picLocks/>
          </p:cNvPicPr>
          <p:nvPr/>
        </p:nvPicPr>
        <p:blipFill rotWithShape="1">
          <a:blip r:embed="rId13" cstate="print">
            <a:extLst>
              <a:ext uri="{28A0092B-C50C-407E-A947-70E740481C1C}">
                <a14:useLocalDpi xmlns:a14="http://schemas.microsoft.com/office/drawing/2010/main" val="0"/>
              </a:ext>
            </a:extLst>
          </a:blip>
          <a:srcRect l="14907" t="6136" r="38725" b="18773"/>
          <a:stretch/>
        </p:blipFill>
        <p:spPr>
          <a:xfrm>
            <a:off x="6656238" y="5452442"/>
            <a:ext cx="841950" cy="768096"/>
          </a:xfrm>
          <a:prstGeom prst="rect">
            <a:avLst/>
          </a:prstGeom>
        </p:spPr>
      </p:pic>
      <p:sp>
        <p:nvSpPr>
          <p:cNvPr id="65" name="TextBox 64"/>
          <p:cNvSpPr txBox="1"/>
          <p:nvPr/>
        </p:nvSpPr>
        <p:spPr>
          <a:xfrm>
            <a:off x="7607907" y="5810299"/>
            <a:ext cx="1321370" cy="415498"/>
          </a:xfrm>
          <a:prstGeom prst="rect">
            <a:avLst/>
          </a:prstGeom>
          <a:noFill/>
        </p:spPr>
        <p:txBody>
          <a:bodyPr wrap="square" rtlCol="0">
            <a:spAutoFit/>
          </a:bodyPr>
          <a:lstStyle/>
          <a:p>
            <a:pPr fontAlgn="base"/>
            <a:r>
              <a:rPr lang="en-US" sz="1200"/>
              <a:t>Mary Steed</a:t>
            </a:r>
          </a:p>
          <a:p>
            <a:pPr fontAlgn="base"/>
            <a:r>
              <a:rPr lang="en-US" sz="900"/>
              <a:t>Chief People Officer</a:t>
            </a:r>
          </a:p>
        </p:txBody>
      </p:sp>
      <p:pic>
        <p:nvPicPr>
          <p:cNvPr id="35" name="Picture 34">
            <a:extLst>
              <a:ext uri="{FF2B5EF4-FFF2-40B4-BE49-F238E27FC236}">
                <a16:creationId xmlns:a16="http://schemas.microsoft.com/office/drawing/2014/main" id="{747C4A52-E954-CAF1-07FF-46081BFD4F7E}"/>
              </a:ext>
            </a:extLst>
          </p:cNvPr>
          <p:cNvPicPr preferRelativeResize="0">
            <a:picLocks/>
          </p:cNvPicPr>
          <p:nvPr/>
        </p:nvPicPr>
        <p:blipFill rotWithShape="1">
          <a:blip r:embed="rId14" cstate="print">
            <a:extLst>
              <a:ext uri="{28A0092B-C50C-407E-A947-70E740481C1C}">
                <a14:useLocalDpi xmlns:a14="http://schemas.microsoft.com/office/drawing/2010/main" val="0"/>
              </a:ext>
            </a:extLst>
          </a:blip>
          <a:srcRect l="23134" t="2792" r="27987" b="15100"/>
          <a:stretch/>
        </p:blipFill>
        <p:spPr>
          <a:xfrm>
            <a:off x="6674146" y="4499850"/>
            <a:ext cx="841950" cy="795528"/>
          </a:xfrm>
          <a:prstGeom prst="rect">
            <a:avLst/>
          </a:prstGeom>
        </p:spPr>
      </p:pic>
      <p:sp>
        <p:nvSpPr>
          <p:cNvPr id="38" name="TextBox 37">
            <a:extLst>
              <a:ext uri="{FF2B5EF4-FFF2-40B4-BE49-F238E27FC236}">
                <a16:creationId xmlns:a16="http://schemas.microsoft.com/office/drawing/2014/main" id="{45787749-44EE-2FC3-7C97-D66B12D3B44B}"/>
              </a:ext>
            </a:extLst>
          </p:cNvPr>
          <p:cNvSpPr txBox="1"/>
          <p:nvPr/>
        </p:nvSpPr>
        <p:spPr>
          <a:xfrm>
            <a:off x="7558759" y="4597326"/>
            <a:ext cx="1321370" cy="692497"/>
          </a:xfrm>
          <a:prstGeom prst="rect">
            <a:avLst/>
          </a:prstGeom>
          <a:noFill/>
        </p:spPr>
        <p:txBody>
          <a:bodyPr wrap="square" rtlCol="0">
            <a:spAutoFit/>
          </a:bodyPr>
          <a:lstStyle/>
          <a:p>
            <a:pPr fontAlgn="base"/>
            <a:r>
              <a:rPr lang="en-US" sz="1200"/>
              <a:t>Mark Grosvenor</a:t>
            </a:r>
          </a:p>
          <a:p>
            <a:pPr fontAlgn="base"/>
            <a:r>
              <a:rPr lang="en-US" sz="900"/>
              <a:t>Executive Vice President and Chief Technology Officer</a:t>
            </a:r>
          </a:p>
        </p:txBody>
      </p:sp>
      <p:pic>
        <p:nvPicPr>
          <p:cNvPr id="4" name="Picture 3" descr="A person smiling at the camera&#10;&#10;Description automatically generated">
            <a:extLst>
              <a:ext uri="{FF2B5EF4-FFF2-40B4-BE49-F238E27FC236}">
                <a16:creationId xmlns:a16="http://schemas.microsoft.com/office/drawing/2014/main" id="{0DF1AE83-9E90-1BDB-347E-5C26AEA0D734}"/>
              </a:ext>
            </a:extLst>
          </p:cNvPr>
          <p:cNvPicPr>
            <a:picLocks noChangeAspect="1"/>
          </p:cNvPicPr>
          <p:nvPr/>
        </p:nvPicPr>
        <p:blipFill rotWithShape="1">
          <a:blip r:embed="rId15"/>
          <a:srcRect t="3622" r="8883" b="31076"/>
          <a:stretch/>
        </p:blipFill>
        <p:spPr>
          <a:xfrm>
            <a:off x="3985905" y="4446556"/>
            <a:ext cx="838080" cy="784349"/>
          </a:xfrm>
          <a:prstGeom prst="rect">
            <a:avLst/>
          </a:prstGeom>
        </p:spPr>
      </p:pic>
    </p:spTree>
    <p:extLst>
      <p:ext uri="{BB962C8B-B14F-4D97-AF65-F5344CB8AC3E}">
        <p14:creationId xmlns:p14="http://schemas.microsoft.com/office/powerpoint/2010/main" val="3087807991"/>
      </p:ext>
    </p:extLst>
  </p:cSld>
  <p:clrMapOvr>
    <a:masterClrMapping/>
  </p:clrMapOvr>
</p:sld>
</file>

<file path=ppt/theme/theme1.xml><?xml version="1.0" encoding="utf-8"?>
<a:theme xmlns:a="http://schemas.openxmlformats.org/drawingml/2006/main" name="Office Theme">
  <a:themeElements>
    <a:clrScheme name="Capabilities">
      <a:dk1>
        <a:sysClr val="windowText" lastClr="000000"/>
      </a:dk1>
      <a:lt1>
        <a:sysClr val="window" lastClr="FFFFFF"/>
      </a:lt1>
      <a:dk2>
        <a:srgbClr val="44546A"/>
      </a:dk2>
      <a:lt2>
        <a:srgbClr val="E7E6E6"/>
      </a:lt2>
      <a:accent1>
        <a:srgbClr val="007D91"/>
      </a:accent1>
      <a:accent2>
        <a:srgbClr val="ED7D31"/>
      </a:accent2>
      <a:accent3>
        <a:srgbClr val="7A327E"/>
      </a:accent3>
      <a:accent4>
        <a:srgbClr val="46712B"/>
      </a:accent4>
      <a:accent5>
        <a:srgbClr val="007EC5"/>
      </a:accent5>
      <a:accent6>
        <a:srgbClr val="C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BC5FE1B216CE49B03B1F4F01565B1E" ma:contentTypeVersion="20" ma:contentTypeDescription="Create a new document." ma:contentTypeScope="" ma:versionID="fda2cafccaf771a58e56b363433c3d4c">
  <xsd:schema xmlns:xsd="http://www.w3.org/2001/XMLSchema" xmlns:xs="http://www.w3.org/2001/XMLSchema" xmlns:p="http://schemas.microsoft.com/office/2006/metadata/properties" xmlns:ns2="a4cee03b-466b-4034-b8cc-5d945346048b" xmlns:ns3="6e3f46c9-a219-4b45-957c-f944ed8c5ba0" targetNamespace="http://schemas.microsoft.com/office/2006/metadata/properties" ma:root="true" ma:fieldsID="18f34d5e44f017eec78e574144f8cd4c" ns2:_="" ns3:_="">
    <xsd:import namespace="a4cee03b-466b-4034-b8cc-5d945346048b"/>
    <xsd:import namespace="6e3f46c9-a219-4b45-957c-f944ed8c5b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ee03b-466b-4034-b8cc-5d9453460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3f46c9-a219-4b45-957c-f944ed8c5b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5fbab4-fc67-4052-88c0-7ed6b8642184}" ma:internalName="TaxCatchAll" ma:showField="CatchAllData" ma:web="6e3f46c9-a219-4b45-957c-f944ed8c5b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e3f46c9-a219-4b45-957c-f944ed8c5ba0">
      <UserInfo>
        <DisplayName>Berno, Thomas</DisplayName>
        <AccountId>315</AccountId>
        <AccountType/>
      </UserInfo>
      <UserInfo>
        <DisplayName>Pezzula, Alicia</DisplayName>
        <AccountId>159</AccountId>
        <AccountType/>
      </UserInfo>
      <UserInfo>
        <DisplayName>Grisak, Jesse</DisplayName>
        <AccountId>5832</AccountId>
        <AccountType/>
      </UserInfo>
      <UserInfo>
        <DisplayName>Kraft, Jazlyn</DisplayName>
        <AccountId>151</AccountId>
        <AccountType/>
      </UserInfo>
      <UserInfo>
        <DisplayName>Flynn, Michael</DisplayName>
        <AccountId>4848</AccountId>
        <AccountType/>
      </UserInfo>
    </SharedWithUsers>
    <lcf76f155ced4ddcb4097134ff3c332f xmlns="a4cee03b-466b-4034-b8cc-5d945346048b">
      <Terms xmlns="http://schemas.microsoft.com/office/infopath/2007/PartnerControls"/>
    </lcf76f155ced4ddcb4097134ff3c332f>
    <TaxCatchAll xmlns="6e3f46c9-a219-4b45-957c-f944ed8c5ba0" xsi:nil="true"/>
    <Date xmlns="a4cee03b-466b-4034-b8cc-5d945346048b" xsi:nil="true"/>
  </documentManagement>
</p:properties>
</file>

<file path=customXml/itemProps1.xml><?xml version="1.0" encoding="utf-8"?>
<ds:datastoreItem xmlns:ds="http://schemas.openxmlformats.org/officeDocument/2006/customXml" ds:itemID="{069EB398-EDFC-46EC-842A-41ABFBF83CC8}">
  <ds:schemaRefs>
    <ds:schemaRef ds:uri="6e3f46c9-a219-4b45-957c-f944ed8c5ba0"/>
    <ds:schemaRef ds:uri="a4cee03b-466b-4034-b8cc-5d94534604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1D2198-2208-4A13-83C3-837214EB752F}">
  <ds:schemaRefs>
    <ds:schemaRef ds:uri="http://schemas.microsoft.com/sharepoint/v3/contenttype/forms"/>
  </ds:schemaRefs>
</ds:datastoreItem>
</file>

<file path=customXml/itemProps3.xml><?xml version="1.0" encoding="utf-8"?>
<ds:datastoreItem xmlns:ds="http://schemas.openxmlformats.org/officeDocument/2006/customXml" ds:itemID="{CAC2B17C-9AB2-42DD-9DD1-346798A5F59D}">
  <ds:schemaRefs>
    <ds:schemaRef ds:uri="6e3f46c9-a219-4b45-957c-f944ed8c5ba0"/>
    <ds:schemaRef ds:uri="a4cee03b-466b-4034-b8cc-5d94534604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6f978e1-75d4-4db0-904e-5b79fb778570}" enabled="0" method="" siteId="{e6f978e1-75d4-4db0-904e-5b79fb778570}"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4739</Words>
  <Application>Microsoft Office PowerPoint</Application>
  <PresentationFormat>Widescreen</PresentationFormat>
  <Paragraphs>725</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Company  Overview</vt:lpstr>
      <vt:lpstr>Company  Overview</vt:lpstr>
      <vt:lpstr>Company  Overview</vt:lpstr>
      <vt:lpstr>Who We Are</vt:lpstr>
      <vt:lpstr>Where We Are</vt:lpstr>
      <vt:lpstr>NFP, an Aon company</vt:lpstr>
      <vt:lpstr>PowerPoint Presentation</vt:lpstr>
      <vt:lpstr>Numbers We’re Proud Of</vt:lpstr>
      <vt:lpstr>Leadership Structure</vt:lpstr>
      <vt:lpstr>Your Local NFP Leaders</vt:lpstr>
      <vt:lpstr>NFP.com </vt:lpstr>
      <vt:lpstr>Client Communication and Thought Leadership</vt:lpstr>
      <vt:lpstr>Our Commitment to Ethics</vt:lpstr>
      <vt:lpstr>Data Security Certified:  NFP’s SOC 2 Type II</vt:lpstr>
      <vt:lpstr>Focus and Expertise</vt:lpstr>
      <vt:lpstr>Property and Casualty</vt:lpstr>
      <vt:lpstr>Property and Casualty Expertise and Focus</vt:lpstr>
      <vt:lpstr>How We’re Different</vt:lpstr>
      <vt:lpstr>National Practices</vt:lpstr>
      <vt:lpstr>Industry Practices</vt:lpstr>
      <vt:lpstr>Totalis Program Underwriters</vt:lpstr>
      <vt:lpstr>National Client Offerings</vt:lpstr>
      <vt:lpstr>NFP Client Service Model</vt:lpstr>
      <vt:lpstr>Benefits and Life</vt:lpstr>
      <vt:lpstr>Benefits Value Proposition</vt:lpstr>
      <vt:lpstr>Our Employee Benefits Solutions</vt:lpstr>
      <vt:lpstr>An Integrated Approach  to Client Care</vt:lpstr>
      <vt:lpstr>Human Capital Solutions —  A Valuable Partnership</vt:lpstr>
      <vt:lpstr>Core Benefits and Insurance Specialties</vt:lpstr>
      <vt:lpstr>Core Benefits and Insurance Specialties</vt:lpstr>
      <vt:lpstr>Executive Benefits Leadership</vt:lpstr>
      <vt:lpstr>Life Insurance Differentiators</vt:lpstr>
      <vt:lpstr>Wealth and Retirement</vt:lpstr>
      <vt:lpstr>Wealth and Retirement Value Proposition</vt:lpstr>
      <vt:lpstr>Wealth Management Excellence</vt:lpstr>
      <vt:lpstr>Holistic Business Management Capabilities</vt:lpstr>
      <vt:lpstr>A Retirement Powerhouse</vt:lpstr>
      <vt:lpstr>WellCents</vt:lpstr>
      <vt:lpstr>WellCentsPLUS</vt:lpstr>
      <vt:lpstr>Innovation</vt:lpstr>
      <vt:lpstr>A “What If” Approach to  Innovation</vt:lpstr>
      <vt:lpstr>Digital Transformation  with NFP Connect</vt:lpstr>
      <vt:lpstr>Diversity | Equity | Inclusion | Belonging  (DEIB)</vt:lpstr>
      <vt:lpstr>The Power of DEIB</vt:lpstr>
      <vt:lpstr>Active Participation at  Every Level </vt:lpstr>
      <vt:lpstr>Cultivating DEIB in Community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NFP</dc:title>
  <dc:creator>NFP</dc:creator>
  <cp:lastModifiedBy>Armstrong, Paris</cp:lastModifiedBy>
  <cp:revision>91</cp:revision>
  <dcterms:created xsi:type="dcterms:W3CDTF">2021-02-17T17:46:14Z</dcterms:created>
  <dcterms:modified xsi:type="dcterms:W3CDTF">2024-08-13T18:21:47Z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0x01010086BC5FE1B216CE49B03B1F4F01565B1E</vt:lpwstr>
  </property>
  <property fmtid="{D5CDD505-2E9C-101B-9397-08002B2CF9AE}" pid="3" name="MediaServiceImageTags">
    <vt:lpwstr/>
  </property>
</Properties>
</file>