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39"/>
  </p:notesMasterIdLst>
  <p:handoutMasterIdLst>
    <p:handoutMasterId r:id="rId40"/>
  </p:handoutMasterIdLst>
  <p:sldIdLst>
    <p:sldId id="581" r:id="rId5"/>
    <p:sldId id="580" r:id="rId6"/>
    <p:sldId id="582" r:id="rId7"/>
    <p:sldId id="584" r:id="rId8"/>
    <p:sldId id="585" r:id="rId9"/>
    <p:sldId id="586" r:id="rId10"/>
    <p:sldId id="587" r:id="rId11"/>
    <p:sldId id="596" r:id="rId12"/>
    <p:sldId id="594" r:id="rId13"/>
    <p:sldId id="643" r:id="rId14"/>
    <p:sldId id="644" r:id="rId15"/>
    <p:sldId id="604" r:id="rId16"/>
    <p:sldId id="645" r:id="rId17"/>
    <p:sldId id="641" r:id="rId18"/>
    <p:sldId id="588" r:id="rId19"/>
    <p:sldId id="603" r:id="rId20"/>
    <p:sldId id="609" r:id="rId21"/>
    <p:sldId id="642" r:id="rId22"/>
    <p:sldId id="616" r:id="rId23"/>
    <p:sldId id="617" r:id="rId24"/>
    <p:sldId id="618" r:id="rId25"/>
    <p:sldId id="619" r:id="rId26"/>
    <p:sldId id="620" r:id="rId27"/>
    <p:sldId id="599" r:id="rId28"/>
    <p:sldId id="576" r:id="rId29"/>
    <p:sldId id="595" r:id="rId30"/>
    <p:sldId id="589" r:id="rId31"/>
    <p:sldId id="640" r:id="rId32"/>
    <p:sldId id="639" r:id="rId33"/>
    <p:sldId id="626" r:id="rId34"/>
    <p:sldId id="612" r:id="rId35"/>
    <p:sldId id="592" r:id="rId36"/>
    <p:sldId id="635" r:id="rId37"/>
    <p:sldId id="57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5" userDrawn="1">
          <p15:clr>
            <a:srgbClr val="A4A3A4"/>
          </p15:clr>
        </p15:guide>
        <p15:guide id="2" pos="46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E48"/>
    <a:srgbClr val="F6D03A"/>
    <a:srgbClr val="666666"/>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B1E4C-E5CC-F061-63A7-69792CAD5017}" v="6" dt="2024-04-28T16:34:13.8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guide orient="horz" pos="3385"/>
        <p:guide pos="46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39933"/>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087-448B-8083-934CDB090617}"/>
            </c:ext>
          </c:extLst>
        </c:ser>
        <c:ser>
          <c:idx val="1"/>
          <c:order val="1"/>
          <c:tx>
            <c:strRef>
              <c:f>Sheet1!$C$1</c:f>
              <c:strCache>
                <c:ptCount val="1"/>
                <c:pt idx="0">
                  <c:v>Series 2</c:v>
                </c:pt>
              </c:strCache>
            </c:strRef>
          </c:tx>
          <c:spPr>
            <a:solidFill>
              <a:srgbClr val="323E48"/>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087-448B-8083-934CDB090617}"/>
            </c:ext>
          </c:extLst>
        </c:ser>
        <c:ser>
          <c:idx val="2"/>
          <c:order val="2"/>
          <c:tx>
            <c:strRef>
              <c:f>Sheet1!$D$1</c:f>
              <c:strCache>
                <c:ptCount val="1"/>
                <c:pt idx="0">
                  <c:v>Series 3</c:v>
                </c:pt>
              </c:strCache>
            </c:strRef>
          </c:tx>
          <c:spPr>
            <a:solidFill>
              <a:srgbClr val="F6D03A"/>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087-448B-8083-934CDB090617}"/>
            </c:ext>
          </c:extLst>
        </c:ser>
        <c:dLbls>
          <c:showLegendKey val="0"/>
          <c:showVal val="0"/>
          <c:showCatName val="0"/>
          <c:showSerName val="0"/>
          <c:showPercent val="0"/>
          <c:showBubbleSize val="0"/>
        </c:dLbls>
        <c:gapWidth val="219"/>
        <c:overlap val="-27"/>
        <c:axId val="1094256943"/>
        <c:axId val="1094257359"/>
      </c:barChart>
      <c:catAx>
        <c:axId val="109425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yriad Pro" panose="020B0503030403020204" pitchFamily="34" charset="0"/>
                <a:ea typeface="+mn-ea"/>
                <a:cs typeface="+mn-cs"/>
              </a:defRPr>
            </a:pPr>
            <a:endParaRPr lang="en-US"/>
          </a:p>
        </c:txPr>
        <c:crossAx val="1094257359"/>
        <c:crosses val="autoZero"/>
        <c:auto val="1"/>
        <c:lblAlgn val="ctr"/>
        <c:lblOffset val="100"/>
        <c:noMultiLvlLbl val="0"/>
      </c:catAx>
      <c:valAx>
        <c:axId val="1094257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yriad Pro" panose="020B0503030403020204" pitchFamily="34" charset="0"/>
                <a:ea typeface="+mn-ea"/>
                <a:cs typeface="+mn-cs"/>
              </a:defRPr>
            </a:pPr>
            <a:endParaRPr lang="en-US"/>
          </a:p>
        </c:txPr>
        <c:crossAx val="1094256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yriad Pro" panose="020B05030304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yriad Pro" panose="020B0503030403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08C0C7-D679-411B-83B3-79D9134D3B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6BF87A3-C214-4938-BDBC-D6B2739D2E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A8F509-2722-42C8-B63E-49BEE025A7CA}" type="datetimeFigureOut">
              <a:rPr lang="en-GB" smtClean="0"/>
              <a:t>28/04/2024</a:t>
            </a:fld>
            <a:endParaRPr lang="en-GB"/>
          </a:p>
        </p:txBody>
      </p:sp>
      <p:sp>
        <p:nvSpPr>
          <p:cNvPr id="4" name="Footer Placeholder 3">
            <a:extLst>
              <a:ext uri="{FF2B5EF4-FFF2-40B4-BE49-F238E27FC236}">
                <a16:creationId xmlns:a16="http://schemas.microsoft.com/office/drawing/2014/main" id="{FB913503-185F-4584-A87F-1CDECE2B18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0DED95-79FA-465D-BB26-647101204C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68B433-89EA-4323-9A3F-B5D89F0AA982}" type="slidenum">
              <a:rPr lang="en-GB" smtClean="0"/>
              <a:t>‹#›</a:t>
            </a:fld>
            <a:endParaRPr lang="en-GB"/>
          </a:p>
        </p:txBody>
      </p:sp>
    </p:spTree>
    <p:extLst>
      <p:ext uri="{BB962C8B-B14F-4D97-AF65-F5344CB8AC3E}">
        <p14:creationId xmlns:p14="http://schemas.microsoft.com/office/powerpoint/2010/main" val="2651992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6E05A-E7AF-4225-A92A-ED355D0D391F}" type="datetimeFigureOut">
              <a:rPr lang="en-GB" smtClean="0"/>
              <a:t>28/04/2024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806A4-3FA7-4707-80E3-6A84E9125F46}" type="slidenum">
              <a:rPr lang="en-GB" smtClean="0"/>
              <a:t>‹#›</a:t>
            </a:fld>
            <a:endParaRPr lang="en-GB"/>
          </a:p>
        </p:txBody>
      </p:sp>
    </p:spTree>
    <p:extLst>
      <p:ext uri="{BB962C8B-B14F-4D97-AF65-F5344CB8AC3E}">
        <p14:creationId xmlns:p14="http://schemas.microsoft.com/office/powerpoint/2010/main" val="88267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1</a:t>
            </a:fld>
            <a:endParaRPr lang="en-GB"/>
          </a:p>
        </p:txBody>
      </p:sp>
    </p:spTree>
    <p:extLst>
      <p:ext uri="{BB962C8B-B14F-4D97-AF65-F5344CB8AC3E}">
        <p14:creationId xmlns:p14="http://schemas.microsoft.com/office/powerpoint/2010/main" val="156892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NFP is a global </a:t>
            </a:r>
            <a:r>
              <a:rPr lang="en-US" b="1" err="1"/>
              <a:t>organisation</a:t>
            </a:r>
            <a:r>
              <a:rPr lang="en-US" b="1"/>
              <a:t>, headquartered in the US, with a growing presence across the country and in Canada and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NFP has more than 7,000 employees and global capabilities. Our expansive reach gives us access to highly rated insurers, vendors and financial institutions in the industry, while our locally based employees tailor each solution to meet our clients' needs. We've become one of the largest insurance brokerage, consulting and wealth management firms by building enduring relationships with our clients and helping them realize their goals.</a:t>
            </a:r>
          </a:p>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11</a:t>
            </a:fld>
            <a:endParaRPr lang="en-GB"/>
          </a:p>
        </p:txBody>
      </p:sp>
    </p:spTree>
    <p:extLst>
      <p:ext uri="{BB962C8B-B14F-4D97-AF65-F5344CB8AC3E}">
        <p14:creationId xmlns:p14="http://schemas.microsoft.com/office/powerpoint/2010/main" val="2169477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12</a:t>
            </a:fld>
            <a:endParaRPr lang="en-GB"/>
          </a:p>
        </p:txBody>
      </p:sp>
    </p:spTree>
    <p:extLst>
      <p:ext uri="{BB962C8B-B14F-4D97-AF65-F5344CB8AC3E}">
        <p14:creationId xmlns:p14="http://schemas.microsoft.com/office/powerpoint/2010/main" val="3340931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15</a:t>
            </a:fld>
            <a:endParaRPr lang="en-GB"/>
          </a:p>
        </p:txBody>
      </p:sp>
    </p:spTree>
    <p:extLst>
      <p:ext uri="{BB962C8B-B14F-4D97-AF65-F5344CB8AC3E}">
        <p14:creationId xmlns:p14="http://schemas.microsoft.com/office/powerpoint/2010/main" val="3814464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17</a:t>
            </a:fld>
            <a:endParaRPr lang="en-GB"/>
          </a:p>
        </p:txBody>
      </p:sp>
    </p:spTree>
    <p:extLst>
      <p:ext uri="{BB962C8B-B14F-4D97-AF65-F5344CB8AC3E}">
        <p14:creationId xmlns:p14="http://schemas.microsoft.com/office/powerpoint/2010/main" val="33590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18</a:t>
            </a:fld>
            <a:endParaRPr lang="en-GB"/>
          </a:p>
        </p:txBody>
      </p:sp>
    </p:spTree>
    <p:extLst>
      <p:ext uri="{BB962C8B-B14F-4D97-AF65-F5344CB8AC3E}">
        <p14:creationId xmlns:p14="http://schemas.microsoft.com/office/powerpoint/2010/main" val="3814464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19</a:t>
            </a:fld>
            <a:endParaRPr lang="en-GB"/>
          </a:p>
        </p:txBody>
      </p:sp>
    </p:spTree>
    <p:extLst>
      <p:ext uri="{BB962C8B-B14F-4D97-AF65-F5344CB8AC3E}">
        <p14:creationId xmlns:p14="http://schemas.microsoft.com/office/powerpoint/2010/main" val="373783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20</a:t>
            </a:fld>
            <a:endParaRPr lang="en-GB"/>
          </a:p>
        </p:txBody>
      </p:sp>
    </p:spTree>
    <p:extLst>
      <p:ext uri="{BB962C8B-B14F-4D97-AF65-F5344CB8AC3E}">
        <p14:creationId xmlns:p14="http://schemas.microsoft.com/office/powerpoint/2010/main" val="3270876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24</a:t>
            </a:fld>
            <a:endParaRPr lang="en-GB"/>
          </a:p>
        </p:txBody>
      </p:sp>
    </p:spTree>
    <p:extLst>
      <p:ext uri="{BB962C8B-B14F-4D97-AF65-F5344CB8AC3E}">
        <p14:creationId xmlns:p14="http://schemas.microsoft.com/office/powerpoint/2010/main" val="1735595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30</a:t>
            </a:fld>
            <a:endParaRPr lang="en-GB"/>
          </a:p>
        </p:txBody>
      </p:sp>
    </p:spTree>
    <p:extLst>
      <p:ext uri="{BB962C8B-B14F-4D97-AF65-F5344CB8AC3E}">
        <p14:creationId xmlns:p14="http://schemas.microsoft.com/office/powerpoint/2010/main" val="147298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C3A113-EE6F-46F8-9256-BA011085A3E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823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3</a:t>
            </a:fld>
            <a:endParaRPr lang="en-GB"/>
          </a:p>
        </p:txBody>
      </p:sp>
    </p:spTree>
    <p:extLst>
      <p:ext uri="{BB962C8B-B14F-4D97-AF65-F5344CB8AC3E}">
        <p14:creationId xmlns:p14="http://schemas.microsoft.com/office/powerpoint/2010/main" val="221499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4</a:t>
            </a:fld>
            <a:endParaRPr lang="en-GB"/>
          </a:p>
        </p:txBody>
      </p:sp>
    </p:spTree>
    <p:extLst>
      <p:ext uri="{BB962C8B-B14F-4D97-AF65-F5344CB8AC3E}">
        <p14:creationId xmlns:p14="http://schemas.microsoft.com/office/powerpoint/2010/main" val="196755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5</a:t>
            </a:fld>
            <a:endParaRPr lang="en-GB"/>
          </a:p>
        </p:txBody>
      </p:sp>
    </p:spTree>
    <p:extLst>
      <p:ext uri="{BB962C8B-B14F-4D97-AF65-F5344CB8AC3E}">
        <p14:creationId xmlns:p14="http://schemas.microsoft.com/office/powerpoint/2010/main" val="151463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6</a:t>
            </a:fld>
            <a:endParaRPr lang="en-GB"/>
          </a:p>
        </p:txBody>
      </p:sp>
    </p:spTree>
    <p:extLst>
      <p:ext uri="{BB962C8B-B14F-4D97-AF65-F5344CB8AC3E}">
        <p14:creationId xmlns:p14="http://schemas.microsoft.com/office/powerpoint/2010/main" val="54720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7</a:t>
            </a:fld>
            <a:endParaRPr lang="en-GB"/>
          </a:p>
        </p:txBody>
      </p:sp>
    </p:spTree>
    <p:extLst>
      <p:ext uri="{BB962C8B-B14F-4D97-AF65-F5344CB8AC3E}">
        <p14:creationId xmlns:p14="http://schemas.microsoft.com/office/powerpoint/2010/main" val="54619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8</a:t>
            </a:fld>
            <a:endParaRPr lang="en-GB"/>
          </a:p>
        </p:txBody>
      </p:sp>
    </p:spTree>
    <p:extLst>
      <p:ext uri="{BB962C8B-B14F-4D97-AF65-F5344CB8AC3E}">
        <p14:creationId xmlns:p14="http://schemas.microsoft.com/office/powerpoint/2010/main" val="390819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4806A4-3FA7-4707-80E3-6A84E9125F46}" type="slidenum">
              <a:rPr lang="en-GB" smtClean="0"/>
              <a:t>9</a:t>
            </a:fld>
            <a:endParaRPr lang="en-GB"/>
          </a:p>
        </p:txBody>
      </p:sp>
    </p:spTree>
    <p:extLst>
      <p:ext uri="{BB962C8B-B14F-4D97-AF65-F5344CB8AC3E}">
        <p14:creationId xmlns:p14="http://schemas.microsoft.com/office/powerpoint/2010/main" val="3327113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4806A4-3FA7-4707-80E3-6A84E9125F46}" type="slidenum">
              <a:rPr lang="en-GB" smtClean="0"/>
              <a:t>10</a:t>
            </a:fld>
            <a:endParaRPr lang="en-GB"/>
          </a:p>
        </p:txBody>
      </p:sp>
    </p:spTree>
    <p:extLst>
      <p:ext uri="{BB962C8B-B14F-4D97-AF65-F5344CB8AC3E}">
        <p14:creationId xmlns:p14="http://schemas.microsoft.com/office/powerpoint/2010/main" val="1979992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23E48"/>
        </a:solidFill>
        <a:effectLst/>
      </p:bgPr>
    </p:bg>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177011B3-9F44-514D-B29F-ADC669576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9A24C6-586E-42F4-900E-309B56C886D8}"/>
              </a:ext>
            </a:extLst>
          </p:cNvPr>
          <p:cNvSpPr>
            <a:spLocks noGrp="1"/>
          </p:cNvSpPr>
          <p:nvPr>
            <p:ph type="ctrTitle" hasCustomPrompt="1"/>
          </p:nvPr>
        </p:nvSpPr>
        <p:spPr>
          <a:xfrm>
            <a:off x="655628" y="1168794"/>
            <a:ext cx="7183274" cy="1472710"/>
          </a:xfrm>
          <a:prstGeom prst="rect">
            <a:avLst/>
          </a:prstGeom>
        </p:spPr>
        <p:txBody>
          <a:bodyPr anchor="t">
            <a:normAutofit/>
          </a:bodyPr>
          <a:lstStyle>
            <a:lvl1pPr algn="l">
              <a:defRPr sz="4200" b="1">
                <a:solidFill>
                  <a:schemeClr val="bg1"/>
                </a:solidFill>
                <a:latin typeface="Myriad Pro" panose="020B0503030403020204" pitchFamily="34" charset="0"/>
              </a:defRPr>
            </a:lvl1pPr>
          </a:lstStyle>
          <a:p>
            <a:r>
              <a:rPr lang="en-US"/>
              <a:t>This is where the title goes</a:t>
            </a:r>
            <a:endParaRPr lang="en-GB"/>
          </a:p>
        </p:txBody>
      </p:sp>
      <p:sp>
        <p:nvSpPr>
          <p:cNvPr id="3" name="Subtitle 2">
            <a:extLst>
              <a:ext uri="{FF2B5EF4-FFF2-40B4-BE49-F238E27FC236}">
                <a16:creationId xmlns:a16="http://schemas.microsoft.com/office/drawing/2014/main" id="{51545865-9498-4256-BB39-7F3F85886787}"/>
              </a:ext>
            </a:extLst>
          </p:cNvPr>
          <p:cNvSpPr>
            <a:spLocks noGrp="1"/>
          </p:cNvSpPr>
          <p:nvPr>
            <p:ph type="subTitle" idx="1"/>
          </p:nvPr>
        </p:nvSpPr>
        <p:spPr>
          <a:xfrm>
            <a:off x="655628" y="2774157"/>
            <a:ext cx="7183274" cy="1655762"/>
          </a:xfrm>
          <a:prstGeom prst="rect">
            <a:avLst/>
          </a:prstGeom>
        </p:spPr>
        <p:txBody>
          <a:bodyPr>
            <a:normAutofit/>
          </a:bodyPr>
          <a:lstStyle>
            <a:lvl1pPr marL="0" indent="0" algn="l">
              <a:buNone/>
              <a:defRPr sz="180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Rectangle 9">
            <a:extLst>
              <a:ext uri="{FF2B5EF4-FFF2-40B4-BE49-F238E27FC236}">
                <a16:creationId xmlns:a16="http://schemas.microsoft.com/office/drawing/2014/main" id="{05C5439C-C175-4023-BB8A-E599581A973C}"/>
              </a:ext>
            </a:extLst>
          </p:cNvPr>
          <p:cNvSpPr/>
          <p:nvPr userDrawn="1"/>
        </p:nvSpPr>
        <p:spPr>
          <a:xfrm>
            <a:off x="752343" y="844073"/>
            <a:ext cx="1407560" cy="102742"/>
          </a:xfrm>
          <a:prstGeom prst="rect">
            <a:avLst/>
          </a:prstGeom>
          <a:solidFill>
            <a:srgbClr val="FFC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ABD9D7E7-3469-E11E-9A87-72429C8032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4432" y="5340754"/>
            <a:ext cx="1992341" cy="696904"/>
          </a:xfrm>
          <a:prstGeom prst="rect">
            <a:avLst/>
          </a:prstGeom>
        </p:spPr>
      </p:pic>
    </p:spTree>
    <p:extLst>
      <p:ext uri="{BB962C8B-B14F-4D97-AF65-F5344CB8AC3E}">
        <p14:creationId xmlns:p14="http://schemas.microsoft.com/office/powerpoint/2010/main" val="24611210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504A-533F-406D-B1E2-B2CDAC79249D}"/>
              </a:ext>
            </a:extLst>
          </p:cNvPr>
          <p:cNvSpPr>
            <a:spLocks noGrp="1"/>
          </p:cNvSpPr>
          <p:nvPr>
            <p:ph type="title"/>
          </p:nvPr>
        </p:nvSpPr>
        <p:spPr/>
        <p:txBody>
          <a:bodyPr anchor="t"/>
          <a:lstStyle/>
          <a:p>
            <a:r>
              <a:rPr lang="en-US"/>
              <a:t>Click to edit Master title style</a:t>
            </a:r>
            <a:endParaRPr lang="en-GB"/>
          </a:p>
        </p:txBody>
      </p:sp>
      <p:sp>
        <p:nvSpPr>
          <p:cNvPr id="3" name="Footer Placeholder 2">
            <a:extLst>
              <a:ext uri="{FF2B5EF4-FFF2-40B4-BE49-F238E27FC236}">
                <a16:creationId xmlns:a16="http://schemas.microsoft.com/office/drawing/2014/main" id="{34780498-B287-C6F5-E9E2-8AB2738771F5}"/>
              </a:ext>
            </a:extLst>
          </p:cNvPr>
          <p:cNvSpPr>
            <a:spLocks noGrp="1"/>
          </p:cNvSpPr>
          <p:nvPr>
            <p:ph type="ftr" sz="quarter" idx="10"/>
          </p:nvPr>
        </p:nvSpPr>
        <p:spPr>
          <a:xfrm>
            <a:off x="748145" y="6310313"/>
            <a:ext cx="7405255" cy="293688"/>
          </a:xfrm>
          <a:prstGeom prst="rect">
            <a:avLst/>
          </a:prstGeom>
        </p:spPr>
        <p:txBody>
          <a:bodyPr/>
          <a:lstStyle>
            <a:lvl1pPr>
              <a:defRPr sz="1000"/>
            </a:lvl1pPr>
          </a:lstStyle>
          <a:p>
            <a:r>
              <a:rPr lang="en-US">
                <a:solidFill>
                  <a:srgbClr val="339933"/>
                </a:solidFill>
                <a:latin typeface="Myriad Pro" panose="020B0503030403020204" pitchFamily="34" charset="0"/>
              </a:rPr>
              <a:t>Insert the title of your presentation here (go View / Slide Master)</a:t>
            </a:r>
            <a:endParaRPr lang="en-GB">
              <a:solidFill>
                <a:srgbClr val="339933"/>
              </a:solidFill>
              <a:latin typeface="Myriad Pro" panose="020B0503030403020204" pitchFamily="34" charset="0"/>
            </a:endParaRPr>
          </a:p>
        </p:txBody>
      </p:sp>
      <p:pic>
        <p:nvPicPr>
          <p:cNvPr id="6" name="Picture 5" descr="A green and blue logo&#10;&#10;Description automatically generated">
            <a:extLst>
              <a:ext uri="{FF2B5EF4-FFF2-40B4-BE49-F238E27FC236}">
                <a16:creationId xmlns:a16="http://schemas.microsoft.com/office/drawing/2014/main" id="{C66D3451-6134-56C4-07E2-69A2BAC5F6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6790" y="6310312"/>
            <a:ext cx="1307065" cy="457200"/>
          </a:xfrm>
          <a:prstGeom prst="rect">
            <a:avLst/>
          </a:prstGeom>
        </p:spPr>
      </p:pic>
    </p:spTree>
    <p:extLst>
      <p:ext uri="{BB962C8B-B14F-4D97-AF65-F5344CB8AC3E}">
        <p14:creationId xmlns:p14="http://schemas.microsoft.com/office/powerpoint/2010/main" val="3990777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AD2709-6F60-4F57-9058-79F965EEE81A}"/>
              </a:ext>
            </a:extLst>
          </p:cNvPr>
          <p:cNvSpPr>
            <a:spLocks noGrp="1"/>
          </p:cNvSpPr>
          <p:nvPr>
            <p:ph type="ctrTitle"/>
          </p:nvPr>
        </p:nvSpPr>
        <p:spPr>
          <a:xfrm>
            <a:off x="655628" y="1030778"/>
            <a:ext cx="7183274" cy="1472710"/>
          </a:xfrm>
          <a:prstGeom prst="rect">
            <a:avLst/>
          </a:prstGeom>
        </p:spPr>
        <p:txBody>
          <a:bodyPr anchor="b">
            <a:normAutofit/>
          </a:bodyPr>
          <a:lstStyle>
            <a:lvl1pPr algn="l">
              <a:defRPr sz="4200" b="1">
                <a:solidFill>
                  <a:srgbClr val="323E48"/>
                </a:solidFill>
                <a:latin typeface="Myriad Pro" panose="020B0503030403020204" pitchFamily="34" charset="0"/>
              </a:defRPr>
            </a:lvl1pPr>
          </a:lstStyle>
          <a:p>
            <a:endParaRPr lang="en-GB"/>
          </a:p>
        </p:txBody>
      </p:sp>
      <p:sp>
        <p:nvSpPr>
          <p:cNvPr id="8" name="Subtitle 2">
            <a:extLst>
              <a:ext uri="{FF2B5EF4-FFF2-40B4-BE49-F238E27FC236}">
                <a16:creationId xmlns:a16="http://schemas.microsoft.com/office/drawing/2014/main" id="{BFB79CEF-F5B1-4F25-8365-C132A02FB9F7}"/>
              </a:ext>
            </a:extLst>
          </p:cNvPr>
          <p:cNvSpPr>
            <a:spLocks noGrp="1"/>
          </p:cNvSpPr>
          <p:nvPr>
            <p:ph type="subTitle" idx="1"/>
          </p:nvPr>
        </p:nvSpPr>
        <p:spPr>
          <a:xfrm>
            <a:off x="655628" y="2774157"/>
            <a:ext cx="7183274" cy="1655762"/>
          </a:xfrm>
          <a:prstGeom prst="rect">
            <a:avLst/>
          </a:prstGeom>
        </p:spPr>
        <p:txBody>
          <a:bodyPr>
            <a:normAutofit/>
          </a:bodyPr>
          <a:lstStyle>
            <a:lvl1pPr marL="0" indent="0" algn="l">
              <a:buNone/>
              <a:defRPr sz="1800">
                <a:solidFill>
                  <a:srgbClr val="339933"/>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Footer Placeholder 2">
            <a:extLst>
              <a:ext uri="{FF2B5EF4-FFF2-40B4-BE49-F238E27FC236}">
                <a16:creationId xmlns:a16="http://schemas.microsoft.com/office/drawing/2014/main" id="{B3269DC9-17A4-E4D6-157D-BCF8E52F7B60}"/>
              </a:ext>
            </a:extLst>
          </p:cNvPr>
          <p:cNvSpPr>
            <a:spLocks noGrp="1"/>
          </p:cNvSpPr>
          <p:nvPr>
            <p:ph type="ftr" sz="quarter" idx="10"/>
          </p:nvPr>
        </p:nvSpPr>
        <p:spPr>
          <a:xfrm>
            <a:off x="748145" y="6310313"/>
            <a:ext cx="7405255" cy="293688"/>
          </a:xfrm>
          <a:prstGeom prst="rect">
            <a:avLst/>
          </a:prstGeom>
        </p:spPr>
        <p:txBody>
          <a:bodyPr/>
          <a:lstStyle>
            <a:lvl1pPr>
              <a:defRPr sz="1000"/>
            </a:lvl1pPr>
          </a:lstStyle>
          <a:p>
            <a:r>
              <a:rPr lang="en-US">
                <a:solidFill>
                  <a:srgbClr val="339933"/>
                </a:solidFill>
                <a:latin typeface="Myriad Pro" panose="020B0503030403020204" pitchFamily="34" charset="0"/>
              </a:rPr>
              <a:t>Insert the title of your presentation here (go View / Slide Master)</a:t>
            </a:r>
            <a:endParaRPr lang="en-GB">
              <a:solidFill>
                <a:srgbClr val="339933"/>
              </a:solidFill>
              <a:latin typeface="Myriad Pro" panose="020B0503030403020204" pitchFamily="34" charset="0"/>
            </a:endParaRPr>
          </a:p>
        </p:txBody>
      </p:sp>
      <p:pic>
        <p:nvPicPr>
          <p:cNvPr id="5" name="Picture 4" descr="A green and blue logo&#10;&#10;Description automatically generated">
            <a:extLst>
              <a:ext uri="{FF2B5EF4-FFF2-40B4-BE49-F238E27FC236}">
                <a16:creationId xmlns:a16="http://schemas.microsoft.com/office/drawing/2014/main" id="{115EA076-2D34-F110-6329-F5034389E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6790" y="6310312"/>
            <a:ext cx="1307065" cy="457200"/>
          </a:xfrm>
          <a:prstGeom prst="rect">
            <a:avLst/>
          </a:prstGeom>
        </p:spPr>
      </p:pic>
    </p:spTree>
    <p:extLst>
      <p:ext uri="{BB962C8B-B14F-4D97-AF65-F5344CB8AC3E}">
        <p14:creationId xmlns:p14="http://schemas.microsoft.com/office/powerpoint/2010/main" val="51526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581B-1B1D-4401-9F02-B759116800A2}"/>
              </a:ext>
            </a:extLst>
          </p:cNvPr>
          <p:cNvSpPr>
            <a:spLocks noGrp="1"/>
          </p:cNvSpPr>
          <p:nvPr>
            <p:ph type="title" hasCustomPrompt="1"/>
          </p:nvPr>
        </p:nvSpPr>
        <p:spPr>
          <a:xfrm>
            <a:off x="684414" y="623996"/>
            <a:ext cx="10823171" cy="727334"/>
          </a:xfrm>
          <a:prstGeom prst="rect">
            <a:avLst/>
          </a:prstGeom>
        </p:spPr>
        <p:txBody>
          <a:bodyPr>
            <a:normAutofit/>
          </a:bodyPr>
          <a:lstStyle>
            <a:lvl1pPr>
              <a:defRPr sz="3200" b="1">
                <a:solidFill>
                  <a:srgbClr val="323E48"/>
                </a:solidFill>
                <a:latin typeface="Myriad Pro" panose="020B0503030403020204" pitchFamily="34" charset="0"/>
              </a:defRPr>
            </a:lvl1pPr>
          </a:lstStyle>
          <a:p>
            <a:r>
              <a:rPr lang="en-US"/>
              <a:t>Click to edit Master title style </a:t>
            </a:r>
            <a:endParaRPr lang="en-GB"/>
          </a:p>
        </p:txBody>
      </p:sp>
      <p:sp>
        <p:nvSpPr>
          <p:cNvPr id="3" name="Content Placeholder 2">
            <a:extLst>
              <a:ext uri="{FF2B5EF4-FFF2-40B4-BE49-F238E27FC236}">
                <a16:creationId xmlns:a16="http://schemas.microsoft.com/office/drawing/2014/main" id="{E05F3EA3-6D56-4D6D-AFE9-5497FD8E542C}"/>
              </a:ext>
            </a:extLst>
          </p:cNvPr>
          <p:cNvSpPr>
            <a:spLocks noGrp="1"/>
          </p:cNvSpPr>
          <p:nvPr>
            <p:ph idx="1"/>
          </p:nvPr>
        </p:nvSpPr>
        <p:spPr>
          <a:xfrm>
            <a:off x="723207" y="1825625"/>
            <a:ext cx="10823171" cy="3926780"/>
          </a:xfrm>
          <a:prstGeom prst="rect">
            <a:avLst/>
          </a:prstGeom>
        </p:spPr>
        <p:txBody>
          <a:bodyPr>
            <a:normAutofit/>
          </a:bodyPr>
          <a:lstStyle>
            <a:lvl1pPr marL="228600" indent="-228600">
              <a:buClr>
                <a:srgbClr val="339933"/>
              </a:buClr>
              <a:buFont typeface="Wingdings" panose="05000000000000000000" pitchFamily="2" charset="2"/>
              <a:buChar char="§"/>
              <a:defRPr sz="2200">
                <a:latin typeface="Myriad Pro" panose="020B0503030403020204" pitchFamily="34" charset="0"/>
              </a:defRPr>
            </a:lvl1pPr>
            <a:lvl2pPr marL="685800" indent="-228600">
              <a:buClr>
                <a:srgbClr val="339933"/>
              </a:buClr>
              <a:buFont typeface="Wingdings" panose="05000000000000000000" pitchFamily="2" charset="2"/>
              <a:buChar char="§"/>
              <a:defRPr sz="2200">
                <a:latin typeface="Myriad Pro" panose="020B0503030403020204" pitchFamily="34" charset="0"/>
              </a:defRPr>
            </a:lvl2pPr>
            <a:lvl3pPr marL="1143000" indent="-228600">
              <a:buClr>
                <a:srgbClr val="339933"/>
              </a:buClr>
              <a:buFont typeface="Wingdings" panose="05000000000000000000" pitchFamily="2" charset="2"/>
              <a:buChar char="§"/>
              <a:defRPr sz="2200">
                <a:latin typeface="Myriad Pro" panose="020B0503030403020204" pitchFamily="34" charset="0"/>
              </a:defRPr>
            </a:lvl3pPr>
            <a:lvl4pPr marL="1600200" indent="-228600">
              <a:buClr>
                <a:srgbClr val="339933"/>
              </a:buClr>
              <a:buFont typeface="Wingdings" panose="05000000000000000000" pitchFamily="2" charset="2"/>
              <a:buChar char="§"/>
              <a:defRPr sz="2200">
                <a:latin typeface="Myriad Pro" panose="020B0503030403020204" pitchFamily="34" charset="0"/>
              </a:defRPr>
            </a:lvl4pPr>
            <a:lvl5pPr marL="2057400" indent="-228600">
              <a:buClr>
                <a:srgbClr val="339933"/>
              </a:buClr>
              <a:buFont typeface="Wingdings" panose="05000000000000000000" pitchFamily="2" charset="2"/>
              <a:buChar char="§"/>
              <a:defRPr sz="2200">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3" name="Straight Connector 12">
            <a:extLst>
              <a:ext uri="{FF2B5EF4-FFF2-40B4-BE49-F238E27FC236}">
                <a16:creationId xmlns:a16="http://schemas.microsoft.com/office/drawing/2014/main" id="{B354B96A-6847-A4A7-6511-16C24F475209}"/>
              </a:ext>
            </a:extLst>
          </p:cNvPr>
          <p:cNvCxnSpPr>
            <a:cxnSpLocks/>
          </p:cNvCxnSpPr>
          <p:nvPr userDrawn="1"/>
        </p:nvCxnSpPr>
        <p:spPr>
          <a:xfrm>
            <a:off x="723207" y="6083300"/>
            <a:ext cx="10823171" cy="0"/>
          </a:xfrm>
          <a:prstGeom prst="line">
            <a:avLst/>
          </a:prstGeom>
          <a:ln>
            <a:solidFill>
              <a:srgbClr val="323E48"/>
            </a:solidFill>
          </a:ln>
        </p:spPr>
        <p:style>
          <a:lnRef idx="1">
            <a:schemeClr val="accent1"/>
          </a:lnRef>
          <a:fillRef idx="0">
            <a:schemeClr val="accent1"/>
          </a:fillRef>
          <a:effectRef idx="0">
            <a:schemeClr val="accent1"/>
          </a:effectRef>
          <a:fontRef idx="minor">
            <a:schemeClr val="tx1"/>
          </a:fontRef>
        </p:style>
      </p:cxnSp>
      <p:sp>
        <p:nvSpPr>
          <p:cNvPr id="6" name="Footer Placeholder 2">
            <a:extLst>
              <a:ext uri="{FF2B5EF4-FFF2-40B4-BE49-F238E27FC236}">
                <a16:creationId xmlns:a16="http://schemas.microsoft.com/office/drawing/2014/main" id="{CEEC2D9B-27F5-A698-2595-087ED4235BFA}"/>
              </a:ext>
            </a:extLst>
          </p:cNvPr>
          <p:cNvSpPr>
            <a:spLocks noGrp="1"/>
          </p:cNvSpPr>
          <p:nvPr>
            <p:ph type="ftr" sz="quarter" idx="10"/>
          </p:nvPr>
        </p:nvSpPr>
        <p:spPr>
          <a:xfrm>
            <a:off x="748145" y="6310313"/>
            <a:ext cx="7405255" cy="293688"/>
          </a:xfrm>
          <a:prstGeom prst="rect">
            <a:avLst/>
          </a:prstGeom>
        </p:spPr>
        <p:txBody>
          <a:bodyPr/>
          <a:lstStyle>
            <a:lvl1pPr>
              <a:defRPr sz="1000"/>
            </a:lvl1pPr>
          </a:lstStyle>
          <a:p>
            <a:r>
              <a:rPr lang="en-US">
                <a:solidFill>
                  <a:srgbClr val="339933"/>
                </a:solidFill>
                <a:latin typeface="Myriad Pro" panose="020B0503030403020204" pitchFamily="34" charset="0"/>
              </a:rPr>
              <a:t>Insert the title of your presentation here (go View / Slide Master)</a:t>
            </a:r>
            <a:endParaRPr lang="en-GB">
              <a:solidFill>
                <a:srgbClr val="339933"/>
              </a:solidFill>
              <a:latin typeface="Myriad Pro" panose="020B0503030403020204" pitchFamily="34" charset="0"/>
            </a:endParaRPr>
          </a:p>
        </p:txBody>
      </p:sp>
      <p:pic>
        <p:nvPicPr>
          <p:cNvPr id="7" name="Picture 6" descr="A green and blue logo&#10;&#10;Description automatically generated">
            <a:extLst>
              <a:ext uri="{FF2B5EF4-FFF2-40B4-BE49-F238E27FC236}">
                <a16:creationId xmlns:a16="http://schemas.microsoft.com/office/drawing/2014/main" id="{CEC9EEB1-2B5D-C6C3-16EE-F22CF18C25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6790" y="6310312"/>
            <a:ext cx="1307065" cy="457200"/>
          </a:xfrm>
          <a:prstGeom prst="rect">
            <a:avLst/>
          </a:prstGeom>
        </p:spPr>
      </p:pic>
    </p:spTree>
    <p:extLst>
      <p:ext uri="{BB962C8B-B14F-4D97-AF65-F5344CB8AC3E}">
        <p14:creationId xmlns:p14="http://schemas.microsoft.com/office/powerpoint/2010/main" val="19820508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581B-1B1D-4401-9F02-B759116800A2}"/>
              </a:ext>
            </a:extLst>
          </p:cNvPr>
          <p:cNvSpPr>
            <a:spLocks noGrp="1"/>
          </p:cNvSpPr>
          <p:nvPr>
            <p:ph type="title" hasCustomPrompt="1"/>
          </p:nvPr>
        </p:nvSpPr>
        <p:spPr>
          <a:xfrm>
            <a:off x="684414" y="623996"/>
            <a:ext cx="10823171" cy="727334"/>
          </a:xfrm>
          <a:prstGeom prst="rect">
            <a:avLst/>
          </a:prstGeom>
        </p:spPr>
        <p:txBody>
          <a:bodyPr>
            <a:normAutofit/>
          </a:bodyPr>
          <a:lstStyle>
            <a:lvl1pPr>
              <a:defRPr sz="3200" b="1">
                <a:solidFill>
                  <a:srgbClr val="323E48"/>
                </a:solidFill>
                <a:latin typeface="Myriad Pro" panose="020B0503030403020204" pitchFamily="34" charset="0"/>
              </a:defRPr>
            </a:lvl1pPr>
          </a:lstStyle>
          <a:p>
            <a:r>
              <a:rPr lang="en-US"/>
              <a:t>Click to edit Master title style </a:t>
            </a:r>
            <a:endParaRPr lang="en-GB"/>
          </a:p>
        </p:txBody>
      </p:sp>
      <p:sp>
        <p:nvSpPr>
          <p:cNvPr id="3" name="Content Placeholder 2">
            <a:extLst>
              <a:ext uri="{FF2B5EF4-FFF2-40B4-BE49-F238E27FC236}">
                <a16:creationId xmlns:a16="http://schemas.microsoft.com/office/drawing/2014/main" id="{E05F3EA3-6D56-4D6D-AFE9-5497FD8E542C}"/>
              </a:ext>
            </a:extLst>
          </p:cNvPr>
          <p:cNvSpPr>
            <a:spLocks noGrp="1"/>
          </p:cNvSpPr>
          <p:nvPr>
            <p:ph idx="1"/>
          </p:nvPr>
        </p:nvSpPr>
        <p:spPr>
          <a:xfrm>
            <a:off x="723207" y="1825625"/>
            <a:ext cx="10823171" cy="3926780"/>
          </a:xfrm>
          <a:prstGeom prst="rect">
            <a:avLst/>
          </a:prstGeom>
        </p:spPr>
        <p:txBody>
          <a:bodyPr>
            <a:normAutofit/>
          </a:bodyPr>
          <a:lstStyle>
            <a:lvl1pPr marL="228600" indent="-228600">
              <a:buClr>
                <a:srgbClr val="339933"/>
              </a:buClr>
              <a:buFont typeface="Wingdings" panose="05000000000000000000" pitchFamily="2" charset="2"/>
              <a:buChar char="§"/>
              <a:defRPr sz="2200">
                <a:latin typeface="Myriad Pro" panose="020B0503030403020204" pitchFamily="34" charset="0"/>
              </a:defRPr>
            </a:lvl1pPr>
            <a:lvl2pPr marL="685800" indent="-228600">
              <a:buClr>
                <a:srgbClr val="339933"/>
              </a:buClr>
              <a:buFont typeface="Wingdings" panose="05000000000000000000" pitchFamily="2" charset="2"/>
              <a:buChar char="§"/>
              <a:defRPr sz="2200">
                <a:latin typeface="Myriad Pro" panose="020B0503030403020204" pitchFamily="34" charset="0"/>
              </a:defRPr>
            </a:lvl2pPr>
            <a:lvl3pPr marL="1143000" indent="-228600">
              <a:buClr>
                <a:srgbClr val="339933"/>
              </a:buClr>
              <a:buFont typeface="Wingdings" panose="05000000000000000000" pitchFamily="2" charset="2"/>
              <a:buChar char="§"/>
              <a:defRPr sz="2200">
                <a:latin typeface="Myriad Pro" panose="020B0503030403020204" pitchFamily="34" charset="0"/>
              </a:defRPr>
            </a:lvl3pPr>
            <a:lvl4pPr marL="1600200" indent="-228600">
              <a:buClr>
                <a:srgbClr val="339933"/>
              </a:buClr>
              <a:buFont typeface="Wingdings" panose="05000000000000000000" pitchFamily="2" charset="2"/>
              <a:buChar char="§"/>
              <a:defRPr sz="2200">
                <a:latin typeface="Myriad Pro" panose="020B0503030403020204" pitchFamily="34" charset="0"/>
              </a:defRPr>
            </a:lvl4pPr>
            <a:lvl5pPr marL="2057400" indent="-228600">
              <a:buClr>
                <a:srgbClr val="339933"/>
              </a:buClr>
              <a:buFont typeface="Wingdings" panose="05000000000000000000" pitchFamily="2" charset="2"/>
              <a:buChar char="§"/>
              <a:defRPr sz="2200">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19C878DE-37D3-40BF-83EF-9B5EF78604C8}"/>
              </a:ext>
            </a:extLst>
          </p:cNvPr>
          <p:cNvSpPr/>
          <p:nvPr userDrawn="1"/>
        </p:nvSpPr>
        <p:spPr>
          <a:xfrm>
            <a:off x="752343" y="384530"/>
            <a:ext cx="745717" cy="72670"/>
          </a:xfrm>
          <a:prstGeom prst="rect">
            <a:avLst/>
          </a:prstGeom>
          <a:solidFill>
            <a:srgbClr val="FFC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B354B96A-6847-A4A7-6511-16C24F475209}"/>
              </a:ext>
            </a:extLst>
          </p:cNvPr>
          <p:cNvCxnSpPr>
            <a:cxnSpLocks/>
          </p:cNvCxnSpPr>
          <p:nvPr userDrawn="1"/>
        </p:nvCxnSpPr>
        <p:spPr>
          <a:xfrm>
            <a:off x="723207" y="6083300"/>
            <a:ext cx="10823171" cy="0"/>
          </a:xfrm>
          <a:prstGeom prst="line">
            <a:avLst/>
          </a:prstGeom>
          <a:ln>
            <a:solidFill>
              <a:srgbClr val="323E48"/>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36981D-BE6F-4C1E-2F65-71962C4F284E}"/>
              </a:ext>
            </a:extLst>
          </p:cNvPr>
          <p:cNvSpPr txBox="1"/>
          <p:nvPr userDrawn="1"/>
        </p:nvSpPr>
        <p:spPr>
          <a:xfrm>
            <a:off x="684414" y="6280149"/>
            <a:ext cx="3722486" cy="246221"/>
          </a:xfrm>
          <a:prstGeom prst="rect">
            <a:avLst/>
          </a:prstGeom>
          <a:noFill/>
        </p:spPr>
        <p:txBody>
          <a:bodyPr wrap="square" rtlCol="0">
            <a:spAutoFit/>
          </a:bodyPr>
          <a:lstStyle/>
          <a:p>
            <a:r>
              <a:rPr lang="en-US" sz="1000">
                <a:solidFill>
                  <a:schemeClr val="bg2">
                    <a:lumMod val="90000"/>
                  </a:schemeClr>
                </a:solidFill>
                <a:latin typeface="Myriad Pro" panose="020B0503030403020204" pitchFamily="34" charset="0"/>
              </a:rPr>
              <a:t>Commercial Insurance in the UK and Ireland</a:t>
            </a:r>
            <a:endParaRPr lang="en-GB" sz="1000">
              <a:solidFill>
                <a:schemeClr val="bg2">
                  <a:lumMod val="90000"/>
                </a:schemeClr>
              </a:solidFill>
              <a:latin typeface="Myriad Pro" panose="020B0503030403020204" pitchFamily="34" charset="0"/>
            </a:endParaRPr>
          </a:p>
        </p:txBody>
      </p:sp>
      <p:pic>
        <p:nvPicPr>
          <p:cNvPr id="5" name="Picture 4" descr="A green and blue logo&#10;&#10;Description automatically generated">
            <a:extLst>
              <a:ext uri="{FF2B5EF4-FFF2-40B4-BE49-F238E27FC236}">
                <a16:creationId xmlns:a16="http://schemas.microsoft.com/office/drawing/2014/main" id="{622EE71D-430D-9F9B-F36D-1FA659BE26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6790" y="6310312"/>
            <a:ext cx="1307065" cy="457200"/>
          </a:xfrm>
          <a:prstGeom prst="rect">
            <a:avLst/>
          </a:prstGeom>
        </p:spPr>
      </p:pic>
    </p:spTree>
    <p:extLst>
      <p:ext uri="{BB962C8B-B14F-4D97-AF65-F5344CB8AC3E}">
        <p14:creationId xmlns:p14="http://schemas.microsoft.com/office/powerpoint/2010/main" val="191303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descr="A close up of a tree branch&#10;&#10;Description automatically generated with low confidence">
            <a:extLst>
              <a:ext uri="{FF2B5EF4-FFF2-40B4-BE49-F238E27FC236}">
                <a16:creationId xmlns:a16="http://schemas.microsoft.com/office/drawing/2014/main" id="{60614E0B-766F-9F83-1839-DEC3D7A46B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5100" y="0"/>
            <a:ext cx="4406901" cy="7051042"/>
          </a:xfrm>
          <a:prstGeom prst="rect">
            <a:avLst/>
          </a:prstGeom>
        </p:spPr>
      </p:pic>
      <p:sp>
        <p:nvSpPr>
          <p:cNvPr id="2" name="Title 1">
            <a:extLst>
              <a:ext uri="{FF2B5EF4-FFF2-40B4-BE49-F238E27FC236}">
                <a16:creationId xmlns:a16="http://schemas.microsoft.com/office/drawing/2014/main" id="{C404581B-1B1D-4401-9F02-B759116800A2}"/>
              </a:ext>
            </a:extLst>
          </p:cNvPr>
          <p:cNvSpPr>
            <a:spLocks noGrp="1"/>
          </p:cNvSpPr>
          <p:nvPr>
            <p:ph type="title" hasCustomPrompt="1"/>
          </p:nvPr>
        </p:nvSpPr>
        <p:spPr>
          <a:xfrm>
            <a:off x="684414" y="623996"/>
            <a:ext cx="10823171" cy="727334"/>
          </a:xfrm>
          <a:prstGeom prst="rect">
            <a:avLst/>
          </a:prstGeom>
        </p:spPr>
        <p:txBody>
          <a:bodyPr>
            <a:normAutofit/>
          </a:bodyPr>
          <a:lstStyle>
            <a:lvl1pPr>
              <a:defRPr sz="3200" b="1">
                <a:solidFill>
                  <a:srgbClr val="323E48"/>
                </a:solidFill>
                <a:latin typeface="Myriad Pro" panose="020B0503030403020204" pitchFamily="34" charset="0"/>
              </a:defRPr>
            </a:lvl1pPr>
          </a:lstStyle>
          <a:p>
            <a:r>
              <a:rPr lang="en-US"/>
              <a:t>Click to edit Master title style </a:t>
            </a:r>
            <a:endParaRPr lang="en-GB"/>
          </a:p>
        </p:txBody>
      </p:sp>
      <p:sp>
        <p:nvSpPr>
          <p:cNvPr id="3" name="Content Placeholder 2">
            <a:extLst>
              <a:ext uri="{FF2B5EF4-FFF2-40B4-BE49-F238E27FC236}">
                <a16:creationId xmlns:a16="http://schemas.microsoft.com/office/drawing/2014/main" id="{E05F3EA3-6D56-4D6D-AFE9-5497FD8E542C}"/>
              </a:ext>
            </a:extLst>
          </p:cNvPr>
          <p:cNvSpPr>
            <a:spLocks noGrp="1"/>
          </p:cNvSpPr>
          <p:nvPr>
            <p:ph idx="1"/>
          </p:nvPr>
        </p:nvSpPr>
        <p:spPr>
          <a:xfrm>
            <a:off x="723207" y="1825625"/>
            <a:ext cx="5004493" cy="3926780"/>
          </a:xfrm>
          <a:prstGeom prst="rect">
            <a:avLst/>
          </a:prstGeom>
        </p:spPr>
        <p:txBody>
          <a:bodyPr>
            <a:normAutofit/>
          </a:bodyPr>
          <a:lstStyle>
            <a:lvl1pPr marL="2286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1pPr>
            <a:lvl2pPr marL="6858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2pPr>
            <a:lvl3pPr marL="11430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3pPr>
            <a:lvl4pPr marL="16002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4pPr>
            <a:lvl5pPr marL="20574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8662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descr="A close up of a tree branch&#10;&#10;Description automatically generated with low confidence">
            <a:extLst>
              <a:ext uri="{FF2B5EF4-FFF2-40B4-BE49-F238E27FC236}">
                <a16:creationId xmlns:a16="http://schemas.microsoft.com/office/drawing/2014/main" id="{4E4A35A8-7341-8BB6-626A-B468622035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610600" cy="6888480"/>
          </a:xfrm>
          <a:prstGeom prst="rect">
            <a:avLst/>
          </a:prstGeom>
        </p:spPr>
      </p:pic>
      <p:sp>
        <p:nvSpPr>
          <p:cNvPr id="2" name="Title 1">
            <a:extLst>
              <a:ext uri="{FF2B5EF4-FFF2-40B4-BE49-F238E27FC236}">
                <a16:creationId xmlns:a16="http://schemas.microsoft.com/office/drawing/2014/main" id="{C404581B-1B1D-4401-9F02-B759116800A2}"/>
              </a:ext>
            </a:extLst>
          </p:cNvPr>
          <p:cNvSpPr>
            <a:spLocks noGrp="1"/>
          </p:cNvSpPr>
          <p:nvPr>
            <p:ph type="title" hasCustomPrompt="1"/>
          </p:nvPr>
        </p:nvSpPr>
        <p:spPr>
          <a:xfrm>
            <a:off x="6108007" y="598596"/>
            <a:ext cx="5004493" cy="727334"/>
          </a:xfrm>
          <a:prstGeom prst="rect">
            <a:avLst/>
          </a:prstGeom>
        </p:spPr>
        <p:txBody>
          <a:bodyPr>
            <a:normAutofit/>
          </a:bodyPr>
          <a:lstStyle>
            <a:lvl1pPr>
              <a:defRPr sz="3200" b="1">
                <a:solidFill>
                  <a:srgbClr val="323E48"/>
                </a:solidFill>
                <a:latin typeface="Myriad Pro" panose="020B0503030403020204" pitchFamily="34" charset="0"/>
              </a:defRPr>
            </a:lvl1pPr>
          </a:lstStyle>
          <a:p>
            <a:r>
              <a:rPr lang="en-US"/>
              <a:t>Click to edit Master title style </a:t>
            </a:r>
            <a:endParaRPr lang="en-GB"/>
          </a:p>
        </p:txBody>
      </p:sp>
      <p:sp>
        <p:nvSpPr>
          <p:cNvPr id="3" name="Content Placeholder 2">
            <a:extLst>
              <a:ext uri="{FF2B5EF4-FFF2-40B4-BE49-F238E27FC236}">
                <a16:creationId xmlns:a16="http://schemas.microsoft.com/office/drawing/2014/main" id="{E05F3EA3-6D56-4D6D-AFE9-5497FD8E542C}"/>
              </a:ext>
            </a:extLst>
          </p:cNvPr>
          <p:cNvSpPr>
            <a:spLocks noGrp="1"/>
          </p:cNvSpPr>
          <p:nvPr>
            <p:ph idx="1"/>
          </p:nvPr>
        </p:nvSpPr>
        <p:spPr>
          <a:xfrm>
            <a:off x="6108007" y="1825625"/>
            <a:ext cx="5004493" cy="3926780"/>
          </a:xfrm>
          <a:prstGeom prst="rect">
            <a:avLst/>
          </a:prstGeom>
        </p:spPr>
        <p:txBody>
          <a:bodyPr>
            <a:normAutofit/>
          </a:bodyPr>
          <a:lstStyle>
            <a:lvl1pPr marL="2286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1pPr>
            <a:lvl2pPr marL="6858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2pPr>
            <a:lvl3pPr marL="11430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3pPr>
            <a:lvl4pPr marL="16002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4pPr>
            <a:lvl5pPr marL="2057400" indent="-228600">
              <a:buClr>
                <a:srgbClr val="339933"/>
              </a:buClr>
              <a:buFont typeface="Wingdings" panose="05000000000000000000" pitchFamily="2" charset="2"/>
              <a:buChar char="§"/>
              <a:defRPr sz="2200">
                <a:solidFill>
                  <a:srgbClr val="323E48"/>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37298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415C2-75FE-43D7-9920-C78527C40A76}"/>
              </a:ext>
            </a:extLst>
          </p:cNvPr>
          <p:cNvSpPr>
            <a:spLocks noGrp="1"/>
          </p:cNvSpPr>
          <p:nvPr>
            <p:ph type="title"/>
          </p:nvPr>
        </p:nvSpPr>
        <p:spPr>
          <a:xfrm>
            <a:off x="748145" y="365126"/>
            <a:ext cx="10605655" cy="665649"/>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6CB8EA-6789-41C3-9BD7-7F7649B55AAD}"/>
              </a:ext>
            </a:extLst>
          </p:cNvPr>
          <p:cNvSpPr>
            <a:spLocks noGrp="1"/>
          </p:cNvSpPr>
          <p:nvPr>
            <p:ph type="body" idx="1"/>
          </p:nvPr>
        </p:nvSpPr>
        <p:spPr>
          <a:xfrm>
            <a:off x="748145" y="1825625"/>
            <a:ext cx="1060565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2">
            <a:extLst>
              <a:ext uri="{FF2B5EF4-FFF2-40B4-BE49-F238E27FC236}">
                <a16:creationId xmlns:a16="http://schemas.microsoft.com/office/drawing/2014/main" id="{DE2FB83A-E184-05E8-5976-0BC19870E597}"/>
              </a:ext>
            </a:extLst>
          </p:cNvPr>
          <p:cNvSpPr>
            <a:spLocks noGrp="1"/>
          </p:cNvSpPr>
          <p:nvPr>
            <p:ph type="ftr" sz="quarter" idx="3"/>
          </p:nvPr>
        </p:nvSpPr>
        <p:spPr>
          <a:xfrm>
            <a:off x="748145" y="6310313"/>
            <a:ext cx="7405255" cy="293688"/>
          </a:xfrm>
          <a:prstGeom prst="rect">
            <a:avLst/>
          </a:prstGeom>
        </p:spPr>
        <p:txBody>
          <a:bodyPr/>
          <a:lstStyle>
            <a:lvl1pPr>
              <a:defRPr sz="1000"/>
            </a:lvl1pPr>
          </a:lstStyle>
          <a:p>
            <a:r>
              <a:rPr lang="en-US">
                <a:solidFill>
                  <a:srgbClr val="339933"/>
                </a:solidFill>
                <a:latin typeface="Myriad Pro" panose="020B0503030403020204" pitchFamily="34" charset="0"/>
              </a:rPr>
              <a:t>Insert the title of your presentation here (go View / Slide Master)</a:t>
            </a:r>
            <a:endParaRPr lang="en-GB">
              <a:solidFill>
                <a:srgbClr val="339933"/>
              </a:solidFill>
              <a:latin typeface="Myriad Pro" panose="020B0503030403020204" pitchFamily="34" charset="0"/>
            </a:endParaRPr>
          </a:p>
        </p:txBody>
      </p:sp>
    </p:spTree>
    <p:extLst>
      <p:ext uri="{BB962C8B-B14F-4D97-AF65-F5344CB8AC3E}">
        <p14:creationId xmlns:p14="http://schemas.microsoft.com/office/powerpoint/2010/main" val="3668091985"/>
      </p:ext>
    </p:extLst>
  </p:cSld>
  <p:clrMap bg1="lt1" tx1="dk1" bg2="lt2" tx2="dk2" accent1="accent1" accent2="accent2" accent3="accent3" accent4="accent4" accent5="accent5" accent6="accent6" hlink="hlink" folHlink="folHlink"/>
  <p:sldLayoutIdLst>
    <p:sldLayoutId id="2147483653" r:id="rId1"/>
    <p:sldLayoutId id="2147483657" r:id="rId2"/>
    <p:sldLayoutId id="2147483654" r:id="rId3"/>
    <p:sldLayoutId id="2147483655" r:id="rId4"/>
    <p:sldLayoutId id="2147483656" r:id="rId5"/>
    <p:sldLayoutId id="2147483658" r:id="rId6"/>
    <p:sldLayoutId id="2147483659" r:id="rId7"/>
  </p:sldLayoutIdLst>
  <p:hf hdr="0" ftr="0" dt="0"/>
  <p:txStyles>
    <p:titleStyle>
      <a:lvl1pPr algn="l" defTabSz="914400" rtl="0" eaLnBrk="1" latinLnBrk="0" hangingPunct="1">
        <a:lnSpc>
          <a:spcPct val="90000"/>
        </a:lnSpc>
        <a:spcBef>
          <a:spcPct val="0"/>
        </a:spcBef>
        <a:buNone/>
        <a:defRPr sz="3200" b="1" kern="1200">
          <a:solidFill>
            <a:srgbClr val="323E48"/>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339933"/>
        </a:buClr>
        <a:buFont typeface="Wingdings" panose="05000000000000000000" pitchFamily="2" charset="2"/>
        <a:buChar char="§"/>
        <a:defRPr sz="1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
          <a:srgbClr val="339933"/>
        </a:buClr>
        <a:buFont typeface="Wingdings" panose="05000000000000000000" pitchFamily="2" charset="2"/>
        <a:buChar char="§"/>
        <a:defRPr sz="1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
          <a:srgbClr val="339933"/>
        </a:buClr>
        <a:buFont typeface="Wingdings" panose="05000000000000000000" pitchFamily="2" charset="2"/>
        <a:buChar char="§"/>
        <a:defRPr sz="14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
          <a:srgbClr val="339933"/>
        </a:buClr>
        <a:buFont typeface="Wingdings" panose="05000000000000000000" pitchFamily="2" charset="2"/>
        <a:buChar char="§"/>
        <a:defRPr sz="14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
          <a:srgbClr val="339933"/>
        </a:buClr>
        <a:buFont typeface="Wingdings" panose="05000000000000000000" pitchFamily="2" charset="2"/>
        <a:buChar char="§"/>
        <a:defRPr sz="14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14.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5.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jpe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16.xml"/><Relationship Id="rId16" Type="http://schemas.openxmlformats.org/officeDocument/2006/relationships/image" Target="../media/image67.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1.png"/><Relationship Id="rId9" Type="http://schemas.openxmlformats.org/officeDocument/2006/relationships/image" Target="../media/image60.pn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1.jpeg"/><Relationship Id="rId16" Type="http://schemas.openxmlformats.org/officeDocument/2006/relationships/image" Target="../media/image85.png"/><Relationship Id="rId20" Type="http://schemas.openxmlformats.org/officeDocument/2006/relationships/image" Target="../media/image89.jpeg"/><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jpeg"/><Relationship Id="rId17" Type="http://schemas.openxmlformats.org/officeDocument/2006/relationships/image" Target="../media/image106.png"/><Relationship Id="rId2" Type="http://schemas.openxmlformats.org/officeDocument/2006/relationships/image" Target="../media/image91.jpeg"/><Relationship Id="rId16" Type="http://schemas.openxmlformats.org/officeDocument/2006/relationships/image" Target="../media/image105.jpeg"/><Relationship Id="rId1" Type="http://schemas.openxmlformats.org/officeDocument/2006/relationships/slideLayout" Target="../slideLayouts/slideLayout4.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jpeg"/><Relationship Id="rId15" Type="http://schemas.openxmlformats.org/officeDocument/2006/relationships/image" Target="../media/image104.pn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png"/><Relationship Id="rId14" Type="http://schemas.openxmlformats.org/officeDocument/2006/relationships/image" Target="../media/image103.jpeg"/></Relationships>
</file>

<file path=ppt/slides/_rels/slide23.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image" Target="../media/image107.png"/><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jpeg"/><Relationship Id="rId14" Type="http://schemas.openxmlformats.org/officeDocument/2006/relationships/image" Target="../media/image1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mailto:your.name@nfp.co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stairs&#10;&#10;Description automatically generated with low confidence">
            <a:extLst>
              <a:ext uri="{FF2B5EF4-FFF2-40B4-BE49-F238E27FC236}">
                <a16:creationId xmlns:a16="http://schemas.microsoft.com/office/drawing/2014/main" id="{B9202FC5-E935-BAFA-D58D-E1D7571EFBB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935C6FEA-866C-D63E-262E-2B58F50B539B}"/>
              </a:ext>
            </a:extLst>
          </p:cNvPr>
          <p:cNvSpPr>
            <a:spLocks noGrp="1"/>
          </p:cNvSpPr>
          <p:nvPr>
            <p:ph type="ctrTitle"/>
          </p:nvPr>
        </p:nvSpPr>
        <p:spPr/>
        <p:txBody>
          <a:bodyPr anchor="t">
            <a:normAutofit/>
          </a:bodyPr>
          <a:lstStyle/>
          <a:p>
            <a:r>
              <a:rPr lang="en-US"/>
              <a:t>Generic NFP front cover (replace with your title)</a:t>
            </a:r>
            <a:endParaRPr lang="en-GB"/>
          </a:p>
        </p:txBody>
      </p:sp>
      <p:sp>
        <p:nvSpPr>
          <p:cNvPr id="3" name="Subtitle 2">
            <a:extLst>
              <a:ext uri="{FF2B5EF4-FFF2-40B4-BE49-F238E27FC236}">
                <a16:creationId xmlns:a16="http://schemas.microsoft.com/office/drawing/2014/main" id="{72FAC712-0B20-CA39-5373-274ED2321972}"/>
              </a:ext>
            </a:extLst>
          </p:cNvPr>
          <p:cNvSpPr>
            <a:spLocks noGrp="1"/>
          </p:cNvSpPr>
          <p:nvPr>
            <p:ph type="subTitle" idx="1"/>
          </p:nvPr>
        </p:nvSpPr>
        <p:spPr/>
        <p:txBody>
          <a:bodyPr/>
          <a:lstStyle/>
          <a:p>
            <a:r>
              <a:rPr lang="en-US"/>
              <a:t>Insert your sub-title in here</a:t>
            </a:r>
            <a:endParaRPr lang="en-GB"/>
          </a:p>
        </p:txBody>
      </p:sp>
    </p:spTree>
    <p:extLst>
      <p:ext uri="{BB962C8B-B14F-4D97-AF65-F5344CB8AC3E}">
        <p14:creationId xmlns:p14="http://schemas.microsoft.com/office/powerpoint/2010/main" val="933708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60305-B052-049F-0894-65B2A507AA0C}"/>
              </a:ext>
            </a:extLst>
          </p:cNvPr>
          <p:cNvSpPr/>
          <p:nvPr/>
        </p:nvSpPr>
        <p:spPr>
          <a:xfrm>
            <a:off x="0" y="1"/>
            <a:ext cx="12654621"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3CC5DC-8215-51FC-9D10-267692750C03}"/>
              </a:ext>
            </a:extLst>
          </p:cNvPr>
          <p:cNvSpPr>
            <a:spLocks noGrp="1"/>
          </p:cNvSpPr>
          <p:nvPr>
            <p:ph idx="1"/>
          </p:nvPr>
        </p:nvSpPr>
        <p:spPr>
          <a:xfrm>
            <a:off x="723208" y="0"/>
            <a:ext cx="10051072" cy="6858000"/>
          </a:xfrm>
        </p:spPr>
        <p:txBody>
          <a:bodyPr anchor="ctr">
            <a:noAutofit/>
          </a:bodyPr>
          <a:lstStyle/>
          <a:p>
            <a:pPr marL="0" indent="0">
              <a:buNone/>
            </a:pPr>
            <a:r>
              <a:rPr lang="en-US" sz="4200">
                <a:solidFill>
                  <a:srgbClr val="323E48"/>
                </a:solidFill>
                <a:latin typeface="Myriad Pro"/>
              </a:rPr>
              <a:t>NFP, an Aon company, is an </a:t>
            </a:r>
            <a:r>
              <a:rPr lang="en-US" sz="4200" err="1">
                <a:solidFill>
                  <a:srgbClr val="323E48"/>
                </a:solidFill>
                <a:latin typeface="Myriad Pro"/>
              </a:rPr>
              <a:t>organisation</a:t>
            </a:r>
            <a:r>
              <a:rPr lang="en-US" sz="4200">
                <a:solidFill>
                  <a:srgbClr val="323E48"/>
                </a:solidFill>
                <a:latin typeface="Myriad Pro"/>
              </a:rPr>
              <a:t> of consultative advisors and problem solvers helping companies and individuals address their most significant </a:t>
            </a:r>
            <a:r>
              <a:rPr lang="en-US" sz="4200" b="1">
                <a:solidFill>
                  <a:schemeClr val="accent6">
                    <a:lumMod val="75000"/>
                  </a:schemeClr>
                </a:solidFill>
                <a:latin typeface="Myriad Pro"/>
              </a:rPr>
              <a:t>risk</a:t>
            </a:r>
            <a:r>
              <a:rPr lang="en-US" sz="4200">
                <a:solidFill>
                  <a:srgbClr val="323E48"/>
                </a:solidFill>
                <a:latin typeface="Myriad Pro"/>
              </a:rPr>
              <a:t>, </a:t>
            </a:r>
            <a:r>
              <a:rPr lang="en-US" sz="4200" b="1">
                <a:solidFill>
                  <a:schemeClr val="accent6">
                    <a:lumMod val="75000"/>
                  </a:schemeClr>
                </a:solidFill>
                <a:latin typeface="Myriad Pro"/>
              </a:rPr>
              <a:t>workforce</a:t>
            </a:r>
            <a:r>
              <a:rPr lang="en-US" sz="4200">
                <a:solidFill>
                  <a:srgbClr val="323E48"/>
                </a:solidFill>
                <a:latin typeface="Myriad Pro"/>
              </a:rPr>
              <a:t>, </a:t>
            </a:r>
            <a:r>
              <a:rPr lang="en-US" sz="4200" b="1">
                <a:solidFill>
                  <a:schemeClr val="accent6">
                    <a:lumMod val="75000"/>
                  </a:schemeClr>
                </a:solidFill>
                <a:latin typeface="Myriad Pro"/>
              </a:rPr>
              <a:t>wealth management</a:t>
            </a:r>
            <a:r>
              <a:rPr lang="en-US" sz="4200">
                <a:solidFill>
                  <a:srgbClr val="323E48"/>
                </a:solidFill>
                <a:latin typeface="Myriad Pro"/>
              </a:rPr>
              <a:t> and </a:t>
            </a:r>
            <a:r>
              <a:rPr lang="en-US" sz="4200" b="1">
                <a:solidFill>
                  <a:schemeClr val="accent6">
                    <a:lumMod val="75000"/>
                  </a:schemeClr>
                </a:solidFill>
                <a:latin typeface="Myriad Pro"/>
              </a:rPr>
              <a:t>retirement challenges</a:t>
            </a:r>
            <a:r>
              <a:rPr lang="en-US" sz="4200">
                <a:solidFill>
                  <a:srgbClr val="323E48"/>
                </a:solidFill>
                <a:latin typeface="Myriad Pro"/>
              </a:rPr>
              <a:t>. </a:t>
            </a:r>
          </a:p>
          <a:p>
            <a:pPr marL="0" indent="0">
              <a:buNone/>
            </a:pPr>
            <a:r>
              <a:rPr lang="en-US" sz="1400">
                <a:solidFill>
                  <a:srgbClr val="323E48"/>
                </a:solidFill>
                <a:latin typeface="Myriad Pro"/>
              </a:rPr>
              <a:t>NFP’s capabilities extend beyond the EU and around the globe, including Ireland, EMEA, APAC and North America. Our global reach and extensive range of solutions and partners mean we can support you whatever your location. Our personal approach and local expertise delivers the best outcomes for each and every one of our clients.</a:t>
            </a:r>
          </a:p>
        </p:txBody>
      </p:sp>
      <p:sp>
        <p:nvSpPr>
          <p:cNvPr id="4" name="Slide Number Placeholder 3">
            <a:extLst>
              <a:ext uri="{FF2B5EF4-FFF2-40B4-BE49-F238E27FC236}">
                <a16:creationId xmlns:a16="http://schemas.microsoft.com/office/drawing/2014/main" id="{1E3192F4-BBD9-7053-ECC6-6AF037B6DCB2}"/>
              </a:ext>
            </a:extLst>
          </p:cNvPr>
          <p:cNvSpPr>
            <a:spLocks noGrp="1"/>
          </p:cNvSpPr>
          <p:nvPr>
            <p:ph type="sldNum" sz="quarter" idx="12"/>
          </p:nvPr>
        </p:nvSpPr>
        <p:spPr>
          <a:xfrm>
            <a:off x="8803178" y="62801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C8853C-AE83-4374-96CC-1C61DD7B3109}" type="slidenum">
              <a:rPr lang="en-GB" smtClean="0"/>
              <a:pPr/>
              <a:t>10</a:t>
            </a:fld>
            <a:endParaRPr lang="en-GB"/>
          </a:p>
        </p:txBody>
      </p:sp>
    </p:spTree>
    <p:extLst>
      <p:ext uri="{BB962C8B-B14F-4D97-AF65-F5344CB8AC3E}">
        <p14:creationId xmlns:p14="http://schemas.microsoft.com/office/powerpoint/2010/main" val="72804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14E7-CA61-0874-188F-DF1CE359757B}"/>
              </a:ext>
            </a:extLst>
          </p:cNvPr>
          <p:cNvSpPr>
            <a:spLocks noGrp="1"/>
          </p:cNvSpPr>
          <p:nvPr>
            <p:ph type="title"/>
          </p:nvPr>
        </p:nvSpPr>
        <p:spPr/>
        <p:txBody>
          <a:bodyPr/>
          <a:lstStyle/>
          <a:p>
            <a:r>
              <a:rPr lang="en-US"/>
              <a:t>NFP around the globe</a:t>
            </a:r>
            <a:endParaRPr lang="en-GB"/>
          </a:p>
        </p:txBody>
      </p:sp>
      <p:sp>
        <p:nvSpPr>
          <p:cNvPr id="6" name="TextBox 5">
            <a:extLst>
              <a:ext uri="{FF2B5EF4-FFF2-40B4-BE49-F238E27FC236}">
                <a16:creationId xmlns:a16="http://schemas.microsoft.com/office/drawing/2014/main" id="{738FF5C0-81AF-6A76-D8B2-4AC962F33A2D}"/>
              </a:ext>
            </a:extLst>
          </p:cNvPr>
          <p:cNvSpPr txBox="1"/>
          <p:nvPr/>
        </p:nvSpPr>
        <p:spPr>
          <a:xfrm>
            <a:off x="2097746" y="3337074"/>
            <a:ext cx="3149600" cy="2585323"/>
          </a:xfrm>
          <a:prstGeom prst="rect">
            <a:avLst/>
          </a:prstGeom>
          <a:noFill/>
        </p:spPr>
        <p:txBody>
          <a:bodyPr wrap="square" lIns="91440" tIns="45720" rIns="91440" bIns="45720" rtlCol="0" anchor="t">
            <a:spAutoFit/>
          </a:bodyPr>
          <a:lstStyle/>
          <a:p>
            <a:pPr algn="l"/>
            <a:r>
              <a:rPr lang="en-GB" sz="7200" b="1">
                <a:solidFill>
                  <a:srgbClr val="339933"/>
                </a:solidFill>
                <a:latin typeface="Myriad Pro"/>
              </a:rPr>
              <a:t>7,700+</a:t>
            </a:r>
            <a:endParaRPr lang="en-GB" sz="7200" b="1" i="0" u="none" strike="noStrike" baseline="0">
              <a:solidFill>
                <a:srgbClr val="339933"/>
              </a:solidFill>
              <a:latin typeface="Myriad Pro" panose="020B0503030403020204" pitchFamily="34" charset="0"/>
            </a:endParaRPr>
          </a:p>
          <a:p>
            <a:pPr algn="l"/>
            <a:r>
              <a:rPr lang="en-GB" sz="1800" b="0" i="0" u="none" strike="noStrike" baseline="0">
                <a:solidFill>
                  <a:srgbClr val="323E48"/>
                </a:solidFill>
                <a:latin typeface="Myriad Pro"/>
              </a:rPr>
              <a:t>global employees</a:t>
            </a:r>
            <a:endParaRPr lang="en-GB">
              <a:solidFill>
                <a:srgbClr val="323E48"/>
              </a:solidFill>
              <a:latin typeface="Myriad Pro"/>
            </a:endParaRPr>
          </a:p>
        </p:txBody>
      </p:sp>
      <p:sp>
        <p:nvSpPr>
          <p:cNvPr id="8" name="TextBox 7">
            <a:extLst>
              <a:ext uri="{FF2B5EF4-FFF2-40B4-BE49-F238E27FC236}">
                <a16:creationId xmlns:a16="http://schemas.microsoft.com/office/drawing/2014/main" id="{3173B8DC-3375-F4F6-4210-5C8B39361ABA}"/>
              </a:ext>
            </a:extLst>
          </p:cNvPr>
          <p:cNvSpPr txBox="1"/>
          <p:nvPr/>
        </p:nvSpPr>
        <p:spPr>
          <a:xfrm>
            <a:off x="6446050" y="3319145"/>
            <a:ext cx="3421062" cy="1754326"/>
          </a:xfrm>
          <a:prstGeom prst="rect">
            <a:avLst/>
          </a:prstGeom>
          <a:noFill/>
        </p:spPr>
        <p:txBody>
          <a:bodyPr wrap="square" lIns="91440" tIns="45720" rIns="91440" bIns="45720" rtlCol="0" anchor="t">
            <a:spAutoFit/>
          </a:bodyPr>
          <a:lstStyle/>
          <a:p>
            <a:pPr algn="l"/>
            <a:r>
              <a:rPr lang="en-GB" sz="7200" b="1" dirty="0">
                <a:solidFill>
                  <a:srgbClr val="339933"/>
                </a:solidFill>
                <a:latin typeface="Myriad Pro"/>
              </a:rPr>
              <a:t>450</a:t>
            </a:r>
            <a:r>
              <a:rPr lang="en-GB" sz="7200" b="1" i="0" u="none" strike="noStrike" baseline="0" dirty="0">
                <a:solidFill>
                  <a:srgbClr val="339933"/>
                </a:solidFill>
                <a:latin typeface="Myriad Pro"/>
              </a:rPr>
              <a:t>+</a:t>
            </a:r>
          </a:p>
          <a:p>
            <a:r>
              <a:rPr lang="en-GB" sz="1800" b="0" i="0" u="none" strike="noStrike" baseline="0" dirty="0">
                <a:solidFill>
                  <a:srgbClr val="323E48"/>
                </a:solidFill>
                <a:latin typeface="Myriad Pro"/>
              </a:rPr>
              <a:t>employees in the UK and Ireland</a:t>
            </a:r>
            <a:r>
              <a:rPr lang="en-GB" dirty="0">
                <a:solidFill>
                  <a:srgbClr val="323E48"/>
                </a:solidFill>
                <a:latin typeface="Myriad Pro"/>
              </a:rPr>
              <a:t> </a:t>
            </a:r>
          </a:p>
        </p:txBody>
      </p:sp>
      <p:sp>
        <p:nvSpPr>
          <p:cNvPr id="9" name="TextBox 8">
            <a:extLst>
              <a:ext uri="{FF2B5EF4-FFF2-40B4-BE49-F238E27FC236}">
                <a16:creationId xmlns:a16="http://schemas.microsoft.com/office/drawing/2014/main" id="{E9B777FC-E59E-27A5-082F-4B77FE3CD8F0}"/>
              </a:ext>
            </a:extLst>
          </p:cNvPr>
          <p:cNvSpPr txBox="1"/>
          <p:nvPr/>
        </p:nvSpPr>
        <p:spPr>
          <a:xfrm>
            <a:off x="2097305" y="1737301"/>
            <a:ext cx="3645859" cy="2585323"/>
          </a:xfrm>
          <a:prstGeom prst="rect">
            <a:avLst/>
          </a:prstGeom>
          <a:noFill/>
        </p:spPr>
        <p:txBody>
          <a:bodyPr wrap="square" lIns="91440" tIns="45720" rIns="91440" bIns="45720" rtlCol="0" anchor="t">
            <a:spAutoFit/>
          </a:bodyPr>
          <a:lstStyle/>
          <a:p>
            <a:pPr algn="l"/>
            <a:r>
              <a:rPr lang="en-GB" sz="7200" b="1" i="0" u="none" strike="noStrike" baseline="0">
                <a:solidFill>
                  <a:srgbClr val="339933"/>
                </a:solidFill>
                <a:latin typeface="Myriad Pro"/>
              </a:rPr>
              <a:t>$</a:t>
            </a:r>
            <a:r>
              <a:rPr lang="en-GB" sz="7200" b="1">
                <a:solidFill>
                  <a:srgbClr val="339933"/>
                </a:solidFill>
                <a:latin typeface="Myriad Pro"/>
              </a:rPr>
              <a:t>2.5bn+</a:t>
            </a:r>
            <a:endParaRPr lang="en-GB" sz="7200" b="1" i="0" u="none" strike="noStrike" baseline="0">
              <a:solidFill>
                <a:srgbClr val="339933"/>
              </a:solidFill>
              <a:latin typeface="Myriad Pro"/>
            </a:endParaRPr>
          </a:p>
          <a:p>
            <a:pPr algn="l"/>
            <a:r>
              <a:rPr lang="en-GB" sz="1800" b="0" i="0" u="none" strike="noStrike" baseline="0">
                <a:solidFill>
                  <a:srgbClr val="323E48"/>
                </a:solidFill>
                <a:latin typeface="Myriad Pro"/>
              </a:rPr>
              <a:t>global revenue</a:t>
            </a:r>
            <a:endParaRPr lang="en-GB">
              <a:solidFill>
                <a:srgbClr val="323E48"/>
              </a:solidFill>
              <a:latin typeface="Myriad Pro"/>
            </a:endParaRPr>
          </a:p>
        </p:txBody>
      </p:sp>
      <p:sp>
        <p:nvSpPr>
          <p:cNvPr id="10" name="TextBox 9">
            <a:extLst>
              <a:ext uri="{FF2B5EF4-FFF2-40B4-BE49-F238E27FC236}">
                <a16:creationId xmlns:a16="http://schemas.microsoft.com/office/drawing/2014/main" id="{9C7D1F82-34D9-FBCD-ABAF-61323DBE143B}"/>
              </a:ext>
            </a:extLst>
          </p:cNvPr>
          <p:cNvSpPr txBox="1"/>
          <p:nvPr/>
        </p:nvSpPr>
        <p:spPr>
          <a:xfrm>
            <a:off x="6445572" y="1714463"/>
            <a:ext cx="3872805" cy="1754326"/>
          </a:xfrm>
          <a:prstGeom prst="rect">
            <a:avLst/>
          </a:prstGeom>
          <a:noFill/>
        </p:spPr>
        <p:txBody>
          <a:bodyPr wrap="square" lIns="91440" tIns="45720" rIns="91440" bIns="45720" rtlCol="0" anchor="t">
            <a:spAutoFit/>
          </a:bodyPr>
          <a:lstStyle/>
          <a:p>
            <a:pPr algn="l"/>
            <a:r>
              <a:rPr lang="en-GB" sz="7200" b="1">
                <a:solidFill>
                  <a:srgbClr val="339933"/>
                </a:solidFill>
                <a:latin typeface="Myriad Pro"/>
              </a:rPr>
              <a:t>15</a:t>
            </a:r>
            <a:endParaRPr lang="en-GB" sz="7200" b="1" i="0" u="none" strike="noStrike" baseline="0">
              <a:solidFill>
                <a:srgbClr val="339933"/>
              </a:solidFill>
              <a:latin typeface="Myriad Pro" panose="020B0503030403020204" pitchFamily="34" charset="0"/>
            </a:endParaRPr>
          </a:p>
          <a:p>
            <a:r>
              <a:rPr lang="en-GB">
                <a:solidFill>
                  <a:srgbClr val="323E48"/>
                </a:solidFill>
                <a:latin typeface="Myriad Pro"/>
              </a:rPr>
              <a:t>o</a:t>
            </a:r>
            <a:r>
              <a:rPr lang="en-GB" sz="1800" b="0" i="0" u="none" strike="noStrike" baseline="0">
                <a:solidFill>
                  <a:srgbClr val="323E48"/>
                </a:solidFill>
                <a:latin typeface="Myriad Pro"/>
              </a:rPr>
              <a:t>ffice locations in the </a:t>
            </a:r>
            <a:r>
              <a:rPr lang="en-GB">
                <a:solidFill>
                  <a:srgbClr val="323E48"/>
                </a:solidFill>
                <a:latin typeface="Myriad Pro"/>
              </a:rPr>
              <a:t>UK and</a:t>
            </a:r>
            <a:r>
              <a:rPr lang="en-GB" sz="1800" b="0" i="0" u="none" strike="noStrike" baseline="0">
                <a:solidFill>
                  <a:srgbClr val="323E48"/>
                </a:solidFill>
                <a:latin typeface="Myriad Pro"/>
              </a:rPr>
              <a:t> Ireland</a:t>
            </a:r>
            <a:endParaRPr lang="en-GB">
              <a:solidFill>
                <a:srgbClr val="323E48"/>
              </a:solidFill>
              <a:latin typeface="Myriad Pro"/>
            </a:endParaRPr>
          </a:p>
        </p:txBody>
      </p:sp>
    </p:spTree>
    <p:extLst>
      <p:ext uri="{BB962C8B-B14F-4D97-AF65-F5344CB8AC3E}">
        <p14:creationId xmlns:p14="http://schemas.microsoft.com/office/powerpoint/2010/main" val="3035423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3192F4-BBD9-7053-ECC6-6AF037B6DCB2}"/>
              </a:ext>
            </a:extLst>
          </p:cNvPr>
          <p:cNvSpPr>
            <a:spLocks noGrp="1"/>
          </p:cNvSpPr>
          <p:nvPr>
            <p:ph type="sldNum" sz="quarter" idx="12"/>
          </p:nvPr>
        </p:nvSpPr>
        <p:spPr>
          <a:xfrm>
            <a:off x="8803178" y="62801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C8853C-AE83-4374-96CC-1C61DD7B3109}" type="slidenum">
              <a:rPr lang="en-GB" smtClean="0"/>
              <a:pPr/>
              <a:t>12</a:t>
            </a:fld>
            <a:endParaRPr lang="en-GB"/>
          </a:p>
        </p:txBody>
      </p:sp>
      <p:sp>
        <p:nvSpPr>
          <p:cNvPr id="7" name="Rectangle 6">
            <a:extLst>
              <a:ext uri="{FF2B5EF4-FFF2-40B4-BE49-F238E27FC236}">
                <a16:creationId xmlns:a16="http://schemas.microsoft.com/office/drawing/2014/main" id="{DFC7E190-1065-56D8-3257-EA7F62C7F9DA}"/>
              </a:ext>
            </a:extLst>
          </p:cNvPr>
          <p:cNvSpPr/>
          <p:nvPr/>
        </p:nvSpPr>
        <p:spPr>
          <a:xfrm>
            <a:off x="8937096" y="1795047"/>
            <a:ext cx="2467994" cy="2648735"/>
          </a:xfrm>
          <a:prstGeom prst="rect">
            <a:avLst/>
          </a:prstGeom>
          <a:solidFill>
            <a:srgbClr val="4F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latin typeface="Myriad Pro" panose="020B0503030403020204" pitchFamily="34" charset="0"/>
              </a:rPr>
              <a:t>Commercial Insurance</a:t>
            </a:r>
          </a:p>
          <a:p>
            <a:pPr algn="ctr"/>
            <a:r>
              <a:rPr lang="en-US" sz="1400">
                <a:solidFill>
                  <a:schemeClr val="bg1"/>
                </a:solidFill>
                <a:latin typeface="Myriad Pro" panose="020B0503030403020204" pitchFamily="34" charset="0"/>
              </a:rPr>
              <a:t>Helping you </a:t>
            </a:r>
            <a:br>
              <a:rPr lang="en-US" sz="1400">
                <a:solidFill>
                  <a:schemeClr val="bg1"/>
                </a:solidFill>
                <a:latin typeface="Myriad Pro" panose="020B0503030403020204" pitchFamily="34" charset="0"/>
              </a:rPr>
            </a:br>
            <a:r>
              <a:rPr lang="en-US" sz="1400">
                <a:solidFill>
                  <a:schemeClr val="bg1"/>
                </a:solidFill>
                <a:latin typeface="Myriad Pro" panose="020B0503030403020204" pitchFamily="34" charset="0"/>
              </a:rPr>
              <a:t>protect your assets</a:t>
            </a:r>
            <a:endParaRPr lang="en-GB" sz="1400">
              <a:solidFill>
                <a:schemeClr val="bg1"/>
              </a:solidFill>
              <a:latin typeface="Myriad Pro" panose="020B0503030403020204" pitchFamily="34" charset="0"/>
            </a:endParaRPr>
          </a:p>
        </p:txBody>
      </p:sp>
      <p:sp>
        <p:nvSpPr>
          <p:cNvPr id="8" name="Rectangle 7">
            <a:extLst>
              <a:ext uri="{FF2B5EF4-FFF2-40B4-BE49-F238E27FC236}">
                <a16:creationId xmlns:a16="http://schemas.microsoft.com/office/drawing/2014/main" id="{39AAE3CF-5E70-1A5D-7BAB-C7A72FAC7290}"/>
              </a:ext>
            </a:extLst>
          </p:cNvPr>
          <p:cNvSpPr/>
          <p:nvPr/>
        </p:nvSpPr>
        <p:spPr>
          <a:xfrm>
            <a:off x="731838" y="1795049"/>
            <a:ext cx="2467994" cy="2648735"/>
          </a:xfrm>
          <a:prstGeom prst="rect">
            <a:avLst/>
          </a:prstGeom>
          <a:solidFill>
            <a:srgbClr val="4F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latin typeface="Myriad Pro" panose="020B0503030403020204" pitchFamily="34" charset="0"/>
              </a:rPr>
              <a:t>Employee </a:t>
            </a:r>
            <a:br>
              <a:rPr lang="en-US" sz="2200" b="1">
                <a:solidFill>
                  <a:schemeClr val="bg1"/>
                </a:solidFill>
                <a:latin typeface="Myriad Pro" panose="020B0503030403020204" pitchFamily="34" charset="0"/>
              </a:rPr>
            </a:br>
            <a:r>
              <a:rPr lang="en-US" sz="2200" b="1">
                <a:solidFill>
                  <a:schemeClr val="bg1"/>
                </a:solidFill>
                <a:latin typeface="Myriad Pro" panose="020B0503030403020204" pitchFamily="34" charset="0"/>
              </a:rPr>
              <a:t>Benefits</a:t>
            </a:r>
          </a:p>
          <a:p>
            <a:pPr algn="ctr"/>
            <a:r>
              <a:rPr lang="en-US" sz="1400">
                <a:solidFill>
                  <a:schemeClr val="bg1"/>
                </a:solidFill>
                <a:latin typeface="Myriad Pro" panose="020B0503030403020204" pitchFamily="34" charset="0"/>
              </a:rPr>
              <a:t>Helping you recruit, reward and retain the best people</a:t>
            </a:r>
            <a:endParaRPr lang="en-GB" sz="1400">
              <a:solidFill>
                <a:schemeClr val="bg1"/>
              </a:solidFill>
              <a:latin typeface="Myriad Pro" panose="020B0503030403020204" pitchFamily="34" charset="0"/>
            </a:endParaRPr>
          </a:p>
        </p:txBody>
      </p:sp>
      <p:sp>
        <p:nvSpPr>
          <p:cNvPr id="9" name="Rectangle 8">
            <a:extLst>
              <a:ext uri="{FF2B5EF4-FFF2-40B4-BE49-F238E27FC236}">
                <a16:creationId xmlns:a16="http://schemas.microsoft.com/office/drawing/2014/main" id="{5E076D30-E1E5-596A-EB4E-95B373C04B85}"/>
              </a:ext>
            </a:extLst>
          </p:cNvPr>
          <p:cNvSpPr/>
          <p:nvPr/>
        </p:nvSpPr>
        <p:spPr>
          <a:xfrm>
            <a:off x="3476625" y="1795048"/>
            <a:ext cx="2467994" cy="2648735"/>
          </a:xfrm>
          <a:prstGeom prst="rect">
            <a:avLst/>
          </a:prstGeom>
          <a:solidFill>
            <a:srgbClr val="4F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latin typeface="Myriad Pro" panose="020B0503030403020204" pitchFamily="34" charset="0"/>
              </a:rPr>
              <a:t>HR</a:t>
            </a:r>
            <a:br>
              <a:rPr lang="en-US" sz="2200" b="1">
                <a:solidFill>
                  <a:schemeClr val="bg1"/>
                </a:solidFill>
                <a:latin typeface="Myriad Pro" panose="020B0503030403020204" pitchFamily="34" charset="0"/>
              </a:rPr>
            </a:br>
            <a:r>
              <a:rPr lang="en-US" sz="2200" b="1">
                <a:solidFill>
                  <a:schemeClr val="bg1"/>
                </a:solidFill>
                <a:latin typeface="Myriad Pro" panose="020B0503030403020204" pitchFamily="34" charset="0"/>
              </a:rPr>
              <a:t> Solutions</a:t>
            </a:r>
          </a:p>
          <a:p>
            <a:pPr algn="ctr"/>
            <a:r>
              <a:rPr lang="en-US" sz="1400">
                <a:solidFill>
                  <a:schemeClr val="bg1"/>
                </a:solidFill>
                <a:latin typeface="Myriad Pro" panose="020B0503030403020204" pitchFamily="34" charset="0"/>
              </a:rPr>
              <a:t>Helping you improve performance through people</a:t>
            </a:r>
            <a:endParaRPr lang="en-GB" sz="1400">
              <a:solidFill>
                <a:schemeClr val="bg1"/>
              </a:solidFill>
              <a:latin typeface="Myriad Pro" panose="020B0503030403020204" pitchFamily="34" charset="0"/>
            </a:endParaRPr>
          </a:p>
        </p:txBody>
      </p:sp>
      <p:sp>
        <p:nvSpPr>
          <p:cNvPr id="10" name="Rectangle 9">
            <a:extLst>
              <a:ext uri="{FF2B5EF4-FFF2-40B4-BE49-F238E27FC236}">
                <a16:creationId xmlns:a16="http://schemas.microsoft.com/office/drawing/2014/main" id="{E9C732C7-45B9-209B-5626-601F921643E8}"/>
              </a:ext>
            </a:extLst>
          </p:cNvPr>
          <p:cNvSpPr/>
          <p:nvPr/>
        </p:nvSpPr>
        <p:spPr>
          <a:xfrm>
            <a:off x="6192309" y="1785771"/>
            <a:ext cx="2467994" cy="2648734"/>
          </a:xfrm>
          <a:prstGeom prst="rect">
            <a:avLst/>
          </a:prstGeom>
          <a:solidFill>
            <a:srgbClr val="4F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latin typeface="Myriad Pro" panose="020B0503030403020204" pitchFamily="34" charset="0"/>
              </a:rPr>
              <a:t>Health and </a:t>
            </a:r>
            <a:br>
              <a:rPr lang="en-US" sz="2200" b="1">
                <a:solidFill>
                  <a:schemeClr val="bg1"/>
                </a:solidFill>
                <a:latin typeface="Myriad Pro" panose="020B0503030403020204" pitchFamily="34" charset="0"/>
              </a:rPr>
            </a:br>
            <a:r>
              <a:rPr lang="en-US" sz="2200" b="1">
                <a:solidFill>
                  <a:schemeClr val="bg1"/>
                </a:solidFill>
                <a:latin typeface="Myriad Pro" panose="020B0503030403020204" pitchFamily="34" charset="0"/>
              </a:rPr>
              <a:t>Safety</a:t>
            </a:r>
          </a:p>
          <a:p>
            <a:pPr algn="ctr"/>
            <a:r>
              <a:rPr lang="en-US" sz="1400">
                <a:solidFill>
                  <a:schemeClr val="bg1"/>
                </a:solidFill>
                <a:latin typeface="Myriad Pro" panose="020B0503030403020204" pitchFamily="34" charset="0"/>
              </a:rPr>
              <a:t>Helping you keep your people and business safe</a:t>
            </a:r>
            <a:endParaRPr lang="en-GB" sz="1400">
              <a:solidFill>
                <a:schemeClr val="bg1"/>
              </a:solidFill>
              <a:latin typeface="Myriad Pro" panose="020B0503030403020204" pitchFamily="34" charset="0"/>
            </a:endParaRPr>
          </a:p>
        </p:txBody>
      </p:sp>
      <p:sp>
        <p:nvSpPr>
          <p:cNvPr id="12" name="Rectangle 11">
            <a:extLst>
              <a:ext uri="{FF2B5EF4-FFF2-40B4-BE49-F238E27FC236}">
                <a16:creationId xmlns:a16="http://schemas.microsoft.com/office/drawing/2014/main" id="{B89A0230-7CCA-4AE0-255F-F6C0C3FB5D74}"/>
              </a:ext>
            </a:extLst>
          </p:cNvPr>
          <p:cNvSpPr/>
          <p:nvPr/>
        </p:nvSpPr>
        <p:spPr>
          <a:xfrm>
            <a:off x="752343" y="384530"/>
            <a:ext cx="745717" cy="72670"/>
          </a:xfrm>
          <a:prstGeom prst="rect">
            <a:avLst/>
          </a:prstGeom>
          <a:solidFill>
            <a:srgbClr val="FFCF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C9B6190-E837-5C74-04AD-176A52317F5C}"/>
              </a:ext>
            </a:extLst>
          </p:cNvPr>
          <p:cNvSpPr/>
          <p:nvPr/>
        </p:nvSpPr>
        <p:spPr>
          <a:xfrm>
            <a:off x="749460" y="4633394"/>
            <a:ext cx="10687479" cy="886619"/>
          </a:xfrm>
          <a:prstGeom prst="rect">
            <a:avLst/>
          </a:prstGeom>
          <a:solidFill>
            <a:srgbClr val="4F9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latin typeface="Myriad Pro" panose="020B0503030403020204" pitchFamily="34" charset="0"/>
              </a:rPr>
              <a:t>Wealth Management</a:t>
            </a:r>
          </a:p>
          <a:p>
            <a:pPr algn="ctr"/>
            <a:r>
              <a:rPr lang="en-US" sz="1400">
                <a:solidFill>
                  <a:schemeClr val="bg1"/>
                </a:solidFill>
                <a:latin typeface="Myriad Pro" panose="020B0503030403020204" pitchFamily="34" charset="0"/>
              </a:rPr>
              <a:t>Helping people achieve their financial goals</a:t>
            </a:r>
            <a:endParaRPr lang="en-GB" sz="1400">
              <a:solidFill>
                <a:schemeClr val="bg1"/>
              </a:solidFill>
              <a:latin typeface="Myriad Pro" panose="020B0503030403020204" pitchFamily="34" charset="0"/>
            </a:endParaRPr>
          </a:p>
        </p:txBody>
      </p:sp>
      <p:sp>
        <p:nvSpPr>
          <p:cNvPr id="3" name="Title 1">
            <a:extLst>
              <a:ext uri="{FF2B5EF4-FFF2-40B4-BE49-F238E27FC236}">
                <a16:creationId xmlns:a16="http://schemas.microsoft.com/office/drawing/2014/main" id="{92CCD864-A9D4-A867-08C2-E22A669451AF}"/>
              </a:ext>
            </a:extLst>
          </p:cNvPr>
          <p:cNvSpPr txBox="1">
            <a:spLocks/>
          </p:cNvSpPr>
          <p:nvPr/>
        </p:nvSpPr>
        <p:spPr>
          <a:xfrm>
            <a:off x="731838" y="1480280"/>
            <a:ext cx="5212781" cy="3020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323E48"/>
                </a:solidFill>
                <a:latin typeface="Myriad Pro" panose="020B0503030403020204" pitchFamily="34" charset="0"/>
                <a:ea typeface="+mj-ea"/>
                <a:cs typeface="+mj-cs"/>
              </a:defRPr>
            </a:lvl1pPr>
          </a:lstStyle>
          <a:p>
            <a:pPr algn="ctr"/>
            <a:r>
              <a:rPr lang="en-US" sz="1400"/>
              <a:t>People</a:t>
            </a:r>
            <a:endParaRPr lang="en-GB" sz="1400"/>
          </a:p>
        </p:txBody>
      </p:sp>
      <p:sp>
        <p:nvSpPr>
          <p:cNvPr id="6" name="Title 1">
            <a:extLst>
              <a:ext uri="{FF2B5EF4-FFF2-40B4-BE49-F238E27FC236}">
                <a16:creationId xmlns:a16="http://schemas.microsoft.com/office/drawing/2014/main" id="{7B09939F-EC63-FC5B-3595-4ACD1027B9E8}"/>
              </a:ext>
            </a:extLst>
          </p:cNvPr>
          <p:cNvSpPr txBox="1">
            <a:spLocks/>
          </p:cNvSpPr>
          <p:nvPr/>
        </p:nvSpPr>
        <p:spPr>
          <a:xfrm>
            <a:off x="6243698" y="1480280"/>
            <a:ext cx="5161392" cy="3020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323E48"/>
                </a:solidFill>
                <a:latin typeface="Myriad Pro" panose="020B0503030403020204" pitchFamily="34" charset="0"/>
                <a:ea typeface="+mj-ea"/>
                <a:cs typeface="+mj-cs"/>
              </a:defRPr>
            </a:lvl1pPr>
          </a:lstStyle>
          <a:p>
            <a:pPr algn="ctr"/>
            <a:r>
              <a:rPr lang="en-US" sz="1400"/>
              <a:t>Operational</a:t>
            </a:r>
            <a:endParaRPr lang="en-GB" sz="1400"/>
          </a:p>
        </p:txBody>
      </p:sp>
      <p:sp>
        <p:nvSpPr>
          <p:cNvPr id="14" name="Title 13">
            <a:extLst>
              <a:ext uri="{FF2B5EF4-FFF2-40B4-BE49-F238E27FC236}">
                <a16:creationId xmlns:a16="http://schemas.microsoft.com/office/drawing/2014/main" id="{3C3CD3D1-3DE1-55D3-D091-A9450C4C1822}"/>
              </a:ext>
            </a:extLst>
          </p:cNvPr>
          <p:cNvSpPr>
            <a:spLocks noGrp="1"/>
          </p:cNvSpPr>
          <p:nvPr>
            <p:ph type="title"/>
          </p:nvPr>
        </p:nvSpPr>
        <p:spPr/>
        <p:txBody>
          <a:bodyPr/>
          <a:lstStyle/>
          <a:p>
            <a:r>
              <a:rPr lang="en-GB"/>
              <a:t>Our specialties</a:t>
            </a:r>
          </a:p>
        </p:txBody>
      </p:sp>
    </p:spTree>
    <p:extLst>
      <p:ext uri="{BB962C8B-B14F-4D97-AF65-F5344CB8AC3E}">
        <p14:creationId xmlns:p14="http://schemas.microsoft.com/office/powerpoint/2010/main" val="4202594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8376D-1A24-2DC2-4284-B951F06329D1}"/>
              </a:ext>
            </a:extLst>
          </p:cNvPr>
          <p:cNvPicPr>
            <a:picLocks noChangeAspect="1"/>
          </p:cNvPicPr>
          <p:nvPr/>
        </p:nvPicPr>
        <p:blipFill>
          <a:blip r:embed="rId2"/>
          <a:srcRect/>
          <a:stretch/>
        </p:blipFill>
        <p:spPr>
          <a:xfrm>
            <a:off x="1" y="896"/>
            <a:ext cx="12192000" cy="6858000"/>
          </a:xfrm>
          <a:prstGeom prst="rect">
            <a:avLst/>
          </a:prstGeom>
        </p:spPr>
      </p:pic>
    </p:spTree>
    <p:extLst>
      <p:ext uri="{BB962C8B-B14F-4D97-AF65-F5344CB8AC3E}">
        <p14:creationId xmlns:p14="http://schemas.microsoft.com/office/powerpoint/2010/main" val="2930824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5BEB-6349-63D3-5B08-4858501019C7}"/>
              </a:ext>
            </a:extLst>
          </p:cNvPr>
          <p:cNvSpPr>
            <a:spLocks noGrp="1"/>
          </p:cNvSpPr>
          <p:nvPr>
            <p:ph type="title"/>
          </p:nvPr>
        </p:nvSpPr>
        <p:spPr/>
        <p:txBody>
          <a:bodyPr/>
          <a:lstStyle/>
          <a:p>
            <a:r>
              <a:rPr lang="en-GB"/>
              <a:t>Our approach</a:t>
            </a:r>
          </a:p>
        </p:txBody>
      </p:sp>
      <p:pic>
        <p:nvPicPr>
          <p:cNvPr id="5" name="Content Placeholder 4" descr="Text&#10;&#10;Description automatically generated">
            <a:extLst>
              <a:ext uri="{FF2B5EF4-FFF2-40B4-BE49-F238E27FC236}">
                <a16:creationId xmlns:a16="http://schemas.microsoft.com/office/drawing/2014/main" id="{CE75B043-FBED-C4B6-2BBF-F541D3E17B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526" t="33579" r="6455" b="12493"/>
          <a:stretch/>
        </p:blipFill>
        <p:spPr>
          <a:xfrm>
            <a:off x="714828" y="1824539"/>
            <a:ext cx="11041742" cy="3854583"/>
          </a:xfrm>
        </p:spPr>
      </p:pic>
      <p:sp>
        <p:nvSpPr>
          <p:cNvPr id="7" name="TextBox 6">
            <a:extLst>
              <a:ext uri="{FF2B5EF4-FFF2-40B4-BE49-F238E27FC236}">
                <a16:creationId xmlns:a16="http://schemas.microsoft.com/office/drawing/2014/main" id="{8A870F3A-C8D3-FF52-6B18-9F0C33DAE078}"/>
              </a:ext>
            </a:extLst>
          </p:cNvPr>
          <p:cNvSpPr txBox="1"/>
          <p:nvPr/>
        </p:nvSpPr>
        <p:spPr>
          <a:xfrm>
            <a:off x="736033" y="1234091"/>
            <a:ext cx="10872333" cy="518540"/>
          </a:xfrm>
          <a:prstGeom prst="rect">
            <a:avLst/>
          </a:prstGeom>
          <a:noFill/>
        </p:spPr>
        <p:txBody>
          <a:bodyPr wrap="square" lIns="91440" tIns="45720" rIns="91440" bIns="45720" anchor="t">
            <a:spAutoFit/>
          </a:bodyPr>
          <a:lstStyle/>
          <a:p>
            <a:pPr marL="0" indent="0">
              <a:lnSpc>
                <a:spcPct val="120000"/>
              </a:lnSpc>
              <a:buNone/>
            </a:pPr>
            <a:r>
              <a:rPr lang="en-US" sz="1200">
                <a:solidFill>
                  <a:srgbClr val="323E48"/>
                </a:solidFill>
                <a:latin typeface="Myriad Pro"/>
              </a:rPr>
              <a:t>We focus on making sure we get exactly the right solutions for each and every one of our clients. And that doesn’t happen in one conversation. Our process ensures that we’re able to fully understand your business needs, and work alongside you to deliver first class service.</a:t>
            </a:r>
          </a:p>
        </p:txBody>
      </p:sp>
    </p:spTree>
    <p:extLst>
      <p:ext uri="{BB962C8B-B14F-4D97-AF65-F5344CB8AC3E}">
        <p14:creationId xmlns:p14="http://schemas.microsoft.com/office/powerpoint/2010/main" val="121679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FF61-7B8B-294E-52CA-ECE54C3E4F2E}"/>
              </a:ext>
            </a:extLst>
          </p:cNvPr>
          <p:cNvSpPr>
            <a:spLocks noGrp="1"/>
          </p:cNvSpPr>
          <p:nvPr>
            <p:ph type="title"/>
          </p:nvPr>
        </p:nvSpPr>
        <p:spPr/>
        <p:txBody>
          <a:bodyPr/>
          <a:lstStyle/>
          <a:p>
            <a:r>
              <a:rPr lang="en-GB"/>
              <a:t>Just text</a:t>
            </a:r>
          </a:p>
        </p:txBody>
      </p:sp>
      <p:sp>
        <p:nvSpPr>
          <p:cNvPr id="3" name="Content Placeholder 2">
            <a:extLst>
              <a:ext uri="{FF2B5EF4-FFF2-40B4-BE49-F238E27FC236}">
                <a16:creationId xmlns:a16="http://schemas.microsoft.com/office/drawing/2014/main" id="{3F8C9653-D85D-3626-F633-10F999016F1D}"/>
              </a:ext>
            </a:extLst>
          </p:cNvPr>
          <p:cNvSpPr>
            <a:spLocks noGrp="1"/>
          </p:cNvSpPr>
          <p:nvPr>
            <p:ph idx="1"/>
          </p:nvPr>
        </p:nvSpPr>
        <p:spPr>
          <a:xfrm>
            <a:off x="723208" y="1825625"/>
            <a:ext cx="10823170" cy="3926780"/>
          </a:xfrm>
        </p:spPr>
        <p:txBody>
          <a:bodyPr/>
          <a:lstStyle/>
          <a:p>
            <a:pPr marL="0" indent="0">
              <a:buNone/>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a:p>
            <a:pPr marL="0" indent="0">
              <a:buNone/>
            </a:pPr>
            <a:endParaRPr lang="en-GB"/>
          </a:p>
          <a:p>
            <a:pPr marL="0" indent="0">
              <a:buNone/>
            </a:pPr>
            <a:endParaRPr lang="en-GB"/>
          </a:p>
        </p:txBody>
      </p:sp>
    </p:spTree>
    <p:extLst>
      <p:ext uri="{BB962C8B-B14F-4D97-AF65-F5344CB8AC3E}">
        <p14:creationId xmlns:p14="http://schemas.microsoft.com/office/powerpoint/2010/main" val="3253140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14DC-B2E8-1B74-ED64-8B12DF9EA6C9}"/>
              </a:ext>
            </a:extLst>
          </p:cNvPr>
          <p:cNvSpPr>
            <a:spLocks noGrp="1"/>
          </p:cNvSpPr>
          <p:nvPr>
            <p:ph type="title"/>
          </p:nvPr>
        </p:nvSpPr>
        <p:spPr/>
        <p:txBody>
          <a:bodyPr/>
          <a:lstStyle/>
          <a:p>
            <a:r>
              <a:rPr lang="en-US"/>
              <a:t>Text and image</a:t>
            </a:r>
            <a:endParaRPr lang="en-GB"/>
          </a:p>
        </p:txBody>
      </p:sp>
      <p:sp>
        <p:nvSpPr>
          <p:cNvPr id="8" name="Content Placeholder 2">
            <a:extLst>
              <a:ext uri="{FF2B5EF4-FFF2-40B4-BE49-F238E27FC236}">
                <a16:creationId xmlns:a16="http://schemas.microsoft.com/office/drawing/2014/main" id="{C3FA6E8B-FD35-636B-296C-11AE3E87EE0B}"/>
              </a:ext>
            </a:extLst>
          </p:cNvPr>
          <p:cNvSpPr txBox="1">
            <a:spLocks/>
          </p:cNvSpPr>
          <p:nvPr/>
        </p:nvSpPr>
        <p:spPr>
          <a:xfrm>
            <a:off x="723208" y="1825625"/>
            <a:ext cx="5058468" cy="3926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339933"/>
              </a:buClr>
              <a:buFont typeface="Wingdings" panose="05000000000000000000" pitchFamily="2" charset="2"/>
              <a:buChar char="§"/>
              <a:defRPr sz="22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
                <a:srgbClr val="339933"/>
              </a:buClr>
              <a:buFont typeface="Wingdings" panose="05000000000000000000" pitchFamily="2" charset="2"/>
              <a:buChar char="§"/>
              <a:defRPr sz="22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
                <a:srgbClr val="339933"/>
              </a:buClr>
              <a:buFont typeface="Wingdings" panose="05000000000000000000" pitchFamily="2" charset="2"/>
              <a:buChar char="§"/>
              <a:defRPr sz="22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
                <a:srgbClr val="339933"/>
              </a:buClr>
              <a:buFont typeface="Wingdings" panose="05000000000000000000" pitchFamily="2" charset="2"/>
              <a:buChar char="§"/>
              <a:defRPr sz="22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
                <a:srgbClr val="339933"/>
              </a:buClr>
              <a:buFont typeface="Wingdings" panose="05000000000000000000" pitchFamily="2" charset="2"/>
              <a:buChar char="§"/>
              <a:defRPr sz="22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pic>
        <p:nvPicPr>
          <p:cNvPr id="14" name="Picture 13" descr="A picture containing text, indoor&#10;&#10;Description automatically generated">
            <a:extLst>
              <a:ext uri="{FF2B5EF4-FFF2-40B4-BE49-F238E27FC236}">
                <a16:creationId xmlns:a16="http://schemas.microsoft.com/office/drawing/2014/main" id="{D89A6E06-78F5-8E36-7DD8-BCC35057EA8B}"/>
              </a:ext>
            </a:extLst>
          </p:cNvPr>
          <p:cNvPicPr>
            <a:picLocks noChangeAspect="1"/>
          </p:cNvPicPr>
          <p:nvPr/>
        </p:nvPicPr>
        <p:blipFill rotWithShape="1">
          <a:blip r:embed="rId2">
            <a:extLst>
              <a:ext uri="{28A0092B-C50C-407E-A947-70E740481C1C}">
                <a14:useLocalDpi xmlns:a14="http://schemas.microsoft.com/office/drawing/2010/main" val="0"/>
              </a:ext>
            </a:extLst>
          </a:blip>
          <a:srcRect l="39084"/>
          <a:stretch/>
        </p:blipFill>
        <p:spPr>
          <a:xfrm>
            <a:off x="6096000" y="0"/>
            <a:ext cx="6334125" cy="6935549"/>
          </a:xfrm>
          <a:prstGeom prst="rect">
            <a:avLst/>
          </a:prstGeom>
        </p:spPr>
      </p:pic>
    </p:spTree>
    <p:extLst>
      <p:ext uri="{BB962C8B-B14F-4D97-AF65-F5344CB8AC3E}">
        <p14:creationId xmlns:p14="http://schemas.microsoft.com/office/powerpoint/2010/main" val="2263847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FF61-7B8B-294E-52CA-ECE54C3E4F2E}"/>
              </a:ext>
            </a:extLst>
          </p:cNvPr>
          <p:cNvSpPr>
            <a:spLocks noGrp="1"/>
          </p:cNvSpPr>
          <p:nvPr>
            <p:ph type="title"/>
          </p:nvPr>
        </p:nvSpPr>
        <p:spPr>
          <a:xfrm>
            <a:off x="6799587" y="623996"/>
            <a:ext cx="5677592" cy="727334"/>
          </a:xfrm>
        </p:spPr>
        <p:txBody>
          <a:bodyPr/>
          <a:lstStyle/>
          <a:p>
            <a:r>
              <a:rPr lang="en-GB"/>
              <a:t>Text and image</a:t>
            </a:r>
          </a:p>
        </p:txBody>
      </p:sp>
      <p:sp>
        <p:nvSpPr>
          <p:cNvPr id="3" name="Content Placeholder 2">
            <a:extLst>
              <a:ext uri="{FF2B5EF4-FFF2-40B4-BE49-F238E27FC236}">
                <a16:creationId xmlns:a16="http://schemas.microsoft.com/office/drawing/2014/main" id="{3F8C9653-D85D-3626-F633-10F999016F1D}"/>
              </a:ext>
            </a:extLst>
          </p:cNvPr>
          <p:cNvSpPr>
            <a:spLocks noGrp="1"/>
          </p:cNvSpPr>
          <p:nvPr>
            <p:ph idx="1"/>
          </p:nvPr>
        </p:nvSpPr>
        <p:spPr>
          <a:xfrm>
            <a:off x="6816965" y="1825625"/>
            <a:ext cx="4736406" cy="3926780"/>
          </a:xfrm>
        </p:spPr>
        <p:txBody>
          <a:bodyPr/>
          <a:lstStyle/>
          <a:p>
            <a:pPr marL="0" indent="0">
              <a:buNone/>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p>
        </p:txBody>
      </p:sp>
      <p:pic>
        <p:nvPicPr>
          <p:cNvPr id="8" name="Picture 7" descr="A picture containing person, indoor&#10;&#10;Description automatically generated">
            <a:extLst>
              <a:ext uri="{FF2B5EF4-FFF2-40B4-BE49-F238E27FC236}">
                <a16:creationId xmlns:a16="http://schemas.microsoft.com/office/drawing/2014/main" id="{E917B646-8AAC-B438-B2FA-1007097D08AC}"/>
              </a:ext>
            </a:extLst>
          </p:cNvPr>
          <p:cNvPicPr>
            <a:picLocks noChangeAspect="1"/>
          </p:cNvPicPr>
          <p:nvPr/>
        </p:nvPicPr>
        <p:blipFill rotWithShape="1">
          <a:blip r:embed="rId3">
            <a:extLst>
              <a:ext uri="{28A0092B-C50C-407E-A947-70E740481C1C}">
                <a14:useLocalDpi xmlns:a14="http://schemas.microsoft.com/office/drawing/2010/main" val="0"/>
              </a:ext>
            </a:extLst>
          </a:blip>
          <a:srcRect l="31488" r="9472"/>
          <a:stretch/>
        </p:blipFill>
        <p:spPr>
          <a:xfrm>
            <a:off x="0" y="-28841"/>
            <a:ext cx="6096000" cy="6886842"/>
          </a:xfrm>
          <a:prstGeom prst="rect">
            <a:avLst/>
          </a:prstGeom>
        </p:spPr>
      </p:pic>
    </p:spTree>
    <p:extLst>
      <p:ext uri="{BB962C8B-B14F-4D97-AF65-F5344CB8AC3E}">
        <p14:creationId xmlns:p14="http://schemas.microsoft.com/office/powerpoint/2010/main" val="2844604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FF61-7B8B-294E-52CA-ECE54C3E4F2E}"/>
              </a:ext>
            </a:extLst>
          </p:cNvPr>
          <p:cNvSpPr>
            <a:spLocks noGrp="1"/>
          </p:cNvSpPr>
          <p:nvPr>
            <p:ph type="title"/>
          </p:nvPr>
        </p:nvSpPr>
        <p:spPr/>
        <p:txBody>
          <a:bodyPr/>
          <a:lstStyle/>
          <a:p>
            <a:r>
              <a:rPr lang="en-GB"/>
              <a:t>Employee Benefits – Ireland (Tailored Finance)</a:t>
            </a:r>
          </a:p>
        </p:txBody>
      </p:sp>
      <p:sp>
        <p:nvSpPr>
          <p:cNvPr id="3" name="Content Placeholder 2">
            <a:extLst>
              <a:ext uri="{FF2B5EF4-FFF2-40B4-BE49-F238E27FC236}">
                <a16:creationId xmlns:a16="http://schemas.microsoft.com/office/drawing/2014/main" id="{3F8C9653-D85D-3626-F633-10F999016F1D}"/>
              </a:ext>
            </a:extLst>
          </p:cNvPr>
          <p:cNvSpPr>
            <a:spLocks noGrp="1"/>
          </p:cNvSpPr>
          <p:nvPr>
            <p:ph idx="1"/>
          </p:nvPr>
        </p:nvSpPr>
        <p:spPr>
          <a:xfrm>
            <a:off x="723208" y="1825625"/>
            <a:ext cx="10823170" cy="3926780"/>
          </a:xfrm>
        </p:spPr>
        <p:txBody>
          <a:bodyPr/>
          <a:lstStyle/>
          <a:p>
            <a:pPr marL="0" indent="0">
              <a:buNone/>
            </a:pPr>
            <a:endParaRPr lang="en-GB"/>
          </a:p>
          <a:p>
            <a:pPr marL="0" indent="0">
              <a:buNone/>
            </a:pPr>
            <a:endParaRPr lang="en-GB"/>
          </a:p>
        </p:txBody>
      </p:sp>
      <p:graphicFrame>
        <p:nvGraphicFramePr>
          <p:cNvPr id="4" name="Table 4">
            <a:extLst>
              <a:ext uri="{FF2B5EF4-FFF2-40B4-BE49-F238E27FC236}">
                <a16:creationId xmlns:a16="http://schemas.microsoft.com/office/drawing/2014/main" id="{8C3BA15B-DF51-50FC-8C18-230ED22959FA}"/>
              </a:ext>
            </a:extLst>
          </p:cNvPr>
          <p:cNvGraphicFramePr>
            <a:graphicFrameLocks noGrp="1"/>
          </p:cNvGraphicFramePr>
          <p:nvPr/>
        </p:nvGraphicFramePr>
        <p:xfrm>
          <a:off x="731837" y="1704404"/>
          <a:ext cx="10775745" cy="3669284"/>
        </p:xfrm>
        <a:graphic>
          <a:graphicData uri="http://schemas.openxmlformats.org/drawingml/2006/table">
            <a:tbl>
              <a:tblPr firstRow="1" bandRow="1">
                <a:tableStyleId>{5940675A-B579-460E-94D1-54222C63F5DA}</a:tableStyleId>
              </a:tblPr>
              <a:tblGrid>
                <a:gridCol w="2155149">
                  <a:extLst>
                    <a:ext uri="{9D8B030D-6E8A-4147-A177-3AD203B41FA5}">
                      <a16:colId xmlns:a16="http://schemas.microsoft.com/office/drawing/2014/main" val="266913744"/>
                    </a:ext>
                  </a:extLst>
                </a:gridCol>
                <a:gridCol w="2155149">
                  <a:extLst>
                    <a:ext uri="{9D8B030D-6E8A-4147-A177-3AD203B41FA5}">
                      <a16:colId xmlns:a16="http://schemas.microsoft.com/office/drawing/2014/main" val="952641472"/>
                    </a:ext>
                  </a:extLst>
                </a:gridCol>
                <a:gridCol w="2155149">
                  <a:extLst>
                    <a:ext uri="{9D8B030D-6E8A-4147-A177-3AD203B41FA5}">
                      <a16:colId xmlns:a16="http://schemas.microsoft.com/office/drawing/2014/main" val="84367039"/>
                    </a:ext>
                  </a:extLst>
                </a:gridCol>
                <a:gridCol w="2155149">
                  <a:extLst>
                    <a:ext uri="{9D8B030D-6E8A-4147-A177-3AD203B41FA5}">
                      <a16:colId xmlns:a16="http://schemas.microsoft.com/office/drawing/2014/main" val="2846908348"/>
                    </a:ext>
                  </a:extLst>
                </a:gridCol>
                <a:gridCol w="2155149">
                  <a:extLst>
                    <a:ext uri="{9D8B030D-6E8A-4147-A177-3AD203B41FA5}">
                      <a16:colId xmlns:a16="http://schemas.microsoft.com/office/drawing/2014/main" val="957368268"/>
                    </a:ext>
                  </a:extLst>
                </a:gridCol>
              </a:tblGrid>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05996799"/>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5955295"/>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8450928"/>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r>
                        <a:rPr lang="en-US"/>
                        <a:t>US Direct eCommerce (</a:t>
                      </a:r>
                      <a:r>
                        <a:rPr lang="en-US" err="1"/>
                        <a:t>eShop</a:t>
                      </a:r>
                      <a:r>
                        <a:rPr lang="en-US"/>
                        <a:t> World)</a:t>
                      </a:r>
                      <a:endParaRPr lang="en-GB"/>
                    </a:p>
                  </a:txBody>
                  <a:tcPr/>
                </a:tc>
                <a:tc>
                  <a:txBody>
                    <a:bodyPr/>
                    <a:lstStyle/>
                    <a:p>
                      <a:endParaRPr lang="en-GB"/>
                    </a:p>
                  </a:txBody>
                  <a:tcPr/>
                </a:tc>
                <a:extLst>
                  <a:ext uri="{0D108BD9-81ED-4DB2-BD59-A6C34878D82A}">
                    <a16:rowId xmlns:a16="http://schemas.microsoft.com/office/drawing/2014/main" val="3536524404"/>
                  </a:ext>
                </a:extLst>
              </a:tr>
            </a:tbl>
          </a:graphicData>
        </a:graphic>
      </p:graphicFrame>
      <p:pic>
        <p:nvPicPr>
          <p:cNvPr id="6" name="Picture 5">
            <a:extLst>
              <a:ext uri="{FF2B5EF4-FFF2-40B4-BE49-F238E27FC236}">
                <a16:creationId xmlns:a16="http://schemas.microsoft.com/office/drawing/2014/main" id="{07E5E841-096C-4B29-C9B6-6374FCAB6839}"/>
              </a:ext>
            </a:extLst>
          </p:cNvPr>
          <p:cNvPicPr>
            <a:picLocks noChangeAspect="1"/>
          </p:cNvPicPr>
          <p:nvPr/>
        </p:nvPicPr>
        <p:blipFill>
          <a:blip r:embed="rId3"/>
          <a:stretch>
            <a:fillRect/>
          </a:stretch>
        </p:blipFill>
        <p:spPr>
          <a:xfrm>
            <a:off x="1213487" y="1997642"/>
            <a:ext cx="1133475" cy="304800"/>
          </a:xfrm>
          <a:prstGeom prst="rect">
            <a:avLst/>
          </a:prstGeom>
        </p:spPr>
      </p:pic>
      <p:pic>
        <p:nvPicPr>
          <p:cNvPr id="1026" name="Picture 2">
            <a:extLst>
              <a:ext uri="{FF2B5EF4-FFF2-40B4-BE49-F238E27FC236}">
                <a16:creationId xmlns:a16="http://schemas.microsoft.com/office/drawing/2014/main" id="{1599D044-DED7-84D2-0480-1DEA4BE66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954" y="1987679"/>
            <a:ext cx="1133475" cy="352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470F714-1D5B-DF08-2A3D-0336075A2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631" y="1736883"/>
            <a:ext cx="1486737" cy="837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E22C482-F8E3-6D54-0EBE-44F8B8E85D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2739" y="2092892"/>
            <a:ext cx="1133475"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CF073F9-2175-85F4-ED90-F2C110BBED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8893" y="1821429"/>
            <a:ext cx="1133475"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EDC0970-12B1-CC4A-1FE8-39DC54C6D8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487" y="2892136"/>
            <a:ext cx="1133475"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10D112E-2F61-9C11-07D6-E572E6E95B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90493" y="2753353"/>
            <a:ext cx="648998" cy="6489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489DFD0-7BE4-1DCA-6996-C33B2A85FB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4839" y="2682154"/>
            <a:ext cx="746846" cy="7468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C986393-EC2C-7E22-78DE-D523E4656D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2738" y="2925452"/>
            <a:ext cx="1133475"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ropbox Sales Tool">
            <a:extLst>
              <a:ext uri="{FF2B5EF4-FFF2-40B4-BE49-F238E27FC236}">
                <a16:creationId xmlns:a16="http://schemas.microsoft.com/office/drawing/2014/main" id="{A77AB242-AC4E-8323-CC19-67320BF2AA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3657" y="2831728"/>
            <a:ext cx="1513500" cy="403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82FF1BF3-9BCB-399B-27DF-9F97D38C5B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4235" y="3747431"/>
            <a:ext cx="1362727" cy="49241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DE219423-2DF1-3F35-9D8C-AD322703573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7280" b="29278"/>
          <a:stretch/>
        </p:blipFill>
        <p:spPr bwMode="auto">
          <a:xfrm>
            <a:off x="3367954" y="3747431"/>
            <a:ext cx="1133475" cy="4924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E62C7378-5A27-F633-BEB0-A0768C9AB8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11524" y="3888863"/>
            <a:ext cx="1133475"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BA0F0946-3649-A995-45A1-951C4C2281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12738" y="3770490"/>
            <a:ext cx="1133475"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99D4CCC9-C10E-9BB2-5E63-2A084832865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39498" y="3761169"/>
            <a:ext cx="1372263"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napchat, logo Icon in Vector Logo">
            <a:extLst>
              <a:ext uri="{FF2B5EF4-FFF2-40B4-BE49-F238E27FC236}">
                <a16:creationId xmlns:a16="http://schemas.microsoft.com/office/drawing/2014/main" id="{7214F535-C6BA-DAAD-8F3D-6DEBED06CAF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01687" y="4592919"/>
            <a:ext cx="1245275" cy="62263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90D55F82-2EA2-DDF0-9E6F-967720E2119C}"/>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751" t="10154" r="6420" b="11824"/>
          <a:stretch/>
        </p:blipFill>
        <p:spPr bwMode="auto">
          <a:xfrm>
            <a:off x="3238959" y="4612899"/>
            <a:ext cx="1399142" cy="54069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A79A20E1-CAFD-A3EB-00F7-2B2C8B18B48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44268" y="4658296"/>
            <a:ext cx="78105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The Zoom Meeting Master Class: Better Picture, Better Sound &amp; More!">
            <a:extLst>
              <a:ext uri="{FF2B5EF4-FFF2-40B4-BE49-F238E27FC236}">
                <a16:creationId xmlns:a16="http://schemas.microsoft.com/office/drawing/2014/main" id="{3C756EAE-ED06-FA25-2A5B-E28ABD95FE5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69751" y="4530815"/>
            <a:ext cx="1329208" cy="7468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94BC94-8908-FFA2-DE6E-C3BBC58E4961}"/>
              </a:ext>
            </a:extLst>
          </p:cNvPr>
          <p:cNvSpPr txBox="1"/>
          <p:nvPr/>
        </p:nvSpPr>
        <p:spPr>
          <a:xfrm>
            <a:off x="524199" y="5494665"/>
            <a:ext cx="10944593" cy="923330"/>
          </a:xfrm>
          <a:prstGeom prst="rect">
            <a:avLst/>
          </a:prstGeom>
          <a:noFill/>
        </p:spPr>
        <p:txBody>
          <a:bodyPr wrap="square" rtlCol="0">
            <a:spAutoFit/>
          </a:bodyPr>
          <a:lstStyle/>
          <a:p>
            <a:pPr algn="ctr"/>
            <a:r>
              <a:rPr lang="en-GB" sz="5400">
                <a:highlight>
                  <a:srgbClr val="FFFF00"/>
                </a:highlight>
              </a:rPr>
              <a:t>DO NOT USE WITHOUT PERMISSION</a:t>
            </a:r>
          </a:p>
        </p:txBody>
      </p:sp>
    </p:spTree>
    <p:extLst>
      <p:ext uri="{BB962C8B-B14F-4D97-AF65-F5344CB8AC3E}">
        <p14:creationId xmlns:p14="http://schemas.microsoft.com/office/powerpoint/2010/main" val="181102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FF61-7B8B-294E-52CA-ECE54C3E4F2E}"/>
              </a:ext>
            </a:extLst>
          </p:cNvPr>
          <p:cNvSpPr>
            <a:spLocks noGrp="1"/>
          </p:cNvSpPr>
          <p:nvPr>
            <p:ph type="title"/>
          </p:nvPr>
        </p:nvSpPr>
        <p:spPr/>
        <p:txBody>
          <a:bodyPr/>
          <a:lstStyle/>
          <a:p>
            <a:r>
              <a:rPr lang="en-GB"/>
              <a:t>Employee Benefits – UK</a:t>
            </a:r>
          </a:p>
        </p:txBody>
      </p:sp>
      <p:sp>
        <p:nvSpPr>
          <p:cNvPr id="3" name="Content Placeholder 2">
            <a:extLst>
              <a:ext uri="{FF2B5EF4-FFF2-40B4-BE49-F238E27FC236}">
                <a16:creationId xmlns:a16="http://schemas.microsoft.com/office/drawing/2014/main" id="{3F8C9653-D85D-3626-F633-10F999016F1D}"/>
              </a:ext>
            </a:extLst>
          </p:cNvPr>
          <p:cNvSpPr>
            <a:spLocks noGrp="1"/>
          </p:cNvSpPr>
          <p:nvPr>
            <p:ph idx="1"/>
          </p:nvPr>
        </p:nvSpPr>
        <p:spPr>
          <a:xfrm>
            <a:off x="723208" y="1825625"/>
            <a:ext cx="10823170" cy="3926780"/>
          </a:xfrm>
        </p:spPr>
        <p:txBody>
          <a:bodyPr/>
          <a:lstStyle/>
          <a:p>
            <a:pPr marL="0" indent="0">
              <a:buNone/>
            </a:pPr>
            <a:endParaRPr lang="en-GB"/>
          </a:p>
          <a:p>
            <a:pPr marL="0" indent="0">
              <a:buNone/>
            </a:pPr>
            <a:endParaRPr lang="en-GB"/>
          </a:p>
        </p:txBody>
      </p:sp>
      <p:graphicFrame>
        <p:nvGraphicFramePr>
          <p:cNvPr id="4" name="Table 4">
            <a:extLst>
              <a:ext uri="{FF2B5EF4-FFF2-40B4-BE49-F238E27FC236}">
                <a16:creationId xmlns:a16="http://schemas.microsoft.com/office/drawing/2014/main" id="{8C3BA15B-DF51-50FC-8C18-230ED22959FA}"/>
              </a:ext>
            </a:extLst>
          </p:cNvPr>
          <p:cNvGraphicFramePr>
            <a:graphicFrameLocks noGrp="1"/>
          </p:cNvGraphicFramePr>
          <p:nvPr/>
        </p:nvGraphicFramePr>
        <p:xfrm>
          <a:off x="731837" y="1704404"/>
          <a:ext cx="10775745" cy="3669284"/>
        </p:xfrm>
        <a:graphic>
          <a:graphicData uri="http://schemas.openxmlformats.org/drawingml/2006/table">
            <a:tbl>
              <a:tblPr firstRow="1" bandRow="1">
                <a:tableStyleId>{5940675A-B579-460E-94D1-54222C63F5DA}</a:tableStyleId>
              </a:tblPr>
              <a:tblGrid>
                <a:gridCol w="2155149">
                  <a:extLst>
                    <a:ext uri="{9D8B030D-6E8A-4147-A177-3AD203B41FA5}">
                      <a16:colId xmlns:a16="http://schemas.microsoft.com/office/drawing/2014/main" val="266913744"/>
                    </a:ext>
                  </a:extLst>
                </a:gridCol>
                <a:gridCol w="2155149">
                  <a:extLst>
                    <a:ext uri="{9D8B030D-6E8A-4147-A177-3AD203B41FA5}">
                      <a16:colId xmlns:a16="http://schemas.microsoft.com/office/drawing/2014/main" val="952641472"/>
                    </a:ext>
                  </a:extLst>
                </a:gridCol>
                <a:gridCol w="2155149">
                  <a:extLst>
                    <a:ext uri="{9D8B030D-6E8A-4147-A177-3AD203B41FA5}">
                      <a16:colId xmlns:a16="http://schemas.microsoft.com/office/drawing/2014/main" val="84367039"/>
                    </a:ext>
                  </a:extLst>
                </a:gridCol>
                <a:gridCol w="2155149">
                  <a:extLst>
                    <a:ext uri="{9D8B030D-6E8A-4147-A177-3AD203B41FA5}">
                      <a16:colId xmlns:a16="http://schemas.microsoft.com/office/drawing/2014/main" val="2846908348"/>
                    </a:ext>
                  </a:extLst>
                </a:gridCol>
                <a:gridCol w="2155149">
                  <a:extLst>
                    <a:ext uri="{9D8B030D-6E8A-4147-A177-3AD203B41FA5}">
                      <a16:colId xmlns:a16="http://schemas.microsoft.com/office/drawing/2014/main" val="957368268"/>
                    </a:ext>
                  </a:extLst>
                </a:gridCol>
              </a:tblGrid>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05996799"/>
                  </a:ext>
                </a:extLst>
              </a:tr>
              <a:tr h="917321">
                <a:tc>
                  <a:txBody>
                    <a:bodyPr/>
                    <a:lstStyle/>
                    <a:p>
                      <a:endParaRPr lang="en-GB"/>
                    </a:p>
                  </a:txBody>
                  <a:tcPr/>
                </a:tc>
                <a:tc>
                  <a:txBody>
                    <a:bodyPr/>
                    <a:lstStyle/>
                    <a:p>
                      <a:endParaRPr lang="en-GB"/>
                    </a:p>
                  </a:txBody>
                  <a:tcPr/>
                </a:tc>
                <a:tc>
                  <a:txBody>
                    <a:bodyPr/>
                    <a:lstStyle/>
                    <a:p>
                      <a:r>
                        <a:rPr lang="en-US"/>
                        <a:t>Charles Tyrwhitt</a:t>
                      </a:r>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5955295"/>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8450928"/>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536524404"/>
                  </a:ext>
                </a:extLst>
              </a:tr>
            </a:tbl>
          </a:graphicData>
        </a:graphic>
      </p:graphicFrame>
      <p:pic>
        <p:nvPicPr>
          <p:cNvPr id="2050" name="Picture 2">
            <a:extLst>
              <a:ext uri="{FF2B5EF4-FFF2-40B4-BE49-F238E27FC236}">
                <a16:creationId xmlns:a16="http://schemas.microsoft.com/office/drawing/2014/main" id="{C6FE9B4C-9C87-1C09-A376-08A32A70C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667" y="1883464"/>
            <a:ext cx="1133475" cy="466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1F1304E-9CF3-C7BA-6EE7-79F08F997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808" y="1993001"/>
            <a:ext cx="1133475" cy="2476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208755A-3C0C-8AD6-86FB-D15D97A58B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261" y="1993001"/>
            <a:ext cx="1133475" cy="3238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D9DC961-38E6-0863-A0B3-304B66C54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6714" y="1950138"/>
            <a:ext cx="1133475" cy="4095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ricsson buys Vonage for $6.2BN - CSI Magazine">
            <a:extLst>
              <a:ext uri="{FF2B5EF4-FFF2-40B4-BE49-F238E27FC236}">
                <a16:creationId xmlns:a16="http://schemas.microsoft.com/office/drawing/2014/main" id="{AE39119F-35C6-7531-F1E1-47FA3D2AFB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46026" y="1751736"/>
            <a:ext cx="1303892" cy="7301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D1E1328-B270-6BBF-638D-DE3DB854F3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1667" y="2971973"/>
            <a:ext cx="11334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ykes Holiday Cottages - UK &amp; Ireland Travel Blog">
            <a:extLst>
              <a:ext uri="{FF2B5EF4-FFF2-40B4-BE49-F238E27FC236}">
                <a16:creationId xmlns:a16="http://schemas.microsoft.com/office/drawing/2014/main" id="{86CD4A02-5794-57A3-A7B7-C6EEABDAF0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8192" y="2909575"/>
            <a:ext cx="1425226" cy="27884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orthgate Public Services becomes NEC Software Solutions - ScotlandIS">
            <a:extLst>
              <a:ext uri="{FF2B5EF4-FFF2-40B4-BE49-F238E27FC236}">
                <a16:creationId xmlns:a16="http://schemas.microsoft.com/office/drawing/2014/main" id="{2A0FBF8C-58C0-537F-5AB4-39AA40B410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2075" y="4494032"/>
            <a:ext cx="1109134" cy="75161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A993DD9D-FF66-D06A-F47C-D59F6A6084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6714" y="2834008"/>
            <a:ext cx="1133475" cy="46672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Egon Zehnder Global Study Reveals CEOs Are More Self-Aware, Yet Need to  Become More Relational and Adaptive | Business Wire">
            <a:extLst>
              <a:ext uri="{FF2B5EF4-FFF2-40B4-BE49-F238E27FC236}">
                <a16:creationId xmlns:a16="http://schemas.microsoft.com/office/drawing/2014/main" id="{829C1608-6AE3-D639-DFEF-B4800B9FA4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1667" y="3718041"/>
            <a:ext cx="1213347" cy="60667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F5, Inc. - Wikipedia">
            <a:extLst>
              <a:ext uri="{FF2B5EF4-FFF2-40B4-BE49-F238E27FC236}">
                <a16:creationId xmlns:a16="http://schemas.microsoft.com/office/drawing/2014/main" id="{C1BB6A58-80A5-8BDB-6090-94886F6038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25652" y="3669577"/>
            <a:ext cx="660287" cy="60667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7659B541-127F-45DD-B5AD-C21657A739F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8257" b="13138"/>
          <a:stretch/>
        </p:blipFill>
        <p:spPr bwMode="auto">
          <a:xfrm>
            <a:off x="5539875" y="3660445"/>
            <a:ext cx="1133475" cy="66427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Kew House Care Home | Care Home in Wimbledon">
            <a:extLst>
              <a:ext uri="{FF2B5EF4-FFF2-40B4-BE49-F238E27FC236}">
                <a16:creationId xmlns:a16="http://schemas.microsoft.com/office/drawing/2014/main" id="{4F0F7EA4-C806-5221-EFB1-90B0D5F7C7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07819" y="3671021"/>
            <a:ext cx="1271264" cy="50850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arrison Catering - SAAS">
            <a:extLst>
              <a:ext uri="{FF2B5EF4-FFF2-40B4-BE49-F238E27FC236}">
                <a16:creationId xmlns:a16="http://schemas.microsoft.com/office/drawing/2014/main" id="{147221CA-24BC-FDE7-7574-D2534168D8D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03104" y="3576119"/>
            <a:ext cx="1514475" cy="757238"/>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KKR Releases Eco-Innovation Award for KKR portfolio companies">
            <a:extLst>
              <a:ext uri="{FF2B5EF4-FFF2-40B4-BE49-F238E27FC236}">
                <a16:creationId xmlns:a16="http://schemas.microsoft.com/office/drawing/2014/main" id="{7AA57AC1-A50F-374A-3EE7-FF716109B7C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61602" y="4738440"/>
            <a:ext cx="1133475" cy="257499"/>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4562C42E-7A4C-9D01-5BE2-7618AF7A8B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81808" y="4725624"/>
            <a:ext cx="1133475"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NEW ERA omar DeC.PA Logo PNG Vector (EPS) Free Download">
            <a:extLst>
              <a:ext uri="{FF2B5EF4-FFF2-40B4-BE49-F238E27FC236}">
                <a16:creationId xmlns:a16="http://schemas.microsoft.com/office/drawing/2014/main" id="{4340EF40-B4B8-9FDE-8352-82C76ECD5A2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03955" y="4563852"/>
            <a:ext cx="1205313" cy="606674"/>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a:extLst>
              <a:ext uri="{FF2B5EF4-FFF2-40B4-BE49-F238E27FC236}">
                <a16:creationId xmlns:a16="http://schemas.microsoft.com/office/drawing/2014/main" id="{45CB6319-F110-B313-1E35-6175218855C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64002" y="4612041"/>
            <a:ext cx="802528" cy="4923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CAB9C1-1E02-3BAF-38FF-9D8E06B47483}"/>
              </a:ext>
            </a:extLst>
          </p:cNvPr>
          <p:cNvSpPr txBox="1"/>
          <p:nvPr/>
        </p:nvSpPr>
        <p:spPr>
          <a:xfrm>
            <a:off x="524199" y="5494665"/>
            <a:ext cx="10944593" cy="923330"/>
          </a:xfrm>
          <a:prstGeom prst="rect">
            <a:avLst/>
          </a:prstGeom>
          <a:noFill/>
        </p:spPr>
        <p:txBody>
          <a:bodyPr wrap="square" rtlCol="0">
            <a:spAutoFit/>
          </a:bodyPr>
          <a:lstStyle/>
          <a:p>
            <a:pPr algn="ctr"/>
            <a:r>
              <a:rPr lang="en-GB" sz="5400">
                <a:highlight>
                  <a:srgbClr val="FFFF00"/>
                </a:highlight>
              </a:rPr>
              <a:t>DO NOT USE WITHOUT PERMISSION</a:t>
            </a:r>
          </a:p>
        </p:txBody>
      </p:sp>
    </p:spTree>
    <p:extLst>
      <p:ext uri="{BB962C8B-B14F-4D97-AF65-F5344CB8AC3E}">
        <p14:creationId xmlns:p14="http://schemas.microsoft.com/office/powerpoint/2010/main" val="1225840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DAC63A-4915-41C2-99CA-ECC5221A26D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935C6FEA-866C-D63E-262E-2B58F50B539B}"/>
              </a:ext>
            </a:extLst>
          </p:cNvPr>
          <p:cNvSpPr>
            <a:spLocks noGrp="1"/>
          </p:cNvSpPr>
          <p:nvPr>
            <p:ph type="ctrTitle"/>
          </p:nvPr>
        </p:nvSpPr>
        <p:spPr/>
        <p:txBody>
          <a:bodyPr anchor="t"/>
          <a:lstStyle/>
          <a:p>
            <a:r>
              <a:rPr lang="en-US"/>
              <a:t>Commercial insurance front cover (replace with your title)</a:t>
            </a:r>
            <a:endParaRPr lang="en-GB"/>
          </a:p>
        </p:txBody>
      </p:sp>
      <p:sp>
        <p:nvSpPr>
          <p:cNvPr id="3" name="Subtitle 2">
            <a:extLst>
              <a:ext uri="{FF2B5EF4-FFF2-40B4-BE49-F238E27FC236}">
                <a16:creationId xmlns:a16="http://schemas.microsoft.com/office/drawing/2014/main" id="{72FAC712-0B20-CA39-5373-274ED2321972}"/>
              </a:ext>
            </a:extLst>
          </p:cNvPr>
          <p:cNvSpPr>
            <a:spLocks noGrp="1"/>
          </p:cNvSpPr>
          <p:nvPr>
            <p:ph type="subTitle" idx="1"/>
          </p:nvPr>
        </p:nvSpPr>
        <p:spPr/>
        <p:txBody>
          <a:bodyPr/>
          <a:lstStyle/>
          <a:p>
            <a:r>
              <a:rPr lang="en-US"/>
              <a:t>Insert your sub-title in here</a:t>
            </a:r>
            <a:endParaRPr lang="en-GB"/>
          </a:p>
        </p:txBody>
      </p:sp>
    </p:spTree>
    <p:extLst>
      <p:ext uri="{BB962C8B-B14F-4D97-AF65-F5344CB8AC3E}">
        <p14:creationId xmlns:p14="http://schemas.microsoft.com/office/powerpoint/2010/main" val="3166852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FF61-7B8B-294E-52CA-ECE54C3E4F2E}"/>
              </a:ext>
            </a:extLst>
          </p:cNvPr>
          <p:cNvSpPr>
            <a:spLocks noGrp="1"/>
          </p:cNvSpPr>
          <p:nvPr>
            <p:ph type="title"/>
          </p:nvPr>
        </p:nvSpPr>
        <p:spPr/>
        <p:txBody>
          <a:bodyPr/>
          <a:lstStyle/>
          <a:p>
            <a:r>
              <a:rPr lang="en-GB"/>
              <a:t>Employee Benefits – Global</a:t>
            </a:r>
          </a:p>
        </p:txBody>
      </p:sp>
      <p:sp>
        <p:nvSpPr>
          <p:cNvPr id="3" name="Content Placeholder 2">
            <a:extLst>
              <a:ext uri="{FF2B5EF4-FFF2-40B4-BE49-F238E27FC236}">
                <a16:creationId xmlns:a16="http://schemas.microsoft.com/office/drawing/2014/main" id="{3F8C9653-D85D-3626-F633-10F999016F1D}"/>
              </a:ext>
            </a:extLst>
          </p:cNvPr>
          <p:cNvSpPr>
            <a:spLocks noGrp="1"/>
          </p:cNvSpPr>
          <p:nvPr>
            <p:ph idx="1"/>
          </p:nvPr>
        </p:nvSpPr>
        <p:spPr>
          <a:xfrm>
            <a:off x="723208" y="1825625"/>
            <a:ext cx="10823170" cy="3926780"/>
          </a:xfrm>
        </p:spPr>
        <p:txBody>
          <a:bodyPr/>
          <a:lstStyle/>
          <a:p>
            <a:pPr marL="0" indent="0">
              <a:buNone/>
            </a:pPr>
            <a:endParaRPr lang="en-GB"/>
          </a:p>
          <a:p>
            <a:pPr marL="0" indent="0">
              <a:buNone/>
            </a:pPr>
            <a:endParaRPr lang="en-GB"/>
          </a:p>
        </p:txBody>
      </p:sp>
      <p:graphicFrame>
        <p:nvGraphicFramePr>
          <p:cNvPr id="4" name="Table 4">
            <a:extLst>
              <a:ext uri="{FF2B5EF4-FFF2-40B4-BE49-F238E27FC236}">
                <a16:creationId xmlns:a16="http://schemas.microsoft.com/office/drawing/2014/main" id="{8C3BA15B-DF51-50FC-8C18-230ED22959FA}"/>
              </a:ext>
            </a:extLst>
          </p:cNvPr>
          <p:cNvGraphicFramePr>
            <a:graphicFrameLocks noGrp="1"/>
          </p:cNvGraphicFramePr>
          <p:nvPr/>
        </p:nvGraphicFramePr>
        <p:xfrm>
          <a:off x="731837" y="1704404"/>
          <a:ext cx="10775745" cy="3669284"/>
        </p:xfrm>
        <a:graphic>
          <a:graphicData uri="http://schemas.openxmlformats.org/drawingml/2006/table">
            <a:tbl>
              <a:tblPr firstRow="1" bandRow="1">
                <a:tableStyleId>{5940675A-B579-460E-94D1-54222C63F5DA}</a:tableStyleId>
              </a:tblPr>
              <a:tblGrid>
                <a:gridCol w="2155149">
                  <a:extLst>
                    <a:ext uri="{9D8B030D-6E8A-4147-A177-3AD203B41FA5}">
                      <a16:colId xmlns:a16="http://schemas.microsoft.com/office/drawing/2014/main" val="266913744"/>
                    </a:ext>
                  </a:extLst>
                </a:gridCol>
                <a:gridCol w="2155149">
                  <a:extLst>
                    <a:ext uri="{9D8B030D-6E8A-4147-A177-3AD203B41FA5}">
                      <a16:colId xmlns:a16="http://schemas.microsoft.com/office/drawing/2014/main" val="952641472"/>
                    </a:ext>
                  </a:extLst>
                </a:gridCol>
                <a:gridCol w="2155149">
                  <a:extLst>
                    <a:ext uri="{9D8B030D-6E8A-4147-A177-3AD203B41FA5}">
                      <a16:colId xmlns:a16="http://schemas.microsoft.com/office/drawing/2014/main" val="84367039"/>
                    </a:ext>
                  </a:extLst>
                </a:gridCol>
                <a:gridCol w="2155149">
                  <a:extLst>
                    <a:ext uri="{9D8B030D-6E8A-4147-A177-3AD203B41FA5}">
                      <a16:colId xmlns:a16="http://schemas.microsoft.com/office/drawing/2014/main" val="2846908348"/>
                    </a:ext>
                  </a:extLst>
                </a:gridCol>
                <a:gridCol w="2155149">
                  <a:extLst>
                    <a:ext uri="{9D8B030D-6E8A-4147-A177-3AD203B41FA5}">
                      <a16:colId xmlns:a16="http://schemas.microsoft.com/office/drawing/2014/main" val="957368268"/>
                    </a:ext>
                  </a:extLst>
                </a:gridCol>
              </a:tblGrid>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05996799"/>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5955295"/>
                  </a:ext>
                </a:extLst>
              </a:tr>
              <a:tr h="917321">
                <a:tc>
                  <a:txBody>
                    <a:bodyPr/>
                    <a:lstStyle/>
                    <a:p>
                      <a:r>
                        <a:rPr lang="en-US"/>
                        <a:t>B+H</a:t>
                      </a:r>
                      <a:endParaRPr lang="en-GB"/>
                    </a:p>
                  </a:txBody>
                  <a:tcPr/>
                </a:tc>
                <a:tc>
                  <a:txBody>
                    <a:bodyPr/>
                    <a:lstStyle/>
                    <a:p>
                      <a:endParaRPr lang="en-GB"/>
                    </a:p>
                  </a:txBody>
                  <a:tcPr/>
                </a:tc>
                <a:tc>
                  <a:txBody>
                    <a:bodyPr/>
                    <a:lstStyle/>
                    <a:p>
                      <a:r>
                        <a:rPr lang="en-US"/>
                        <a:t>Plume Design</a:t>
                      </a:r>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8450928"/>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r>
                        <a:rPr lang="en-US"/>
                        <a:t>Carpenter</a:t>
                      </a:r>
                      <a:endParaRPr lang="en-GB"/>
                    </a:p>
                  </a:txBody>
                  <a:tcPr/>
                </a:tc>
                <a:tc>
                  <a:txBody>
                    <a:bodyPr/>
                    <a:lstStyle/>
                    <a:p>
                      <a:endParaRPr lang="en-GB"/>
                    </a:p>
                  </a:txBody>
                  <a:tcPr/>
                </a:tc>
                <a:extLst>
                  <a:ext uri="{0D108BD9-81ED-4DB2-BD59-A6C34878D82A}">
                    <a16:rowId xmlns:a16="http://schemas.microsoft.com/office/drawing/2014/main" val="3536524404"/>
                  </a:ext>
                </a:extLst>
              </a:tr>
            </a:tbl>
          </a:graphicData>
        </a:graphic>
      </p:graphicFrame>
      <p:pic>
        <p:nvPicPr>
          <p:cNvPr id="3074" name="Picture 2" descr="Portfolio | General Atlantic">
            <a:extLst>
              <a:ext uri="{FF2B5EF4-FFF2-40B4-BE49-F238E27FC236}">
                <a16:creationId xmlns:a16="http://schemas.microsoft.com/office/drawing/2014/main" id="{1A4E2218-F285-3C41-ABB8-1B45BD141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55" y="1922368"/>
            <a:ext cx="1600200" cy="3724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KR Releases Eco-Innovation Award for KKR portfolio companies">
            <a:extLst>
              <a:ext uri="{FF2B5EF4-FFF2-40B4-BE49-F238E27FC236}">
                <a16:creationId xmlns:a16="http://schemas.microsoft.com/office/drawing/2014/main" id="{7991F1F1-D0FF-D243-E4F2-AA53D93D0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165" y="1955587"/>
            <a:ext cx="1639520" cy="3724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prinklr Raises $200 Million at $2.7 Billion Valuation | Business Wire">
            <a:extLst>
              <a:ext uri="{FF2B5EF4-FFF2-40B4-BE49-F238E27FC236}">
                <a16:creationId xmlns:a16="http://schemas.microsoft.com/office/drawing/2014/main" id="{12BE5ACB-2040-3859-B3E4-C8BBFC174A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286" b="27731"/>
          <a:stretch/>
        </p:blipFill>
        <p:spPr bwMode="auto">
          <a:xfrm>
            <a:off x="5188854" y="1857386"/>
            <a:ext cx="1891878" cy="5024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FBC0E8E-BF3A-276D-B8E9-F8850DB9D9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3944" y="1989534"/>
            <a:ext cx="11334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ortress Investment Group BizSpotlight - New York Business Journal">
            <a:extLst>
              <a:ext uri="{FF2B5EF4-FFF2-40B4-BE49-F238E27FC236}">
                <a16:creationId xmlns:a16="http://schemas.microsoft.com/office/drawing/2014/main" id="{5AAC45A0-8C5D-A6B8-CFEB-99A517C61D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4932" y="1857735"/>
            <a:ext cx="1522614" cy="55108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561F130-8CD6-6FDF-C4C0-31C9D9A600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9231" y="2758353"/>
            <a:ext cx="670647" cy="67064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840D9BB5-6638-0F6B-B6DD-D670915284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6334" y="2960326"/>
            <a:ext cx="1582955" cy="37246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8CF8EA39-0A92-8511-5876-4D4A53A939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9261" y="2907938"/>
            <a:ext cx="1133475" cy="37147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F0F6A838-F054-AC29-D0ED-6DF936DC16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8281" y="2917956"/>
            <a:ext cx="1133475" cy="2286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48EC42C4-FDD0-9448-6ED8-C91F17C945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53422" y="2766893"/>
            <a:ext cx="619997" cy="619997"/>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Blue Owl - Blue Owl Capital Acquires Ascentium to Establish Hong Kong  Presence as Part of Further APAC Expansion">
            <a:extLst>
              <a:ext uri="{FF2B5EF4-FFF2-40B4-BE49-F238E27FC236}">
                <a16:creationId xmlns:a16="http://schemas.microsoft.com/office/drawing/2014/main" id="{E140C1C1-2E21-4922-3521-94E31B1DFD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6334" y="3739973"/>
            <a:ext cx="1760351" cy="416222"/>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O'Melveny &amp; Myers LLP | Ricoh United Kingdom">
            <a:extLst>
              <a:ext uri="{FF2B5EF4-FFF2-40B4-BE49-F238E27FC236}">
                <a16:creationId xmlns:a16="http://schemas.microsoft.com/office/drawing/2014/main" id="{1CAF4859-155D-3D77-2102-827C28F7FC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7653" y="3599098"/>
            <a:ext cx="1322046" cy="661023"/>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F5 | Multi-Cloud Security and Application Delivery">
            <a:extLst>
              <a:ext uri="{FF2B5EF4-FFF2-40B4-BE49-F238E27FC236}">
                <a16:creationId xmlns:a16="http://schemas.microsoft.com/office/drawing/2014/main" id="{13E1DA3E-556B-4836-1286-35A06863FD7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73827" y="3695672"/>
            <a:ext cx="504823" cy="504823"/>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loud Cybersecurity Services for Email, Data &amp; Web | Mimecast | Mimecast">
            <a:extLst>
              <a:ext uri="{FF2B5EF4-FFF2-40B4-BE49-F238E27FC236}">
                <a16:creationId xmlns:a16="http://schemas.microsoft.com/office/drawing/2014/main" id="{2E9CA8AB-FB00-A885-DD2E-D354828873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25469" y="4719139"/>
            <a:ext cx="1479186" cy="249697"/>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Hootsuite Review | PCMag">
            <a:extLst>
              <a:ext uri="{FF2B5EF4-FFF2-40B4-BE49-F238E27FC236}">
                <a16:creationId xmlns:a16="http://schemas.microsoft.com/office/drawing/2014/main" id="{D8420881-4F55-20E7-1C06-FC88B1D1DE0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7165" y="4521022"/>
            <a:ext cx="1322047" cy="742822"/>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InMoment Acquires Digital Feedback Leader Wootric to Accelerate Pursuit of  Experience Improvement for World's Leading Brands | Business Wire">
            <a:extLst>
              <a:ext uri="{FF2B5EF4-FFF2-40B4-BE49-F238E27FC236}">
                <a16:creationId xmlns:a16="http://schemas.microsoft.com/office/drawing/2014/main" id="{3D915E3C-D640-4D72-EF88-D7FE235892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22817" y="4489529"/>
            <a:ext cx="1322046" cy="661023"/>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a:extLst>
              <a:ext uri="{FF2B5EF4-FFF2-40B4-BE49-F238E27FC236}">
                <a16:creationId xmlns:a16="http://schemas.microsoft.com/office/drawing/2014/main" id="{8C2788F0-0A41-717A-6AC0-4DA3A3309F4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65564" y="4562378"/>
            <a:ext cx="1063169" cy="6253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6EC1257-39D3-1958-A0F0-974E326F723E}"/>
              </a:ext>
            </a:extLst>
          </p:cNvPr>
          <p:cNvSpPr txBox="1"/>
          <p:nvPr/>
        </p:nvSpPr>
        <p:spPr>
          <a:xfrm>
            <a:off x="524199" y="5494665"/>
            <a:ext cx="10944593" cy="923330"/>
          </a:xfrm>
          <a:prstGeom prst="rect">
            <a:avLst/>
          </a:prstGeom>
          <a:noFill/>
        </p:spPr>
        <p:txBody>
          <a:bodyPr wrap="square" rtlCol="0">
            <a:spAutoFit/>
          </a:bodyPr>
          <a:lstStyle/>
          <a:p>
            <a:pPr algn="ctr"/>
            <a:r>
              <a:rPr lang="en-GB" sz="5400">
                <a:highlight>
                  <a:srgbClr val="FFFF00"/>
                </a:highlight>
              </a:rPr>
              <a:t>DO NOT USE WITHOUT PERMISSION</a:t>
            </a:r>
          </a:p>
        </p:txBody>
      </p:sp>
    </p:spTree>
    <p:extLst>
      <p:ext uri="{BB962C8B-B14F-4D97-AF65-F5344CB8AC3E}">
        <p14:creationId xmlns:p14="http://schemas.microsoft.com/office/powerpoint/2010/main" val="3613956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2AA0-8720-A3C0-02A5-993674A8C54D}"/>
              </a:ext>
            </a:extLst>
          </p:cNvPr>
          <p:cNvSpPr>
            <a:spLocks noGrp="1"/>
          </p:cNvSpPr>
          <p:nvPr>
            <p:ph type="title"/>
          </p:nvPr>
        </p:nvSpPr>
        <p:spPr/>
        <p:txBody>
          <a:bodyPr/>
          <a:lstStyle/>
          <a:p>
            <a:r>
              <a:rPr lang="en-US"/>
              <a:t>HR Services – Connor</a:t>
            </a:r>
            <a:endParaRPr lang="en-GB"/>
          </a:p>
        </p:txBody>
      </p:sp>
      <p:graphicFrame>
        <p:nvGraphicFramePr>
          <p:cNvPr id="4" name="Table 4">
            <a:extLst>
              <a:ext uri="{FF2B5EF4-FFF2-40B4-BE49-F238E27FC236}">
                <a16:creationId xmlns:a16="http://schemas.microsoft.com/office/drawing/2014/main" id="{57810AD3-F9B2-419D-13E9-16E45C81D037}"/>
              </a:ext>
            </a:extLst>
          </p:cNvPr>
          <p:cNvGraphicFramePr>
            <a:graphicFrameLocks noGrp="1"/>
          </p:cNvGraphicFramePr>
          <p:nvPr/>
        </p:nvGraphicFramePr>
        <p:xfrm>
          <a:off x="731837" y="1704404"/>
          <a:ext cx="10775745" cy="3669284"/>
        </p:xfrm>
        <a:graphic>
          <a:graphicData uri="http://schemas.openxmlformats.org/drawingml/2006/table">
            <a:tbl>
              <a:tblPr firstRow="1" bandRow="1">
                <a:tableStyleId>{5940675A-B579-460E-94D1-54222C63F5DA}</a:tableStyleId>
              </a:tblPr>
              <a:tblGrid>
                <a:gridCol w="2155149">
                  <a:extLst>
                    <a:ext uri="{9D8B030D-6E8A-4147-A177-3AD203B41FA5}">
                      <a16:colId xmlns:a16="http://schemas.microsoft.com/office/drawing/2014/main" val="266913744"/>
                    </a:ext>
                  </a:extLst>
                </a:gridCol>
                <a:gridCol w="2155149">
                  <a:extLst>
                    <a:ext uri="{9D8B030D-6E8A-4147-A177-3AD203B41FA5}">
                      <a16:colId xmlns:a16="http://schemas.microsoft.com/office/drawing/2014/main" val="952641472"/>
                    </a:ext>
                  </a:extLst>
                </a:gridCol>
                <a:gridCol w="2155149">
                  <a:extLst>
                    <a:ext uri="{9D8B030D-6E8A-4147-A177-3AD203B41FA5}">
                      <a16:colId xmlns:a16="http://schemas.microsoft.com/office/drawing/2014/main" val="84367039"/>
                    </a:ext>
                  </a:extLst>
                </a:gridCol>
                <a:gridCol w="2155149">
                  <a:extLst>
                    <a:ext uri="{9D8B030D-6E8A-4147-A177-3AD203B41FA5}">
                      <a16:colId xmlns:a16="http://schemas.microsoft.com/office/drawing/2014/main" val="2846908348"/>
                    </a:ext>
                  </a:extLst>
                </a:gridCol>
                <a:gridCol w="2155149">
                  <a:extLst>
                    <a:ext uri="{9D8B030D-6E8A-4147-A177-3AD203B41FA5}">
                      <a16:colId xmlns:a16="http://schemas.microsoft.com/office/drawing/2014/main" val="957368268"/>
                    </a:ext>
                  </a:extLst>
                </a:gridCol>
              </a:tblGrid>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05996799"/>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5955295"/>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8450928"/>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536524404"/>
                  </a:ext>
                </a:extLst>
              </a:tr>
            </a:tbl>
          </a:graphicData>
        </a:graphic>
      </p:graphicFrame>
      <p:pic>
        <p:nvPicPr>
          <p:cNvPr id="4098" name="Picture 2">
            <a:extLst>
              <a:ext uri="{FF2B5EF4-FFF2-40B4-BE49-F238E27FC236}">
                <a16:creationId xmlns:a16="http://schemas.microsoft.com/office/drawing/2014/main" id="{DAEE10D3-AC75-F696-15B1-2862358A1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735" y="1957560"/>
            <a:ext cx="1133475" cy="3429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2DD2D12-134E-8FD6-62CA-B8CA09F86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907" y="1976610"/>
            <a:ext cx="1133475" cy="304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cado Retail Ltd">
            <a:extLst>
              <a:ext uri="{FF2B5EF4-FFF2-40B4-BE49-F238E27FC236}">
                <a16:creationId xmlns:a16="http://schemas.microsoft.com/office/drawing/2014/main" id="{6FA59442-FE29-8FA6-7CE1-8629B2F0F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079" y="1976610"/>
            <a:ext cx="1315883" cy="41554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61CC935-49D3-CB59-FD20-4A8C2824A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1659" y="1884343"/>
            <a:ext cx="11334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4C70D0C6-5228-4178-660A-F35CF451F6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1979" y="1809922"/>
            <a:ext cx="5334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36572788-452E-01EC-9032-FD01AECF0B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0989" y="2767988"/>
            <a:ext cx="845811" cy="66101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LV Car Insurance Review | Bobatoo">
            <a:extLst>
              <a:ext uri="{FF2B5EF4-FFF2-40B4-BE49-F238E27FC236}">
                <a16:creationId xmlns:a16="http://schemas.microsoft.com/office/drawing/2014/main" id="{B3252185-D6B1-668C-577C-571E047A3E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6907" y="2777091"/>
            <a:ext cx="1133475" cy="50601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Outcomes First Group - Lime Marketing">
            <a:extLst>
              <a:ext uri="{FF2B5EF4-FFF2-40B4-BE49-F238E27FC236}">
                <a16:creationId xmlns:a16="http://schemas.microsoft.com/office/drawing/2014/main" id="{5028DE71-BB4E-029A-C6A8-D30452BBE3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1325" y="2777091"/>
            <a:ext cx="1729350" cy="52745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Warburtons Families Matter Community Grants Programme | Action Together">
            <a:extLst>
              <a:ext uri="{FF2B5EF4-FFF2-40B4-BE49-F238E27FC236}">
                <a16:creationId xmlns:a16="http://schemas.microsoft.com/office/drawing/2014/main" id="{02946BCC-6290-4DD2-6427-9BA9558003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1322" y="2664357"/>
            <a:ext cx="1173812" cy="781119"/>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SecuriGroup Secures Sir Robert McAlpine - SecuriGroup Company Updates">
            <a:extLst>
              <a:ext uri="{FF2B5EF4-FFF2-40B4-BE49-F238E27FC236}">
                <a16:creationId xmlns:a16="http://schemas.microsoft.com/office/drawing/2014/main" id="{373EC895-04A4-066A-0A22-7D3D648C98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44304" y="2664357"/>
            <a:ext cx="14287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a:extLst>
              <a:ext uri="{FF2B5EF4-FFF2-40B4-BE49-F238E27FC236}">
                <a16:creationId xmlns:a16="http://schemas.microsoft.com/office/drawing/2014/main" id="{702DE9E2-55C9-D823-86E9-B1F4BD670C3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7156" y="3625065"/>
            <a:ext cx="1133475" cy="542925"/>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a:extLst>
              <a:ext uri="{FF2B5EF4-FFF2-40B4-BE49-F238E27FC236}">
                <a16:creationId xmlns:a16="http://schemas.microsoft.com/office/drawing/2014/main" id="{2C06DDDF-A7AA-61DF-F31A-40865412DB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66527" y="3625065"/>
            <a:ext cx="1133475" cy="59055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anson (company) - Wikipedia">
            <a:extLst>
              <a:ext uri="{FF2B5EF4-FFF2-40B4-BE49-F238E27FC236}">
                <a16:creationId xmlns:a16="http://schemas.microsoft.com/office/drawing/2014/main" id="{208E218E-1EE2-A315-9124-36F74260F2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45898" y="3734268"/>
            <a:ext cx="1371657" cy="481347"/>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Ian Williams is appointed to the Guinness Partnership Framework to help  them deliver their mission to provide Great Homes – Ian Williams">
            <a:extLst>
              <a:ext uri="{FF2B5EF4-FFF2-40B4-BE49-F238E27FC236}">
                <a16:creationId xmlns:a16="http://schemas.microsoft.com/office/drawing/2014/main" id="{016F49A0-FC88-39D2-00F2-CBB8EC61C29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2960" y="3572666"/>
            <a:ext cx="1371658" cy="595324"/>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Eversheds Sutherland — Manchester University Law Society">
            <a:extLst>
              <a:ext uri="{FF2B5EF4-FFF2-40B4-BE49-F238E27FC236}">
                <a16:creationId xmlns:a16="http://schemas.microsoft.com/office/drawing/2014/main" id="{70D2EE75-969E-7B23-F5FA-19F815B7C7F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5793" b="23619"/>
          <a:stretch/>
        </p:blipFill>
        <p:spPr bwMode="auto">
          <a:xfrm>
            <a:off x="9574467" y="3670216"/>
            <a:ext cx="1768424" cy="595325"/>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a:extLst>
              <a:ext uri="{FF2B5EF4-FFF2-40B4-BE49-F238E27FC236}">
                <a16:creationId xmlns:a16="http://schemas.microsoft.com/office/drawing/2014/main" id="{5BE72B4D-A2B9-524D-2D6B-457161E854F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87155" y="4594588"/>
            <a:ext cx="1133475" cy="638175"/>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a:extLst>
              <a:ext uri="{FF2B5EF4-FFF2-40B4-BE49-F238E27FC236}">
                <a16:creationId xmlns:a16="http://schemas.microsoft.com/office/drawing/2014/main" id="{B0929332-3D84-0708-1FFF-18D7B093FB8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02758" y="4546566"/>
            <a:ext cx="661012" cy="661012"/>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a:extLst>
              <a:ext uri="{FF2B5EF4-FFF2-40B4-BE49-F238E27FC236}">
                <a16:creationId xmlns:a16="http://schemas.microsoft.com/office/drawing/2014/main" id="{EB962A05-3EC7-CA40-9768-1F89FB6C5F9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45898" y="4645340"/>
            <a:ext cx="1428491" cy="384132"/>
          </a:xfrm>
          <a:prstGeom prst="rect">
            <a:avLst/>
          </a:prstGeom>
          <a:noFill/>
          <a:extLst>
            <a:ext uri="{909E8E84-426E-40DD-AFC4-6F175D3DCCD1}">
              <a14:hiddenFill xmlns:a14="http://schemas.microsoft.com/office/drawing/2010/main">
                <a:solidFill>
                  <a:srgbClr val="FFFFFF"/>
                </a:solidFill>
              </a14:hiddenFill>
            </a:ext>
          </a:extLst>
        </p:spPr>
      </p:pic>
      <p:pic>
        <p:nvPicPr>
          <p:cNvPr id="4134" name="Picture 38">
            <a:extLst>
              <a:ext uri="{FF2B5EF4-FFF2-40B4-BE49-F238E27FC236}">
                <a16:creationId xmlns:a16="http://schemas.microsoft.com/office/drawing/2014/main" id="{1498BF21-8FC0-6847-3671-86C82F15B2F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28232" y="4521064"/>
            <a:ext cx="661013" cy="661013"/>
          </a:xfrm>
          <a:prstGeom prst="rect">
            <a:avLst/>
          </a:prstGeom>
          <a:noFill/>
          <a:extLst>
            <a:ext uri="{909E8E84-426E-40DD-AFC4-6F175D3DCCD1}">
              <a14:hiddenFill xmlns:a14="http://schemas.microsoft.com/office/drawing/2010/main">
                <a:solidFill>
                  <a:srgbClr val="FFFFFF"/>
                </a:solidFill>
              </a14:hiddenFill>
            </a:ext>
          </a:extLst>
        </p:spPr>
      </p:pic>
      <p:pic>
        <p:nvPicPr>
          <p:cNvPr id="4136" name="Picture 40" descr="Image result for sas software">
            <a:extLst>
              <a:ext uri="{FF2B5EF4-FFF2-40B4-BE49-F238E27FC236}">
                <a16:creationId xmlns:a16="http://schemas.microsoft.com/office/drawing/2014/main" id="{9ACB60F7-32C3-27EF-B2DD-BDCB2C95DE6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44304" y="4645340"/>
            <a:ext cx="1277549" cy="5493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E2F702-0802-5CE1-DE0E-F6DBD8CB85DD}"/>
              </a:ext>
            </a:extLst>
          </p:cNvPr>
          <p:cNvSpPr txBox="1"/>
          <p:nvPr/>
        </p:nvSpPr>
        <p:spPr>
          <a:xfrm>
            <a:off x="524199" y="5494665"/>
            <a:ext cx="10944593" cy="923330"/>
          </a:xfrm>
          <a:prstGeom prst="rect">
            <a:avLst/>
          </a:prstGeom>
          <a:noFill/>
        </p:spPr>
        <p:txBody>
          <a:bodyPr wrap="square" rtlCol="0">
            <a:spAutoFit/>
          </a:bodyPr>
          <a:lstStyle/>
          <a:p>
            <a:pPr algn="ctr"/>
            <a:r>
              <a:rPr lang="en-GB" sz="5400">
                <a:highlight>
                  <a:srgbClr val="FFFF00"/>
                </a:highlight>
              </a:rPr>
              <a:t>DO NOT USE WITHOUT PERMISSION</a:t>
            </a:r>
          </a:p>
        </p:txBody>
      </p:sp>
    </p:spTree>
    <p:extLst>
      <p:ext uri="{BB962C8B-B14F-4D97-AF65-F5344CB8AC3E}">
        <p14:creationId xmlns:p14="http://schemas.microsoft.com/office/powerpoint/2010/main" val="3753967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09EEF-47E4-FC84-D75C-DE53C49A3DF2}"/>
              </a:ext>
            </a:extLst>
          </p:cNvPr>
          <p:cNvSpPr>
            <a:spLocks noGrp="1"/>
          </p:cNvSpPr>
          <p:nvPr>
            <p:ph type="title"/>
          </p:nvPr>
        </p:nvSpPr>
        <p:spPr>
          <a:xfrm>
            <a:off x="708123" y="608956"/>
            <a:ext cx="10823171" cy="727334"/>
          </a:xfrm>
        </p:spPr>
        <p:txBody>
          <a:bodyPr/>
          <a:lstStyle/>
          <a:p>
            <a:r>
              <a:rPr lang="en-US"/>
              <a:t>UK Commercial Insurance</a:t>
            </a:r>
            <a:endParaRPr lang="en-GB"/>
          </a:p>
        </p:txBody>
      </p:sp>
      <p:graphicFrame>
        <p:nvGraphicFramePr>
          <p:cNvPr id="4" name="Table 4">
            <a:extLst>
              <a:ext uri="{FF2B5EF4-FFF2-40B4-BE49-F238E27FC236}">
                <a16:creationId xmlns:a16="http://schemas.microsoft.com/office/drawing/2014/main" id="{76AC75D2-0B9F-0DCB-4EFE-263D7110134B}"/>
              </a:ext>
            </a:extLst>
          </p:cNvPr>
          <p:cNvGraphicFramePr>
            <a:graphicFrameLocks noGrp="1"/>
          </p:cNvGraphicFramePr>
          <p:nvPr/>
        </p:nvGraphicFramePr>
        <p:xfrm>
          <a:off x="731837" y="1704404"/>
          <a:ext cx="10775745" cy="3669284"/>
        </p:xfrm>
        <a:graphic>
          <a:graphicData uri="http://schemas.openxmlformats.org/drawingml/2006/table">
            <a:tbl>
              <a:tblPr firstRow="1" bandRow="1">
                <a:tableStyleId>{5940675A-B579-460E-94D1-54222C63F5DA}</a:tableStyleId>
              </a:tblPr>
              <a:tblGrid>
                <a:gridCol w="2155149">
                  <a:extLst>
                    <a:ext uri="{9D8B030D-6E8A-4147-A177-3AD203B41FA5}">
                      <a16:colId xmlns:a16="http://schemas.microsoft.com/office/drawing/2014/main" val="266913744"/>
                    </a:ext>
                  </a:extLst>
                </a:gridCol>
                <a:gridCol w="2155149">
                  <a:extLst>
                    <a:ext uri="{9D8B030D-6E8A-4147-A177-3AD203B41FA5}">
                      <a16:colId xmlns:a16="http://schemas.microsoft.com/office/drawing/2014/main" val="952641472"/>
                    </a:ext>
                  </a:extLst>
                </a:gridCol>
                <a:gridCol w="2155149">
                  <a:extLst>
                    <a:ext uri="{9D8B030D-6E8A-4147-A177-3AD203B41FA5}">
                      <a16:colId xmlns:a16="http://schemas.microsoft.com/office/drawing/2014/main" val="84367039"/>
                    </a:ext>
                  </a:extLst>
                </a:gridCol>
                <a:gridCol w="2155149">
                  <a:extLst>
                    <a:ext uri="{9D8B030D-6E8A-4147-A177-3AD203B41FA5}">
                      <a16:colId xmlns:a16="http://schemas.microsoft.com/office/drawing/2014/main" val="2846908348"/>
                    </a:ext>
                  </a:extLst>
                </a:gridCol>
                <a:gridCol w="2155149">
                  <a:extLst>
                    <a:ext uri="{9D8B030D-6E8A-4147-A177-3AD203B41FA5}">
                      <a16:colId xmlns:a16="http://schemas.microsoft.com/office/drawing/2014/main" val="957368268"/>
                    </a:ext>
                  </a:extLst>
                </a:gridCol>
              </a:tblGrid>
              <a:tr h="917321">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extLst>
                  <a:ext uri="{0D108BD9-81ED-4DB2-BD59-A6C34878D82A}">
                    <a16:rowId xmlns:a16="http://schemas.microsoft.com/office/drawing/2014/main" val="1405996799"/>
                  </a:ext>
                </a:extLst>
              </a:tr>
              <a:tr h="917321">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r>
                        <a:rPr lang="en-GB" sz="1400" kern="1200">
                          <a:solidFill>
                            <a:schemeClr val="tx1"/>
                          </a:solidFill>
                          <a:effectLst/>
                          <a:latin typeface="+mn-lt"/>
                          <a:ea typeface="+mn-ea"/>
                          <a:cs typeface="+mn-cs"/>
                        </a:rPr>
                        <a:t>JH Performance Ducati</a:t>
                      </a:r>
                      <a:endParaRPr lang="en-GB" sz="1400"/>
                    </a:p>
                  </a:txBody>
                  <a:tcPr anchor="ctr"/>
                </a:tc>
                <a:tc>
                  <a:txBody>
                    <a:bodyPr/>
                    <a:lstStyle/>
                    <a:p>
                      <a:pPr algn="ctr"/>
                      <a:r>
                        <a:rPr lang="en-GB" sz="1400" kern="1200" err="1">
                          <a:solidFill>
                            <a:schemeClr val="tx1"/>
                          </a:solidFill>
                          <a:effectLst/>
                          <a:latin typeface="+mn-lt"/>
                          <a:ea typeface="+mn-ea"/>
                          <a:cs typeface="+mn-cs"/>
                        </a:rPr>
                        <a:t>Spenvale</a:t>
                      </a:r>
                      <a:r>
                        <a:rPr lang="en-GB" sz="1400" kern="1200">
                          <a:solidFill>
                            <a:schemeClr val="tx1"/>
                          </a:solidFill>
                          <a:effectLst/>
                          <a:latin typeface="+mn-lt"/>
                          <a:ea typeface="+mn-ea"/>
                          <a:cs typeface="+mn-cs"/>
                        </a:rPr>
                        <a:t> property owners</a:t>
                      </a:r>
                      <a:endParaRPr lang="en-GB" sz="1400"/>
                    </a:p>
                  </a:txBody>
                  <a:tcPr anchor="ctr"/>
                </a:tc>
                <a:extLst>
                  <a:ext uri="{0D108BD9-81ED-4DB2-BD59-A6C34878D82A}">
                    <a16:rowId xmlns:a16="http://schemas.microsoft.com/office/drawing/2014/main" val="165955295"/>
                  </a:ext>
                </a:extLst>
              </a:tr>
              <a:tr h="917321">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extLst>
                  <a:ext uri="{0D108BD9-81ED-4DB2-BD59-A6C34878D82A}">
                    <a16:rowId xmlns:a16="http://schemas.microsoft.com/office/drawing/2014/main" val="58450928"/>
                  </a:ext>
                </a:extLst>
              </a:tr>
              <a:tr h="917321">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extLst>
                  <a:ext uri="{0D108BD9-81ED-4DB2-BD59-A6C34878D82A}">
                    <a16:rowId xmlns:a16="http://schemas.microsoft.com/office/drawing/2014/main" val="3536524404"/>
                  </a:ext>
                </a:extLst>
              </a:tr>
            </a:tbl>
          </a:graphicData>
        </a:graphic>
      </p:graphicFrame>
      <p:pic>
        <p:nvPicPr>
          <p:cNvPr id="1026" name="Picture 2" descr="CMG RESCUE SERVICES (@cmg_247) / Twitter">
            <a:extLst>
              <a:ext uri="{FF2B5EF4-FFF2-40B4-BE49-F238E27FC236}">
                <a16:creationId xmlns:a16="http://schemas.microsoft.com/office/drawing/2014/main" id="{D3C8A7C7-ECAC-3268-C009-CEB27F518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513" b="43795"/>
          <a:stretch/>
        </p:blipFill>
        <p:spPr bwMode="auto">
          <a:xfrm>
            <a:off x="931984" y="1905570"/>
            <a:ext cx="1811216" cy="501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lts Healthcare - Crunchbase Company Profile &amp; Funding">
            <a:extLst>
              <a:ext uri="{FF2B5EF4-FFF2-40B4-BE49-F238E27FC236}">
                <a16:creationId xmlns:a16="http://schemas.microsoft.com/office/drawing/2014/main" id="{A477C5BC-EC92-B422-EAC5-CCB44213A3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89" b="23894"/>
          <a:stretch/>
        </p:blipFill>
        <p:spPr bwMode="auto">
          <a:xfrm>
            <a:off x="3332529" y="1795912"/>
            <a:ext cx="1247286" cy="6737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vern Valley Railway (Holdings) plc - Rail Alliance">
            <a:extLst>
              <a:ext uri="{FF2B5EF4-FFF2-40B4-BE49-F238E27FC236}">
                <a16:creationId xmlns:a16="http://schemas.microsoft.com/office/drawing/2014/main" id="{E63A2A6A-EEAA-413A-E620-86FB86306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325" y="1833786"/>
            <a:ext cx="1592928" cy="6451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ockway Carpets: Best prices in the UK from The Big Red Carpet Company">
            <a:extLst>
              <a:ext uri="{FF2B5EF4-FFF2-40B4-BE49-F238E27FC236}">
                <a16:creationId xmlns:a16="http://schemas.microsoft.com/office/drawing/2014/main" id="{84E1059A-03F6-4ACA-B1C6-5CD4A2AAC1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4688" y="1752164"/>
            <a:ext cx="1995365" cy="8083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ighway Traffic Management Ltd – Streets Ahead…">
            <a:extLst>
              <a:ext uri="{FF2B5EF4-FFF2-40B4-BE49-F238E27FC236}">
                <a16:creationId xmlns:a16="http://schemas.microsoft.com/office/drawing/2014/main" id="{1F908D36-7A98-8A14-5DC0-349947B53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579" y="2688492"/>
            <a:ext cx="1299137" cy="7405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LOG – R&amp;C Williams">
            <a:extLst>
              <a:ext uri="{FF2B5EF4-FFF2-40B4-BE49-F238E27FC236}">
                <a16:creationId xmlns:a16="http://schemas.microsoft.com/office/drawing/2014/main" id="{8AC3FEF9-2FB9-03EF-E46C-03DA96DAE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1717" y="2822735"/>
            <a:ext cx="1699113" cy="4938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hop Online &amp; Raise Money For RUSKIN MILL TRUST LIMITED | Give as you Live  Online">
            <a:extLst>
              <a:ext uri="{FF2B5EF4-FFF2-40B4-BE49-F238E27FC236}">
                <a16:creationId xmlns:a16="http://schemas.microsoft.com/office/drawing/2014/main" id="{7B4ECC20-6EB5-83D9-2D6B-D61945839DB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974" b="23197"/>
          <a:stretch/>
        </p:blipFill>
        <p:spPr bwMode="auto">
          <a:xfrm>
            <a:off x="5143498" y="2699396"/>
            <a:ext cx="1905000" cy="7405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me - Caterham">
            <a:extLst>
              <a:ext uri="{FF2B5EF4-FFF2-40B4-BE49-F238E27FC236}">
                <a16:creationId xmlns:a16="http://schemas.microsoft.com/office/drawing/2014/main" id="{02A4C4D6-FF8B-C6F0-7E2F-6DC103FE4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5361" y="3782074"/>
            <a:ext cx="1665743" cy="42962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om Hartley bring automotive excellence to targeted customers - from Sky">
            <a:extLst>
              <a:ext uri="{FF2B5EF4-FFF2-40B4-BE49-F238E27FC236}">
                <a16:creationId xmlns:a16="http://schemas.microsoft.com/office/drawing/2014/main" id="{9281AE6B-2968-D2EA-F2F5-E33DAB32004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148" b="38595"/>
          <a:stretch/>
        </p:blipFill>
        <p:spPr bwMode="auto">
          <a:xfrm>
            <a:off x="3004628" y="3690019"/>
            <a:ext cx="2032366" cy="57429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bout Trailffest Half Marathon">
            <a:extLst>
              <a:ext uri="{FF2B5EF4-FFF2-40B4-BE49-F238E27FC236}">
                <a16:creationId xmlns:a16="http://schemas.microsoft.com/office/drawing/2014/main" id="{AF81F9C4-FE0B-7B00-0705-1A0B7DB706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4297" y="3718981"/>
            <a:ext cx="1807308" cy="51637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ransport Museum Wythall">
            <a:extLst>
              <a:ext uri="{FF2B5EF4-FFF2-40B4-BE49-F238E27FC236}">
                <a16:creationId xmlns:a16="http://schemas.microsoft.com/office/drawing/2014/main" id="{325A66E1-88BA-4FF2-FE97-BE50A069FF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08445" y="3613325"/>
            <a:ext cx="727685" cy="72768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oger Dyson (@RogerDysonUK) / Twitter">
            <a:extLst>
              <a:ext uri="{FF2B5EF4-FFF2-40B4-BE49-F238E27FC236}">
                <a16:creationId xmlns:a16="http://schemas.microsoft.com/office/drawing/2014/main" id="{3C71E0F5-D7D8-7779-9EDC-A106B02CC41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3293" b="21776"/>
          <a:stretch/>
        </p:blipFill>
        <p:spPr bwMode="auto">
          <a:xfrm>
            <a:off x="9820554" y="3613325"/>
            <a:ext cx="1324708" cy="72768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afeGroup Logo - BDMA (British Damage Management Association) - BDMA  (British Damage Management Association)">
            <a:extLst>
              <a:ext uri="{FF2B5EF4-FFF2-40B4-BE49-F238E27FC236}">
                <a16:creationId xmlns:a16="http://schemas.microsoft.com/office/drawing/2014/main" id="{BE2A2EA4-B18C-406F-004D-2D08DF6F94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1984" y="4618129"/>
            <a:ext cx="1665743" cy="46925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LegionellaSafe Services">
            <a:extLst>
              <a:ext uri="{FF2B5EF4-FFF2-40B4-BE49-F238E27FC236}">
                <a16:creationId xmlns:a16="http://schemas.microsoft.com/office/drawing/2014/main" id="{7D23E35D-3796-03F6-E697-D4FE836E12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63815" y="4493444"/>
            <a:ext cx="820839" cy="82083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ix Auto names California operator Franchisee of the Year | Vehicle Service  Pros">
            <a:extLst>
              <a:ext uri="{FF2B5EF4-FFF2-40B4-BE49-F238E27FC236}">
                <a16:creationId xmlns:a16="http://schemas.microsoft.com/office/drawing/2014/main" id="{8B2BFDB0-3C4F-B00D-0A5F-842C29E277D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50742" y="4558724"/>
            <a:ext cx="1343216" cy="7555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9C572F5-2245-D7BA-2A48-B746705F07AD}"/>
              </a:ext>
            </a:extLst>
          </p:cNvPr>
          <p:cNvPicPr>
            <a:picLocks noChangeAspect="1"/>
          </p:cNvPicPr>
          <p:nvPr/>
        </p:nvPicPr>
        <p:blipFill>
          <a:blip r:embed="rId17"/>
          <a:stretch>
            <a:fillRect/>
          </a:stretch>
        </p:blipFill>
        <p:spPr>
          <a:xfrm>
            <a:off x="5232642" y="2020441"/>
            <a:ext cx="1731124" cy="358036"/>
          </a:xfrm>
          <a:prstGeom prst="rect">
            <a:avLst/>
          </a:prstGeom>
        </p:spPr>
      </p:pic>
      <p:sp>
        <p:nvSpPr>
          <p:cNvPr id="3" name="TextBox 2">
            <a:extLst>
              <a:ext uri="{FF2B5EF4-FFF2-40B4-BE49-F238E27FC236}">
                <a16:creationId xmlns:a16="http://schemas.microsoft.com/office/drawing/2014/main" id="{C3C6116C-F7D3-0322-65C7-84255DBD093E}"/>
              </a:ext>
            </a:extLst>
          </p:cNvPr>
          <p:cNvSpPr txBox="1"/>
          <p:nvPr/>
        </p:nvSpPr>
        <p:spPr>
          <a:xfrm>
            <a:off x="524199" y="5494665"/>
            <a:ext cx="10944593" cy="923330"/>
          </a:xfrm>
          <a:prstGeom prst="rect">
            <a:avLst/>
          </a:prstGeom>
          <a:noFill/>
        </p:spPr>
        <p:txBody>
          <a:bodyPr wrap="square" rtlCol="0">
            <a:spAutoFit/>
          </a:bodyPr>
          <a:lstStyle/>
          <a:p>
            <a:pPr algn="ctr"/>
            <a:r>
              <a:rPr lang="en-GB" sz="5400">
                <a:highlight>
                  <a:srgbClr val="FFFF00"/>
                </a:highlight>
              </a:rPr>
              <a:t>DO NOT USE WITHOUT PERMISSION</a:t>
            </a:r>
          </a:p>
        </p:txBody>
      </p:sp>
    </p:spTree>
    <p:extLst>
      <p:ext uri="{BB962C8B-B14F-4D97-AF65-F5344CB8AC3E}">
        <p14:creationId xmlns:p14="http://schemas.microsoft.com/office/powerpoint/2010/main" val="3902104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09EEF-47E4-FC84-D75C-DE53C49A3DF2}"/>
              </a:ext>
            </a:extLst>
          </p:cNvPr>
          <p:cNvSpPr>
            <a:spLocks noGrp="1"/>
          </p:cNvSpPr>
          <p:nvPr>
            <p:ph type="title"/>
          </p:nvPr>
        </p:nvSpPr>
        <p:spPr>
          <a:xfrm>
            <a:off x="708123" y="608956"/>
            <a:ext cx="10823171" cy="727334"/>
          </a:xfrm>
        </p:spPr>
        <p:txBody>
          <a:bodyPr/>
          <a:lstStyle/>
          <a:p>
            <a:r>
              <a:rPr lang="en-US"/>
              <a:t>UK Commercial Insurance</a:t>
            </a:r>
            <a:endParaRPr lang="en-GB"/>
          </a:p>
        </p:txBody>
      </p:sp>
      <p:graphicFrame>
        <p:nvGraphicFramePr>
          <p:cNvPr id="4" name="Table 4">
            <a:extLst>
              <a:ext uri="{FF2B5EF4-FFF2-40B4-BE49-F238E27FC236}">
                <a16:creationId xmlns:a16="http://schemas.microsoft.com/office/drawing/2014/main" id="{76AC75D2-0B9F-0DCB-4EFE-263D7110134B}"/>
              </a:ext>
            </a:extLst>
          </p:cNvPr>
          <p:cNvGraphicFramePr>
            <a:graphicFrameLocks noGrp="1"/>
          </p:cNvGraphicFramePr>
          <p:nvPr/>
        </p:nvGraphicFramePr>
        <p:xfrm>
          <a:off x="731837" y="1704404"/>
          <a:ext cx="10775745" cy="3669284"/>
        </p:xfrm>
        <a:graphic>
          <a:graphicData uri="http://schemas.openxmlformats.org/drawingml/2006/table">
            <a:tbl>
              <a:tblPr firstRow="1" bandRow="1">
                <a:tableStyleId>{5940675A-B579-460E-94D1-54222C63F5DA}</a:tableStyleId>
              </a:tblPr>
              <a:tblGrid>
                <a:gridCol w="2155149">
                  <a:extLst>
                    <a:ext uri="{9D8B030D-6E8A-4147-A177-3AD203B41FA5}">
                      <a16:colId xmlns:a16="http://schemas.microsoft.com/office/drawing/2014/main" val="266913744"/>
                    </a:ext>
                  </a:extLst>
                </a:gridCol>
                <a:gridCol w="2155149">
                  <a:extLst>
                    <a:ext uri="{9D8B030D-6E8A-4147-A177-3AD203B41FA5}">
                      <a16:colId xmlns:a16="http://schemas.microsoft.com/office/drawing/2014/main" val="952641472"/>
                    </a:ext>
                  </a:extLst>
                </a:gridCol>
                <a:gridCol w="2155149">
                  <a:extLst>
                    <a:ext uri="{9D8B030D-6E8A-4147-A177-3AD203B41FA5}">
                      <a16:colId xmlns:a16="http://schemas.microsoft.com/office/drawing/2014/main" val="84367039"/>
                    </a:ext>
                  </a:extLst>
                </a:gridCol>
                <a:gridCol w="2155149">
                  <a:extLst>
                    <a:ext uri="{9D8B030D-6E8A-4147-A177-3AD203B41FA5}">
                      <a16:colId xmlns:a16="http://schemas.microsoft.com/office/drawing/2014/main" val="2846908348"/>
                    </a:ext>
                  </a:extLst>
                </a:gridCol>
                <a:gridCol w="2155149">
                  <a:extLst>
                    <a:ext uri="{9D8B030D-6E8A-4147-A177-3AD203B41FA5}">
                      <a16:colId xmlns:a16="http://schemas.microsoft.com/office/drawing/2014/main" val="957368268"/>
                    </a:ext>
                  </a:extLst>
                </a:gridCol>
              </a:tblGrid>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05996799"/>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5955295"/>
                  </a:ext>
                </a:extLst>
              </a:tr>
              <a:tr h="917321">
                <a:tc>
                  <a:txBody>
                    <a:bodyPr/>
                    <a:lstStyle/>
                    <a:p>
                      <a:endParaRPr lang="en-GB"/>
                    </a:p>
                  </a:txBody>
                  <a:tcPr/>
                </a:tc>
                <a:tc>
                  <a:txBody>
                    <a:bodyPr/>
                    <a:lstStyle/>
                    <a:p>
                      <a:endParaRPr lang="en-GB"/>
                    </a:p>
                  </a:txBody>
                  <a:tcPr/>
                </a:tc>
                <a:tc>
                  <a:txBody>
                    <a:bodyPr/>
                    <a:lstStyle/>
                    <a:p>
                      <a:r>
                        <a:rPr lang="en-GB" sz="1800" kern="1200">
                          <a:solidFill>
                            <a:schemeClr val="tx1"/>
                          </a:solidFill>
                          <a:effectLst/>
                          <a:latin typeface="+mn-lt"/>
                          <a:ea typeface="+mn-ea"/>
                          <a:cs typeface="+mn-cs"/>
                        </a:rPr>
                        <a:t>Thermal Management Automotive parts</a:t>
                      </a:r>
                      <a:endParaRPr lang="en-GB"/>
                    </a:p>
                  </a:txBody>
                  <a:tcPr/>
                </a:tc>
                <a:tc>
                  <a:txBody>
                    <a:bodyPr/>
                    <a:lstStyle/>
                    <a:p>
                      <a:r>
                        <a:rPr lang="en-GB" sz="1800" kern="1200" err="1">
                          <a:solidFill>
                            <a:schemeClr val="tx1"/>
                          </a:solidFill>
                          <a:effectLst/>
                          <a:latin typeface="+mn-lt"/>
                          <a:ea typeface="+mn-ea"/>
                          <a:cs typeface="+mn-cs"/>
                        </a:rPr>
                        <a:t>Nijjar</a:t>
                      </a:r>
                      <a:r>
                        <a:rPr lang="en-GB" sz="1800" kern="1200">
                          <a:solidFill>
                            <a:schemeClr val="tx1"/>
                          </a:solidFill>
                          <a:effectLst/>
                          <a:latin typeface="+mn-lt"/>
                          <a:ea typeface="+mn-ea"/>
                          <a:cs typeface="+mn-cs"/>
                        </a:rPr>
                        <a:t> Dairies</a:t>
                      </a:r>
                      <a:endParaRPr lang="en-GB"/>
                    </a:p>
                  </a:txBody>
                  <a:tcPr/>
                </a:tc>
                <a:tc>
                  <a:txBody>
                    <a:bodyPr/>
                    <a:lstStyle/>
                    <a:p>
                      <a:r>
                        <a:rPr lang="en-GB" sz="1800" kern="1200">
                          <a:solidFill>
                            <a:schemeClr val="tx1"/>
                          </a:solidFill>
                          <a:effectLst/>
                          <a:latin typeface="+mn-lt"/>
                          <a:ea typeface="+mn-ea"/>
                          <a:cs typeface="+mn-cs"/>
                        </a:rPr>
                        <a:t>Eastgate self </a:t>
                      </a:r>
                      <a:r>
                        <a:rPr lang="en-GB" sz="1800" kern="1200" err="1">
                          <a:solidFill>
                            <a:schemeClr val="tx1"/>
                          </a:solidFill>
                          <a:effectLst/>
                          <a:latin typeface="+mn-lt"/>
                          <a:ea typeface="+mn-ea"/>
                          <a:cs typeface="+mn-cs"/>
                        </a:rPr>
                        <a:t>drivehire</a:t>
                      </a:r>
                      <a:endParaRPr lang="en-GB"/>
                    </a:p>
                  </a:txBody>
                  <a:tcPr/>
                </a:tc>
                <a:extLst>
                  <a:ext uri="{0D108BD9-81ED-4DB2-BD59-A6C34878D82A}">
                    <a16:rowId xmlns:a16="http://schemas.microsoft.com/office/drawing/2014/main" val="58450928"/>
                  </a:ext>
                </a:extLst>
              </a:tr>
              <a:tr h="91732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536524404"/>
                  </a:ext>
                </a:extLst>
              </a:tr>
            </a:tbl>
          </a:graphicData>
        </a:graphic>
      </p:graphicFrame>
      <p:pic>
        <p:nvPicPr>
          <p:cNvPr id="1058" name="Picture 34" descr="Wolverhampton Wanderers F.C. - Wikipedia">
            <a:extLst>
              <a:ext uri="{FF2B5EF4-FFF2-40B4-BE49-F238E27FC236}">
                <a16:creationId xmlns:a16="http://schemas.microsoft.com/office/drawing/2014/main" id="{9D1E0CA6-B72B-98D2-3AEB-F349AF9F0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540" y="1781297"/>
            <a:ext cx="756138" cy="7561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oximo Group - Meet our Motability team, they manage the hire process for  all our Motability clients ensuring they receive the best possible service.  | Facebook">
            <a:extLst>
              <a:ext uri="{FF2B5EF4-FFF2-40B4-BE49-F238E27FC236}">
                <a16:creationId xmlns:a16="http://schemas.microsoft.com/office/drawing/2014/main" id="{F2C752A2-439A-6EA3-93C5-366D20C2DD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26" b="25301"/>
          <a:stretch/>
        </p:blipFill>
        <p:spPr bwMode="auto">
          <a:xfrm>
            <a:off x="3180008" y="1812864"/>
            <a:ext cx="1530717" cy="6930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sion Vehicle Solutions Company Profile: Acquisition &amp; Investors |  PitchBook">
            <a:extLst>
              <a:ext uri="{FF2B5EF4-FFF2-40B4-BE49-F238E27FC236}">
                <a16:creationId xmlns:a16="http://schemas.microsoft.com/office/drawing/2014/main" id="{A5B838FF-D3B0-8D75-AC99-008EA8768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269" y="1476497"/>
            <a:ext cx="1407462" cy="14074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B48A4DF-8A11-F225-D39B-F8A426E388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95" b="10812"/>
          <a:stretch/>
        </p:blipFill>
        <p:spPr bwMode="auto">
          <a:xfrm>
            <a:off x="7738208" y="1781298"/>
            <a:ext cx="1091223" cy="7561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me – Evtec Automotive">
            <a:extLst>
              <a:ext uri="{FF2B5EF4-FFF2-40B4-BE49-F238E27FC236}">
                <a16:creationId xmlns:a16="http://schemas.microsoft.com/office/drawing/2014/main" id="{74C92556-5BF9-B1B9-C636-B35D89466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7160" y="1812864"/>
            <a:ext cx="1407463" cy="6108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enniman Construction Group - Professional Construction Services from  refurbishments and renovation to major construction projects">
            <a:extLst>
              <a:ext uri="{FF2B5EF4-FFF2-40B4-BE49-F238E27FC236}">
                <a16:creationId xmlns:a16="http://schemas.microsoft.com/office/drawing/2014/main" id="{068D76A3-906E-F703-0EE0-94CF811970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784" y="2765342"/>
            <a:ext cx="1407462" cy="5629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owe &amp; Fletcher Inc">
            <a:extLst>
              <a:ext uri="{FF2B5EF4-FFF2-40B4-BE49-F238E27FC236}">
                <a16:creationId xmlns:a16="http://schemas.microsoft.com/office/drawing/2014/main" id="{6BE29E6C-8B74-FAAA-2985-6CBDAD3F81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8877" y="2733775"/>
            <a:ext cx="672977" cy="67297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 Eastgate Self Drive, Driffield">
            <a:extLst>
              <a:ext uri="{FF2B5EF4-FFF2-40B4-BE49-F238E27FC236}">
                <a16:creationId xmlns:a16="http://schemas.microsoft.com/office/drawing/2014/main" id="{1F771A0E-4DAD-889C-B193-4DF80CA8AB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9407" y="2831619"/>
            <a:ext cx="1467216" cy="47728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Johal Dairies Financial Advisor Associate Salaries | Glassdoor">
            <a:extLst>
              <a:ext uri="{FF2B5EF4-FFF2-40B4-BE49-F238E27FC236}">
                <a16:creationId xmlns:a16="http://schemas.microsoft.com/office/drawing/2014/main" id="{70D2CB88-3B7C-9F5E-8EBD-58C6ABAACFF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0819" b="12771"/>
          <a:stretch/>
        </p:blipFill>
        <p:spPr bwMode="auto">
          <a:xfrm>
            <a:off x="7738208" y="2672861"/>
            <a:ext cx="1138604" cy="75613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Grainger and Worrall">
            <a:extLst>
              <a:ext uri="{FF2B5EF4-FFF2-40B4-BE49-F238E27FC236}">
                <a16:creationId xmlns:a16="http://schemas.microsoft.com/office/drawing/2014/main" id="{DF0CE088-FC83-B086-0D81-DDFE33D8F6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767" b="15487"/>
          <a:stretch/>
        </p:blipFill>
        <p:spPr bwMode="auto">
          <a:xfrm>
            <a:off x="9640605" y="2672861"/>
            <a:ext cx="1652587" cy="75614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United Steel">
            <a:extLst>
              <a:ext uri="{FF2B5EF4-FFF2-40B4-BE49-F238E27FC236}">
                <a16:creationId xmlns:a16="http://schemas.microsoft.com/office/drawing/2014/main" id="{0505BD82-DBB7-BE3C-5B38-E83EDB2427B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3129" b="7079"/>
          <a:stretch/>
        </p:blipFill>
        <p:spPr bwMode="auto">
          <a:xfrm>
            <a:off x="1003451" y="3658183"/>
            <a:ext cx="1600128" cy="692824"/>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Dale Brothers |">
            <a:extLst>
              <a:ext uri="{FF2B5EF4-FFF2-40B4-BE49-F238E27FC236}">
                <a16:creationId xmlns:a16="http://schemas.microsoft.com/office/drawing/2014/main" id="{9586A328-55B0-D9AB-613B-9A88FD29C3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1020" y="3830316"/>
            <a:ext cx="1928690" cy="34855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EastGate Commercial Ltd">
            <a:extLst>
              <a:ext uri="{FF2B5EF4-FFF2-40B4-BE49-F238E27FC236}">
                <a16:creationId xmlns:a16="http://schemas.microsoft.com/office/drawing/2014/main" id="{7B6AD620-9DC8-ECA8-6880-38E30C43838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4067" y="4680863"/>
            <a:ext cx="1864765" cy="41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34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FF61-7B8B-294E-52CA-ECE54C3E4F2E}"/>
              </a:ext>
            </a:extLst>
          </p:cNvPr>
          <p:cNvSpPr>
            <a:spLocks noGrp="1"/>
          </p:cNvSpPr>
          <p:nvPr>
            <p:ph type="title"/>
          </p:nvPr>
        </p:nvSpPr>
        <p:spPr/>
        <p:txBody>
          <a:bodyPr/>
          <a:lstStyle/>
          <a:p>
            <a:r>
              <a:rPr lang="en-GB">
                <a:latin typeface="Myriad Pro"/>
              </a:rPr>
              <a:t>PMI Case study</a:t>
            </a:r>
            <a:endParaRPr lang="en-GB"/>
          </a:p>
        </p:txBody>
      </p:sp>
      <p:sp>
        <p:nvSpPr>
          <p:cNvPr id="3" name="Content Placeholder 2">
            <a:extLst>
              <a:ext uri="{FF2B5EF4-FFF2-40B4-BE49-F238E27FC236}">
                <a16:creationId xmlns:a16="http://schemas.microsoft.com/office/drawing/2014/main" id="{3F8C9653-D85D-3626-F633-10F999016F1D}"/>
              </a:ext>
            </a:extLst>
          </p:cNvPr>
          <p:cNvSpPr>
            <a:spLocks noGrp="1"/>
          </p:cNvSpPr>
          <p:nvPr>
            <p:ph idx="1"/>
          </p:nvPr>
        </p:nvSpPr>
        <p:spPr>
          <a:xfrm>
            <a:off x="723208" y="1825625"/>
            <a:ext cx="10823170" cy="1603375"/>
          </a:xfrm>
        </p:spPr>
        <p:txBody>
          <a:bodyPr vert="horz" lIns="91440" tIns="45720" rIns="91440" bIns="45720" rtlCol="0" anchor="t">
            <a:normAutofit/>
          </a:bodyPr>
          <a:lstStyle/>
          <a:p>
            <a:pPr marL="0" indent="0">
              <a:buNone/>
            </a:pPr>
            <a:r>
              <a:rPr lang="en-GB">
                <a:latin typeface="Myriad Pro"/>
              </a:rPr>
              <a:t>Insert </a:t>
            </a:r>
            <a:r>
              <a:rPr lang="en-GB" err="1">
                <a:latin typeface="Myriad Pro"/>
              </a:rPr>
              <a:t>verizon</a:t>
            </a:r>
            <a:r>
              <a:rPr lang="en-GB">
                <a:latin typeface="Myriad Pro"/>
              </a:rPr>
              <a:t> </a:t>
            </a:r>
            <a:r>
              <a:rPr lang="en-GB" err="1">
                <a:latin typeface="Myriad Pro"/>
              </a:rPr>
              <a:t>graohs</a:t>
            </a:r>
            <a:r>
              <a:rPr lang="en-GB">
                <a:latin typeface="Myriad Pro"/>
              </a:rPr>
              <a:t> from NGS </a:t>
            </a:r>
            <a:endParaRPr lang="en-US"/>
          </a:p>
          <a:p>
            <a:pPr marL="0" indent="0">
              <a:buNone/>
            </a:pPr>
            <a:endParaRPr lang="en-GB"/>
          </a:p>
          <a:p>
            <a:pPr marL="0" indent="0">
              <a:buNone/>
            </a:pPr>
            <a:endParaRPr lang="en-GB"/>
          </a:p>
        </p:txBody>
      </p:sp>
    </p:spTree>
    <p:extLst>
      <p:ext uri="{BB962C8B-B14F-4D97-AF65-F5344CB8AC3E}">
        <p14:creationId xmlns:p14="http://schemas.microsoft.com/office/powerpoint/2010/main" val="1845402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FF61-7B8B-294E-52CA-ECE54C3E4F2E}"/>
              </a:ext>
            </a:extLst>
          </p:cNvPr>
          <p:cNvSpPr>
            <a:spLocks noGrp="1"/>
          </p:cNvSpPr>
          <p:nvPr>
            <p:ph type="title"/>
          </p:nvPr>
        </p:nvSpPr>
        <p:spPr/>
        <p:txBody>
          <a:bodyPr/>
          <a:lstStyle/>
          <a:p>
            <a:r>
              <a:rPr lang="en-US"/>
              <a:t>Bullets</a:t>
            </a:r>
            <a:endParaRPr lang="en-GB"/>
          </a:p>
        </p:txBody>
      </p:sp>
      <p:sp>
        <p:nvSpPr>
          <p:cNvPr id="3" name="Content Placeholder 2">
            <a:extLst>
              <a:ext uri="{FF2B5EF4-FFF2-40B4-BE49-F238E27FC236}">
                <a16:creationId xmlns:a16="http://schemas.microsoft.com/office/drawing/2014/main" id="{3F8C9653-D85D-3626-F633-10F999016F1D}"/>
              </a:ext>
            </a:extLst>
          </p:cNvPr>
          <p:cNvSpPr>
            <a:spLocks noGrp="1"/>
          </p:cNvSpPr>
          <p:nvPr>
            <p:ph idx="1"/>
          </p:nvPr>
        </p:nvSpPr>
        <p:spPr/>
        <p:txBody>
          <a:bodyPr/>
          <a:lstStyle/>
          <a:p>
            <a:r>
              <a:rPr lang="en-US"/>
              <a:t>Lorem ipsum began as scrambled, nonsensical Latin derived from Cicero's 1st-century BC text De </a:t>
            </a:r>
            <a:r>
              <a:rPr lang="en-US" err="1"/>
              <a:t>Finibus</a:t>
            </a:r>
            <a:r>
              <a:rPr lang="en-US"/>
              <a:t> </a:t>
            </a:r>
            <a:r>
              <a:rPr lang="en-US" err="1"/>
              <a:t>Bonorum</a:t>
            </a:r>
            <a:r>
              <a:rPr lang="en-US"/>
              <a:t> et </a:t>
            </a:r>
            <a:r>
              <a:rPr lang="en-US" err="1"/>
              <a:t>Malorum</a:t>
            </a:r>
            <a:r>
              <a:rPr lang="en-US"/>
              <a:t>.</a:t>
            </a:r>
          </a:p>
          <a:p>
            <a:r>
              <a:rPr lang="en-US"/>
              <a:t>Lorem ipsum began as scrambled, nonsensical Latin derived from Cicero's 1st-century BC text De </a:t>
            </a:r>
            <a:r>
              <a:rPr lang="en-US" err="1"/>
              <a:t>Finibus</a:t>
            </a:r>
            <a:r>
              <a:rPr lang="en-US"/>
              <a:t> </a:t>
            </a:r>
            <a:r>
              <a:rPr lang="en-US" err="1"/>
              <a:t>Bonorum</a:t>
            </a:r>
            <a:r>
              <a:rPr lang="en-US"/>
              <a:t> et </a:t>
            </a:r>
            <a:r>
              <a:rPr lang="en-US" err="1"/>
              <a:t>Malorum</a:t>
            </a:r>
            <a:r>
              <a:rPr lang="en-US"/>
              <a:t>.</a:t>
            </a:r>
          </a:p>
          <a:p>
            <a:r>
              <a:rPr lang="en-US"/>
              <a:t>Lorem ipsum began as scrambled, nonsensical Latin derived from Cicero's 1st-century BC text De </a:t>
            </a:r>
            <a:r>
              <a:rPr lang="en-US" err="1"/>
              <a:t>Finibus</a:t>
            </a:r>
            <a:r>
              <a:rPr lang="en-US"/>
              <a:t> </a:t>
            </a:r>
            <a:r>
              <a:rPr lang="en-US" err="1"/>
              <a:t>Bonorum</a:t>
            </a:r>
            <a:r>
              <a:rPr lang="en-US"/>
              <a:t> et </a:t>
            </a:r>
            <a:r>
              <a:rPr lang="en-US" err="1"/>
              <a:t>Malorum</a:t>
            </a:r>
            <a:r>
              <a:rPr lang="en-US"/>
              <a:t>.</a:t>
            </a:r>
          </a:p>
        </p:txBody>
      </p:sp>
    </p:spTree>
    <p:extLst>
      <p:ext uri="{BB962C8B-B14F-4D97-AF65-F5344CB8AC3E}">
        <p14:creationId xmlns:p14="http://schemas.microsoft.com/office/powerpoint/2010/main" val="575876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FF61-7B8B-294E-52CA-ECE54C3E4F2E}"/>
              </a:ext>
            </a:extLst>
          </p:cNvPr>
          <p:cNvSpPr>
            <a:spLocks noGrp="1"/>
          </p:cNvSpPr>
          <p:nvPr>
            <p:ph type="title"/>
          </p:nvPr>
        </p:nvSpPr>
        <p:spPr/>
        <p:txBody>
          <a:bodyPr/>
          <a:lstStyle/>
          <a:p>
            <a:r>
              <a:rPr lang="en-US"/>
              <a:t>Numbers</a:t>
            </a:r>
            <a:endParaRPr lang="en-GB"/>
          </a:p>
        </p:txBody>
      </p:sp>
      <p:sp>
        <p:nvSpPr>
          <p:cNvPr id="3" name="Content Placeholder 2">
            <a:extLst>
              <a:ext uri="{FF2B5EF4-FFF2-40B4-BE49-F238E27FC236}">
                <a16:creationId xmlns:a16="http://schemas.microsoft.com/office/drawing/2014/main" id="{3F8C9653-D85D-3626-F633-10F999016F1D}"/>
              </a:ext>
            </a:extLst>
          </p:cNvPr>
          <p:cNvSpPr>
            <a:spLocks noGrp="1"/>
          </p:cNvSpPr>
          <p:nvPr>
            <p:ph idx="1"/>
          </p:nvPr>
        </p:nvSpPr>
        <p:spPr/>
        <p:txBody>
          <a:bodyPr/>
          <a:lstStyle/>
          <a:p>
            <a:pPr marL="457200" indent="-457200">
              <a:buFont typeface="+mj-lt"/>
              <a:buAutoNum type="arabicPeriod"/>
            </a:pPr>
            <a:r>
              <a:rPr lang="en-US"/>
              <a:t>Lorem ipsum began as scrambled, nonsensical Latin derived from Cicero's 1st-century BC text De </a:t>
            </a:r>
            <a:r>
              <a:rPr lang="en-US" err="1"/>
              <a:t>Finibus</a:t>
            </a:r>
            <a:r>
              <a:rPr lang="en-US"/>
              <a:t> </a:t>
            </a:r>
            <a:r>
              <a:rPr lang="en-US" err="1"/>
              <a:t>Bonorum</a:t>
            </a:r>
            <a:r>
              <a:rPr lang="en-US"/>
              <a:t> et </a:t>
            </a:r>
            <a:r>
              <a:rPr lang="en-US" err="1"/>
              <a:t>Malorum</a:t>
            </a:r>
            <a:r>
              <a:rPr lang="en-US"/>
              <a:t>.</a:t>
            </a:r>
          </a:p>
          <a:p>
            <a:pPr marL="457200" indent="-457200">
              <a:buFont typeface="+mj-lt"/>
              <a:buAutoNum type="arabicPeriod"/>
            </a:pPr>
            <a:r>
              <a:rPr lang="en-US"/>
              <a:t>Lorem ipsum began as scrambled, nonsensical Latin derived from Cicero's 1st-century BC text De </a:t>
            </a:r>
            <a:r>
              <a:rPr lang="en-US" err="1"/>
              <a:t>Finibus</a:t>
            </a:r>
            <a:r>
              <a:rPr lang="en-US"/>
              <a:t> </a:t>
            </a:r>
            <a:r>
              <a:rPr lang="en-US" err="1"/>
              <a:t>Bonorum</a:t>
            </a:r>
            <a:r>
              <a:rPr lang="en-US"/>
              <a:t> et </a:t>
            </a:r>
            <a:r>
              <a:rPr lang="en-US" err="1"/>
              <a:t>Malorum</a:t>
            </a:r>
            <a:r>
              <a:rPr lang="en-US"/>
              <a:t>.</a:t>
            </a:r>
          </a:p>
          <a:p>
            <a:pPr marL="457200" indent="-457200">
              <a:buFont typeface="+mj-lt"/>
              <a:buAutoNum type="arabicPeriod"/>
            </a:pPr>
            <a:r>
              <a:rPr lang="en-US"/>
              <a:t>Lorem ipsum began as scrambled, nonsensical Latin derived from Cicero's 1st-century BC text De </a:t>
            </a:r>
            <a:r>
              <a:rPr lang="en-US" err="1"/>
              <a:t>Finibus</a:t>
            </a:r>
            <a:r>
              <a:rPr lang="en-US"/>
              <a:t> </a:t>
            </a:r>
            <a:r>
              <a:rPr lang="en-US" err="1"/>
              <a:t>Bonorum</a:t>
            </a:r>
            <a:r>
              <a:rPr lang="en-US"/>
              <a:t> et </a:t>
            </a:r>
            <a:r>
              <a:rPr lang="en-US" err="1"/>
              <a:t>Malorum</a:t>
            </a:r>
            <a:endParaRPr lang="en-US"/>
          </a:p>
          <a:p>
            <a:pPr marL="457200" indent="-457200">
              <a:buFont typeface="+mj-lt"/>
              <a:buAutoNum type="arabicPeriod"/>
            </a:pPr>
            <a:endParaRPr lang="en-US"/>
          </a:p>
        </p:txBody>
      </p:sp>
    </p:spTree>
    <p:extLst>
      <p:ext uri="{BB962C8B-B14F-4D97-AF65-F5344CB8AC3E}">
        <p14:creationId xmlns:p14="http://schemas.microsoft.com/office/powerpoint/2010/main" val="1325563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6D09-9088-B76A-433A-46D1D3A5F3F2}"/>
              </a:ext>
            </a:extLst>
          </p:cNvPr>
          <p:cNvSpPr>
            <a:spLocks noGrp="1"/>
          </p:cNvSpPr>
          <p:nvPr>
            <p:ph type="title"/>
          </p:nvPr>
        </p:nvSpPr>
        <p:spPr/>
        <p:txBody>
          <a:bodyPr/>
          <a:lstStyle/>
          <a:p>
            <a:r>
              <a:rPr lang="en-US"/>
              <a:t>Table</a:t>
            </a:r>
            <a:endParaRPr lang="en-GB"/>
          </a:p>
        </p:txBody>
      </p:sp>
      <p:graphicFrame>
        <p:nvGraphicFramePr>
          <p:cNvPr id="5" name="Table 5">
            <a:extLst>
              <a:ext uri="{FF2B5EF4-FFF2-40B4-BE49-F238E27FC236}">
                <a16:creationId xmlns:a16="http://schemas.microsoft.com/office/drawing/2014/main" id="{2AEBEBF6-55D7-8CAC-106F-F368C00BC8B0}"/>
              </a:ext>
            </a:extLst>
          </p:cNvPr>
          <p:cNvGraphicFramePr>
            <a:graphicFrameLocks noGrp="1"/>
          </p:cNvGraphicFramePr>
          <p:nvPr>
            <p:ph idx="1"/>
            <p:extLst>
              <p:ext uri="{D42A27DB-BD31-4B8C-83A1-F6EECF244321}">
                <p14:modId xmlns:p14="http://schemas.microsoft.com/office/powerpoint/2010/main" val="4025723273"/>
              </p:ext>
            </p:extLst>
          </p:nvPr>
        </p:nvGraphicFramePr>
        <p:xfrm>
          <a:off x="723900" y="1825625"/>
          <a:ext cx="10821985" cy="3708400"/>
        </p:xfrm>
        <a:graphic>
          <a:graphicData uri="http://schemas.openxmlformats.org/drawingml/2006/table">
            <a:tbl>
              <a:tblPr firstRow="1" bandRow="1">
                <a:tableStyleId>{5C22544A-7EE6-4342-B048-85BDC9FD1C3A}</a:tableStyleId>
              </a:tblPr>
              <a:tblGrid>
                <a:gridCol w="2164397">
                  <a:extLst>
                    <a:ext uri="{9D8B030D-6E8A-4147-A177-3AD203B41FA5}">
                      <a16:colId xmlns:a16="http://schemas.microsoft.com/office/drawing/2014/main" val="3592955617"/>
                    </a:ext>
                  </a:extLst>
                </a:gridCol>
                <a:gridCol w="2164397">
                  <a:extLst>
                    <a:ext uri="{9D8B030D-6E8A-4147-A177-3AD203B41FA5}">
                      <a16:colId xmlns:a16="http://schemas.microsoft.com/office/drawing/2014/main" val="745798563"/>
                    </a:ext>
                  </a:extLst>
                </a:gridCol>
                <a:gridCol w="2164397">
                  <a:extLst>
                    <a:ext uri="{9D8B030D-6E8A-4147-A177-3AD203B41FA5}">
                      <a16:colId xmlns:a16="http://schemas.microsoft.com/office/drawing/2014/main" val="4013728340"/>
                    </a:ext>
                  </a:extLst>
                </a:gridCol>
                <a:gridCol w="2164397">
                  <a:extLst>
                    <a:ext uri="{9D8B030D-6E8A-4147-A177-3AD203B41FA5}">
                      <a16:colId xmlns:a16="http://schemas.microsoft.com/office/drawing/2014/main" val="821465869"/>
                    </a:ext>
                  </a:extLst>
                </a:gridCol>
                <a:gridCol w="2164397">
                  <a:extLst>
                    <a:ext uri="{9D8B030D-6E8A-4147-A177-3AD203B41FA5}">
                      <a16:colId xmlns:a16="http://schemas.microsoft.com/office/drawing/2014/main" val="68701307"/>
                    </a:ext>
                  </a:extLst>
                </a:gridCol>
              </a:tblGrid>
              <a:tr h="370840">
                <a:tc>
                  <a:txBody>
                    <a:bodyPr/>
                    <a:lstStyle/>
                    <a:p>
                      <a:pPr algn="ctr"/>
                      <a:r>
                        <a:rPr lang="en-US">
                          <a:latin typeface="Myriad Pro" panose="020B0503030403020204" pitchFamily="34" charset="0"/>
                          <a:cs typeface="Arial" panose="020B0604020202020204" pitchFamily="34" charset="0"/>
                        </a:rPr>
                        <a:t>Table header</a:t>
                      </a:r>
                      <a:endParaRPr lang="en-GB">
                        <a:latin typeface="Myriad Pro" panose="020B0503030403020204" pitchFamily="34" charset="0"/>
                        <a:cs typeface="Arial" panose="020B0604020202020204" pitchFamily="34" charset="0"/>
                      </a:endParaRPr>
                    </a:p>
                  </a:txBody>
                  <a:tcPr>
                    <a:solidFill>
                      <a:srgbClr val="323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cs typeface="Arial" panose="020B0604020202020204" pitchFamily="34" charset="0"/>
                        </a:rPr>
                        <a:t>Table header</a:t>
                      </a:r>
                      <a:endParaRPr lang="en-GB">
                        <a:latin typeface="Myriad Pro" panose="020B0503030403020204" pitchFamily="34" charset="0"/>
                        <a:cs typeface="Arial" panose="020B0604020202020204" pitchFamily="34" charset="0"/>
                      </a:endParaRPr>
                    </a:p>
                  </a:txBody>
                  <a:tcPr>
                    <a:solidFill>
                      <a:srgbClr val="323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cs typeface="Arial" panose="020B0604020202020204" pitchFamily="34" charset="0"/>
                        </a:rPr>
                        <a:t>Table header</a:t>
                      </a:r>
                      <a:endParaRPr lang="en-GB">
                        <a:latin typeface="Myriad Pro" panose="020B0503030403020204" pitchFamily="34" charset="0"/>
                        <a:cs typeface="Arial" panose="020B0604020202020204" pitchFamily="34" charset="0"/>
                      </a:endParaRPr>
                    </a:p>
                  </a:txBody>
                  <a:tcPr>
                    <a:solidFill>
                      <a:srgbClr val="323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cs typeface="Arial" panose="020B0604020202020204" pitchFamily="34" charset="0"/>
                        </a:rPr>
                        <a:t>Table header</a:t>
                      </a:r>
                      <a:endParaRPr lang="en-GB">
                        <a:latin typeface="Myriad Pro" panose="020B0503030403020204" pitchFamily="34" charset="0"/>
                        <a:cs typeface="Arial" panose="020B0604020202020204" pitchFamily="34" charset="0"/>
                      </a:endParaRPr>
                    </a:p>
                  </a:txBody>
                  <a:tcPr>
                    <a:solidFill>
                      <a:srgbClr val="323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Myriad Pro" panose="020B0503030403020204" pitchFamily="34" charset="0"/>
                          <a:cs typeface="Arial" panose="020B0604020202020204" pitchFamily="34" charset="0"/>
                        </a:rPr>
                        <a:t>Table header</a:t>
                      </a:r>
                      <a:endParaRPr lang="en-GB">
                        <a:latin typeface="Myriad Pro" panose="020B0503030403020204" pitchFamily="34" charset="0"/>
                        <a:cs typeface="Arial" panose="020B0604020202020204" pitchFamily="34" charset="0"/>
                      </a:endParaRPr>
                    </a:p>
                  </a:txBody>
                  <a:tcPr>
                    <a:solidFill>
                      <a:srgbClr val="323E48"/>
                    </a:solidFill>
                  </a:tcPr>
                </a:tc>
                <a:extLst>
                  <a:ext uri="{0D108BD9-81ED-4DB2-BD59-A6C34878D82A}">
                    <a16:rowId xmlns:a16="http://schemas.microsoft.com/office/drawing/2014/main" val="2962544954"/>
                  </a:ext>
                </a:extLst>
              </a:tr>
              <a:tr h="370840">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2896798076"/>
                  </a:ext>
                </a:extLst>
              </a:tr>
              <a:tr h="370840">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4206392879"/>
                  </a:ext>
                </a:extLst>
              </a:tr>
              <a:tr h="370840">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4145894142"/>
                  </a:ext>
                </a:extLst>
              </a:tr>
              <a:tr h="370840">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3003638033"/>
                  </a:ext>
                </a:extLst>
              </a:tr>
              <a:tr h="370840">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1400966041"/>
                  </a:ext>
                </a:extLst>
              </a:tr>
              <a:tr h="370840">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2041073788"/>
                  </a:ext>
                </a:extLst>
              </a:tr>
              <a:tr h="370840">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3304907045"/>
                  </a:ext>
                </a:extLst>
              </a:tr>
              <a:tr h="370840">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2531382352"/>
                  </a:ext>
                </a:extLst>
              </a:tr>
              <a:tr h="370840">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tc>
                  <a:txBody>
                    <a:bodyPr/>
                    <a:lstStyle/>
                    <a:p>
                      <a:pPr algn="ctr"/>
                      <a:endParaRPr lang="en-GB">
                        <a:latin typeface="Myriad Pro" panose="020B0503030403020204" pitchFamily="34" charset="0"/>
                        <a:cs typeface="Arial" panose="020B0604020202020204" pitchFamily="34" charset="0"/>
                      </a:endParaRPr>
                    </a:p>
                  </a:txBody>
                  <a:tcPr>
                    <a:solidFill>
                      <a:schemeClr val="tx2">
                        <a:lumMod val="20000"/>
                        <a:lumOff val="80000"/>
                      </a:schemeClr>
                    </a:solidFill>
                  </a:tcPr>
                </a:tc>
                <a:extLst>
                  <a:ext uri="{0D108BD9-81ED-4DB2-BD59-A6C34878D82A}">
                    <a16:rowId xmlns:a16="http://schemas.microsoft.com/office/drawing/2014/main" val="2146041684"/>
                  </a:ext>
                </a:extLst>
              </a:tr>
            </a:tbl>
          </a:graphicData>
        </a:graphic>
      </p:graphicFrame>
    </p:spTree>
    <p:extLst>
      <p:ext uri="{BB962C8B-B14F-4D97-AF65-F5344CB8AC3E}">
        <p14:creationId xmlns:p14="http://schemas.microsoft.com/office/powerpoint/2010/main" val="1343057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EE8B-50A5-6933-0EBA-4E072A40C682}"/>
              </a:ext>
            </a:extLst>
          </p:cNvPr>
          <p:cNvSpPr>
            <a:spLocks noGrp="1"/>
          </p:cNvSpPr>
          <p:nvPr>
            <p:ph type="title"/>
          </p:nvPr>
        </p:nvSpPr>
        <p:spPr/>
        <p:txBody>
          <a:bodyPr/>
          <a:lstStyle/>
          <a:p>
            <a:r>
              <a:rPr lang="en-US"/>
              <a:t>Graph</a:t>
            </a:r>
            <a:endParaRPr lang="en-GB"/>
          </a:p>
        </p:txBody>
      </p:sp>
      <p:graphicFrame>
        <p:nvGraphicFramePr>
          <p:cNvPr id="6" name="Content Placeholder 5">
            <a:extLst>
              <a:ext uri="{FF2B5EF4-FFF2-40B4-BE49-F238E27FC236}">
                <a16:creationId xmlns:a16="http://schemas.microsoft.com/office/drawing/2014/main" id="{6FBC7D40-685C-E536-BD09-20F26166EE6E}"/>
              </a:ext>
            </a:extLst>
          </p:cNvPr>
          <p:cNvGraphicFramePr>
            <a:graphicFrameLocks noGrp="1"/>
          </p:cNvGraphicFramePr>
          <p:nvPr>
            <p:ph idx="1"/>
            <p:extLst>
              <p:ext uri="{D42A27DB-BD31-4B8C-83A1-F6EECF244321}">
                <p14:modId xmlns:p14="http://schemas.microsoft.com/office/powerpoint/2010/main" val="1689009142"/>
              </p:ext>
            </p:extLst>
          </p:nvPr>
        </p:nvGraphicFramePr>
        <p:xfrm>
          <a:off x="723900" y="1825625"/>
          <a:ext cx="10821988" cy="3927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4592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8B19965-A1E8-91C3-C50B-6E5C155F462D}"/>
              </a:ext>
            </a:extLst>
          </p:cNvPr>
          <p:cNvSpPr txBox="1"/>
          <p:nvPr/>
        </p:nvSpPr>
        <p:spPr>
          <a:xfrm>
            <a:off x="731838" y="2175470"/>
            <a:ext cx="6096000" cy="1846659"/>
          </a:xfrm>
          <a:prstGeom prst="rect">
            <a:avLst/>
          </a:prstGeom>
          <a:noFill/>
        </p:spPr>
        <p:txBody>
          <a:bodyPr wrap="square">
            <a:spAutoFit/>
          </a:bodyPr>
          <a:lstStyle/>
          <a:p>
            <a:pPr marL="0" indent="0">
              <a:buFont typeface="Wingdings" panose="05000000000000000000" pitchFamily="2" charset="2"/>
              <a:buNone/>
            </a:pPr>
            <a:r>
              <a:rPr lang="en-US" sz="4200" b="1">
                <a:solidFill>
                  <a:srgbClr val="339933"/>
                </a:solidFill>
                <a:latin typeface="Myriad Pro" panose="020B0503030403020204" pitchFamily="34" charset="0"/>
              </a:rPr>
              <a:t>Forename Surname</a:t>
            </a:r>
          </a:p>
          <a:p>
            <a:pPr marL="0" indent="0">
              <a:buFont typeface="Wingdings" panose="05000000000000000000" pitchFamily="2" charset="2"/>
              <a:buNone/>
            </a:pPr>
            <a:r>
              <a:rPr lang="en-US" b="1">
                <a:latin typeface="Myriad Pro" panose="020B0503030403020204" pitchFamily="34" charset="0"/>
              </a:rPr>
              <a:t>Job Title</a:t>
            </a:r>
          </a:p>
          <a:p>
            <a:pPr marL="0" indent="0">
              <a:buFont typeface="Wingdings" panose="05000000000000000000" pitchFamily="2" charset="2"/>
              <a:buNone/>
            </a:pPr>
            <a:endParaRPr lang="en-US" b="1">
              <a:latin typeface="Myriad Pro" panose="020B0503030403020204" pitchFamily="34" charset="0"/>
            </a:endParaRPr>
          </a:p>
          <a:p>
            <a:pPr marL="0" indent="0">
              <a:buFont typeface="Wingdings" panose="05000000000000000000" pitchFamily="2" charset="2"/>
              <a:buNone/>
            </a:pPr>
            <a:r>
              <a:rPr lang="en-US" b="1">
                <a:solidFill>
                  <a:srgbClr val="339933"/>
                </a:solidFill>
                <a:latin typeface="Myriad Pro" panose="020B0503030403020204" pitchFamily="34" charset="0"/>
              </a:rPr>
              <a:t>e: </a:t>
            </a:r>
            <a:r>
              <a:rPr lang="en-US">
                <a:latin typeface="Myriad Pro" panose="020B0503030403020204" pitchFamily="34" charset="0"/>
              </a:rPr>
              <a:t>first.last@nfp.com</a:t>
            </a:r>
          </a:p>
          <a:p>
            <a:pPr marL="0" indent="0">
              <a:buFont typeface="Wingdings" panose="05000000000000000000" pitchFamily="2" charset="2"/>
              <a:buNone/>
            </a:pPr>
            <a:r>
              <a:rPr lang="en-US" b="1">
                <a:solidFill>
                  <a:srgbClr val="339933"/>
                </a:solidFill>
                <a:latin typeface="Myriad Pro" panose="020B0503030403020204" pitchFamily="34" charset="0"/>
              </a:rPr>
              <a:t>t: </a:t>
            </a:r>
            <a:r>
              <a:rPr lang="en-US">
                <a:latin typeface="Myriad Pro" panose="020B0503030403020204" pitchFamily="34" charset="0"/>
              </a:rPr>
              <a:t>012345 678910</a:t>
            </a:r>
          </a:p>
        </p:txBody>
      </p:sp>
      <p:pic>
        <p:nvPicPr>
          <p:cNvPr id="10" name="Picture 9" descr="A picture containing person, suit, posing&#10;&#10;Description automatically generated">
            <a:extLst>
              <a:ext uri="{FF2B5EF4-FFF2-40B4-BE49-F238E27FC236}">
                <a16:creationId xmlns:a16="http://schemas.microsoft.com/office/drawing/2014/main" id="{2D137D31-7936-D43E-BDDD-D26BCCAA8D40}"/>
              </a:ext>
            </a:extLst>
          </p:cNvPr>
          <p:cNvPicPr>
            <a:picLocks noChangeAspect="1"/>
          </p:cNvPicPr>
          <p:nvPr/>
        </p:nvPicPr>
        <p:blipFill rotWithShape="1">
          <a:blip r:embed="rId2">
            <a:extLst>
              <a:ext uri="{28A0092B-C50C-407E-A947-70E740481C1C}">
                <a14:useLocalDpi xmlns:a14="http://schemas.microsoft.com/office/drawing/2010/main" val="0"/>
              </a:ext>
            </a:extLst>
          </a:blip>
          <a:srcRect b="22109"/>
          <a:stretch/>
        </p:blipFill>
        <p:spPr>
          <a:xfrm>
            <a:off x="5355118" y="0"/>
            <a:ext cx="6288968" cy="6858000"/>
          </a:xfrm>
          <a:prstGeom prst="rect">
            <a:avLst/>
          </a:prstGeom>
        </p:spPr>
      </p:pic>
    </p:spTree>
    <p:extLst>
      <p:ext uri="{BB962C8B-B14F-4D97-AF65-F5344CB8AC3E}">
        <p14:creationId xmlns:p14="http://schemas.microsoft.com/office/powerpoint/2010/main" val="951471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10;&#10;Description automatically generated">
            <a:extLst>
              <a:ext uri="{FF2B5EF4-FFF2-40B4-BE49-F238E27FC236}">
                <a16:creationId xmlns:a16="http://schemas.microsoft.com/office/drawing/2014/main" id="{12883017-06F6-0A7E-4931-D83D592FC76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935C6FEA-866C-D63E-262E-2B58F50B539B}"/>
              </a:ext>
            </a:extLst>
          </p:cNvPr>
          <p:cNvSpPr>
            <a:spLocks noGrp="1"/>
          </p:cNvSpPr>
          <p:nvPr>
            <p:ph type="ctrTitle"/>
          </p:nvPr>
        </p:nvSpPr>
        <p:spPr/>
        <p:txBody>
          <a:bodyPr anchor="t">
            <a:normAutofit/>
          </a:bodyPr>
          <a:lstStyle/>
          <a:p>
            <a:r>
              <a:rPr lang="en-US"/>
              <a:t>NFP Ireland front cover (replace with your title)</a:t>
            </a:r>
            <a:endParaRPr lang="en-GB"/>
          </a:p>
        </p:txBody>
      </p:sp>
      <p:sp>
        <p:nvSpPr>
          <p:cNvPr id="3" name="Subtitle 2">
            <a:extLst>
              <a:ext uri="{FF2B5EF4-FFF2-40B4-BE49-F238E27FC236}">
                <a16:creationId xmlns:a16="http://schemas.microsoft.com/office/drawing/2014/main" id="{72FAC712-0B20-CA39-5373-274ED2321972}"/>
              </a:ext>
            </a:extLst>
          </p:cNvPr>
          <p:cNvSpPr>
            <a:spLocks noGrp="1"/>
          </p:cNvSpPr>
          <p:nvPr>
            <p:ph type="subTitle" idx="1"/>
          </p:nvPr>
        </p:nvSpPr>
        <p:spPr/>
        <p:txBody>
          <a:bodyPr/>
          <a:lstStyle/>
          <a:p>
            <a:r>
              <a:rPr lang="en-US"/>
              <a:t>Insert your sub-title in here</a:t>
            </a:r>
            <a:endParaRPr lang="en-GB"/>
          </a:p>
          <a:p>
            <a:endParaRPr lang="en-GB"/>
          </a:p>
        </p:txBody>
      </p:sp>
    </p:spTree>
    <p:extLst>
      <p:ext uri="{BB962C8B-B14F-4D97-AF65-F5344CB8AC3E}">
        <p14:creationId xmlns:p14="http://schemas.microsoft.com/office/powerpoint/2010/main" val="3569150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AF1C6E0-7FA2-9BBC-0019-7671FB227DD2}"/>
              </a:ext>
            </a:extLst>
          </p:cNvPr>
          <p:cNvGrpSpPr/>
          <p:nvPr/>
        </p:nvGrpSpPr>
        <p:grpSpPr>
          <a:xfrm>
            <a:off x="3418314" y="1932886"/>
            <a:ext cx="2444558" cy="2970806"/>
            <a:chOff x="6362009" y="1932886"/>
            <a:chExt cx="2444558" cy="2970806"/>
          </a:xfrm>
        </p:grpSpPr>
        <p:pic>
          <p:nvPicPr>
            <p:cNvPr id="7" name="Picture 6" descr="A person in a suit&#10;&#10;Description automatically generated with medium confidence">
              <a:extLst>
                <a:ext uri="{FF2B5EF4-FFF2-40B4-BE49-F238E27FC236}">
                  <a16:creationId xmlns:a16="http://schemas.microsoft.com/office/drawing/2014/main" id="{ADACD088-D3FE-C36C-E380-341E893C6D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62009" y="1932886"/>
              <a:ext cx="2444558" cy="1630521"/>
            </a:xfrm>
            <a:prstGeom prst="rect">
              <a:avLst/>
            </a:prstGeom>
          </p:spPr>
        </p:pic>
        <p:sp>
          <p:nvSpPr>
            <p:cNvPr id="8" name="Title 1">
              <a:extLst>
                <a:ext uri="{FF2B5EF4-FFF2-40B4-BE49-F238E27FC236}">
                  <a16:creationId xmlns:a16="http://schemas.microsoft.com/office/drawing/2014/main" id="{433B1F7E-2C4F-2EFB-5437-2986321BD550}"/>
                </a:ext>
              </a:extLst>
            </p:cNvPr>
            <p:cNvSpPr txBox="1">
              <a:spLocks/>
            </p:cNvSpPr>
            <p:nvPr/>
          </p:nvSpPr>
          <p:spPr>
            <a:xfrm>
              <a:off x="6362009" y="3781292"/>
              <a:ext cx="2444558" cy="11224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323E48"/>
                  </a:solidFill>
                  <a:latin typeface="Myriad Pro" panose="020B0503030403020204" pitchFamily="34" charset="0"/>
                  <a:ea typeface="+mj-ea"/>
                  <a:cs typeface="+mj-cs"/>
                </a:defRPr>
              </a:lvl1pPr>
            </a:lstStyle>
            <a:p>
              <a:r>
                <a:rPr lang="en-US" sz="1200"/>
                <a:t>Neil Brady</a:t>
              </a:r>
            </a:p>
            <a:p>
              <a:r>
                <a:rPr lang="en-US" sz="1200" b="0">
                  <a:solidFill>
                    <a:srgbClr val="339933"/>
                  </a:solidFill>
                </a:rPr>
                <a:t>Job Title</a:t>
              </a:r>
            </a:p>
            <a:p>
              <a:endParaRPr lang="en-US" sz="1200">
                <a:solidFill>
                  <a:srgbClr val="339933"/>
                </a:solidFill>
              </a:endParaRPr>
            </a:p>
            <a:p>
              <a:r>
                <a:rPr lang="en-US" sz="1000"/>
                <a:t>Mobile: </a:t>
              </a:r>
              <a:r>
                <a:rPr lang="en-US" sz="1000" b="0"/>
                <a:t>+353 87 464 0233 </a:t>
              </a:r>
            </a:p>
            <a:p>
              <a:r>
                <a:rPr lang="en-US" sz="1000"/>
                <a:t>Email</a:t>
              </a:r>
              <a:r>
                <a:rPr lang="en-US" sz="1000" b="0"/>
                <a:t>: neil.brady@nfpireland.ie</a:t>
              </a:r>
            </a:p>
          </p:txBody>
        </p:sp>
      </p:grpSp>
      <p:pic>
        <p:nvPicPr>
          <p:cNvPr id="5" name="Picture 4" descr="A person in a suit smiling&#10;&#10;Description automatically generated with low confidence">
            <a:extLst>
              <a:ext uri="{FF2B5EF4-FFF2-40B4-BE49-F238E27FC236}">
                <a16:creationId xmlns:a16="http://schemas.microsoft.com/office/drawing/2014/main" id="{FC72C2CE-7C3D-8CEB-0FAD-940B0B653B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1838" y="1932886"/>
            <a:ext cx="2444558" cy="1630520"/>
          </a:xfrm>
          <a:prstGeom prst="rect">
            <a:avLst/>
          </a:prstGeom>
        </p:spPr>
      </p:pic>
      <p:pic>
        <p:nvPicPr>
          <p:cNvPr id="13" name="Picture 12">
            <a:extLst>
              <a:ext uri="{FF2B5EF4-FFF2-40B4-BE49-F238E27FC236}">
                <a16:creationId xmlns:a16="http://schemas.microsoft.com/office/drawing/2014/main" id="{1C28A45B-2DC2-3ED5-FC44-B4DD8437FA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63027" y="1932886"/>
            <a:ext cx="2444558" cy="1630520"/>
          </a:xfrm>
          <a:prstGeom prst="rect">
            <a:avLst/>
          </a:prstGeom>
        </p:spPr>
      </p:pic>
      <p:sp>
        <p:nvSpPr>
          <p:cNvPr id="2" name="Title 1">
            <a:extLst>
              <a:ext uri="{FF2B5EF4-FFF2-40B4-BE49-F238E27FC236}">
                <a16:creationId xmlns:a16="http://schemas.microsoft.com/office/drawing/2014/main" id="{9F58212B-8C7D-A1B9-1C8F-5F414FA41246}"/>
              </a:ext>
            </a:extLst>
          </p:cNvPr>
          <p:cNvSpPr>
            <a:spLocks noGrp="1"/>
          </p:cNvSpPr>
          <p:nvPr>
            <p:ph type="title"/>
          </p:nvPr>
        </p:nvSpPr>
        <p:spPr>
          <a:xfrm>
            <a:off x="684414" y="623996"/>
            <a:ext cx="10823171" cy="727334"/>
          </a:xfrm>
        </p:spPr>
        <p:txBody>
          <a:bodyPr>
            <a:normAutofit/>
          </a:bodyPr>
          <a:lstStyle/>
          <a:p>
            <a:r>
              <a:rPr lang="en-US"/>
              <a:t>Key contacts</a:t>
            </a:r>
          </a:p>
        </p:txBody>
      </p:sp>
      <p:sp>
        <p:nvSpPr>
          <p:cNvPr id="16" name="Title 1">
            <a:extLst>
              <a:ext uri="{FF2B5EF4-FFF2-40B4-BE49-F238E27FC236}">
                <a16:creationId xmlns:a16="http://schemas.microsoft.com/office/drawing/2014/main" id="{5F7DE479-00F2-AD4F-7236-C3A822E057E0}"/>
              </a:ext>
            </a:extLst>
          </p:cNvPr>
          <p:cNvSpPr txBox="1">
            <a:spLocks/>
          </p:cNvSpPr>
          <p:nvPr/>
        </p:nvSpPr>
        <p:spPr>
          <a:xfrm>
            <a:off x="731839" y="3781294"/>
            <a:ext cx="2444558" cy="11224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323E48"/>
                </a:solidFill>
                <a:latin typeface="Myriad Pro" panose="020B0503030403020204" pitchFamily="34" charset="0"/>
                <a:ea typeface="+mj-ea"/>
                <a:cs typeface="+mj-cs"/>
              </a:defRPr>
            </a:lvl1pPr>
          </a:lstStyle>
          <a:p>
            <a:r>
              <a:rPr lang="en-US" sz="1200"/>
              <a:t>Garry Fitzroy</a:t>
            </a:r>
          </a:p>
          <a:p>
            <a:r>
              <a:rPr lang="en-US" sz="1200" b="0">
                <a:solidFill>
                  <a:srgbClr val="339933"/>
                </a:solidFill>
              </a:rPr>
              <a:t>Job Title</a:t>
            </a:r>
          </a:p>
          <a:p>
            <a:endParaRPr lang="en-US" sz="1200">
              <a:solidFill>
                <a:srgbClr val="339933"/>
              </a:solidFill>
            </a:endParaRPr>
          </a:p>
          <a:p>
            <a:r>
              <a:rPr lang="en-US" sz="1000"/>
              <a:t>Mobile: </a:t>
            </a:r>
            <a:r>
              <a:rPr lang="en-US" sz="1000" b="0"/>
              <a:t>+353 87 459 6523 </a:t>
            </a:r>
          </a:p>
          <a:p>
            <a:r>
              <a:rPr lang="en-US" sz="1000"/>
              <a:t>Email</a:t>
            </a:r>
            <a:r>
              <a:rPr lang="en-US" sz="1000" b="0"/>
              <a:t>: garry.fitzroy@nfpireland.ie</a:t>
            </a:r>
          </a:p>
        </p:txBody>
      </p:sp>
      <p:grpSp>
        <p:nvGrpSpPr>
          <p:cNvPr id="3" name="Group 2">
            <a:extLst>
              <a:ext uri="{FF2B5EF4-FFF2-40B4-BE49-F238E27FC236}">
                <a16:creationId xmlns:a16="http://schemas.microsoft.com/office/drawing/2014/main" id="{ED9344E2-6DB6-4ED6-0D5A-303993F28D76}"/>
              </a:ext>
            </a:extLst>
          </p:cNvPr>
          <p:cNvGrpSpPr/>
          <p:nvPr/>
        </p:nvGrpSpPr>
        <p:grpSpPr>
          <a:xfrm>
            <a:off x="6362009" y="1932886"/>
            <a:ext cx="2444558" cy="2872196"/>
            <a:chOff x="3418315" y="1932886"/>
            <a:chExt cx="2444558" cy="2872196"/>
          </a:xfrm>
        </p:grpSpPr>
        <p:pic>
          <p:nvPicPr>
            <p:cNvPr id="9" name="Picture 8" descr="A person wearing a head scarf&#10;&#10;Description automatically generated with low confidence">
              <a:extLst>
                <a:ext uri="{FF2B5EF4-FFF2-40B4-BE49-F238E27FC236}">
                  <a16:creationId xmlns:a16="http://schemas.microsoft.com/office/drawing/2014/main" id="{0FC8D0C1-8896-73B0-1055-331EC84EEA5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18315" y="1932886"/>
              <a:ext cx="2444558" cy="1630520"/>
            </a:xfrm>
            <a:prstGeom prst="rect">
              <a:avLst/>
            </a:prstGeom>
          </p:spPr>
        </p:pic>
        <p:sp>
          <p:nvSpPr>
            <p:cNvPr id="17" name="Title 1">
              <a:extLst>
                <a:ext uri="{FF2B5EF4-FFF2-40B4-BE49-F238E27FC236}">
                  <a16:creationId xmlns:a16="http://schemas.microsoft.com/office/drawing/2014/main" id="{CF73B4FB-01A1-320E-DC3C-A35E3C9CA410}"/>
                </a:ext>
              </a:extLst>
            </p:cNvPr>
            <p:cNvSpPr txBox="1">
              <a:spLocks/>
            </p:cNvSpPr>
            <p:nvPr/>
          </p:nvSpPr>
          <p:spPr>
            <a:xfrm>
              <a:off x="3418315" y="3781293"/>
              <a:ext cx="2444558" cy="102378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323E48"/>
                  </a:solidFill>
                  <a:latin typeface="Myriad Pro" panose="020B0503030403020204" pitchFamily="34" charset="0"/>
                  <a:ea typeface="+mj-ea"/>
                  <a:cs typeface="+mj-cs"/>
                </a:defRPr>
              </a:lvl1pPr>
            </a:lstStyle>
            <a:p>
              <a:r>
                <a:rPr lang="en-US" sz="1200" err="1"/>
                <a:t>Wanissa</a:t>
              </a:r>
              <a:r>
                <a:rPr lang="en-US" sz="1200"/>
                <a:t> Saleh</a:t>
              </a:r>
            </a:p>
            <a:p>
              <a:r>
                <a:rPr lang="en-US" sz="1200" b="0">
                  <a:solidFill>
                    <a:srgbClr val="339933"/>
                  </a:solidFill>
                </a:rPr>
                <a:t>Job Title</a:t>
              </a:r>
            </a:p>
            <a:p>
              <a:endParaRPr lang="en-US" sz="1200">
                <a:solidFill>
                  <a:srgbClr val="339933"/>
                </a:solidFill>
              </a:endParaRPr>
            </a:p>
            <a:p>
              <a:r>
                <a:rPr lang="en-US" sz="1000"/>
                <a:t>Mobile: </a:t>
              </a:r>
              <a:r>
                <a:rPr lang="en-US" sz="1000" b="0"/>
                <a:t>+353 87 634 3342</a:t>
              </a:r>
            </a:p>
            <a:p>
              <a:r>
                <a:rPr lang="en-US" sz="1000"/>
                <a:t>Email</a:t>
              </a:r>
              <a:r>
                <a:rPr lang="en-US" sz="1000" b="0"/>
                <a:t>: wanissa.saleh@nfpireland.ie</a:t>
              </a:r>
            </a:p>
          </p:txBody>
        </p:sp>
      </p:grpSp>
      <p:sp>
        <p:nvSpPr>
          <p:cNvPr id="19" name="Title 1">
            <a:extLst>
              <a:ext uri="{FF2B5EF4-FFF2-40B4-BE49-F238E27FC236}">
                <a16:creationId xmlns:a16="http://schemas.microsoft.com/office/drawing/2014/main" id="{36D4045F-0E11-836D-9F02-43B8AC98863E}"/>
              </a:ext>
            </a:extLst>
          </p:cNvPr>
          <p:cNvSpPr txBox="1">
            <a:spLocks/>
          </p:cNvSpPr>
          <p:nvPr/>
        </p:nvSpPr>
        <p:spPr>
          <a:xfrm>
            <a:off x="9048485" y="3771634"/>
            <a:ext cx="2444558" cy="10334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323E48"/>
                </a:solidFill>
                <a:latin typeface="Myriad Pro" panose="020B0503030403020204" pitchFamily="34" charset="0"/>
                <a:ea typeface="+mj-ea"/>
                <a:cs typeface="+mj-cs"/>
              </a:defRPr>
            </a:lvl1pPr>
          </a:lstStyle>
          <a:p>
            <a:r>
              <a:rPr lang="en-US" sz="1200"/>
              <a:t>Helen Brady</a:t>
            </a:r>
          </a:p>
          <a:p>
            <a:r>
              <a:rPr lang="en-US" sz="1200" b="0">
                <a:solidFill>
                  <a:srgbClr val="339933"/>
                </a:solidFill>
              </a:rPr>
              <a:t>Job Title</a:t>
            </a:r>
          </a:p>
          <a:p>
            <a:endParaRPr lang="en-US" sz="1200">
              <a:solidFill>
                <a:srgbClr val="339933"/>
              </a:solidFill>
            </a:endParaRPr>
          </a:p>
          <a:p>
            <a:r>
              <a:rPr lang="en-US" sz="1000"/>
              <a:t>Mobile: </a:t>
            </a:r>
            <a:r>
              <a:rPr lang="en-US" sz="1000" b="0"/>
              <a:t>+353 1 845 4552 </a:t>
            </a:r>
          </a:p>
          <a:p>
            <a:r>
              <a:rPr lang="en-US" sz="1000"/>
              <a:t>Email</a:t>
            </a:r>
            <a:r>
              <a:rPr lang="en-US" sz="1000" b="0"/>
              <a:t>: helen.brady@nfpireland.ie</a:t>
            </a:r>
          </a:p>
        </p:txBody>
      </p:sp>
    </p:spTree>
    <p:extLst>
      <p:ext uri="{BB962C8B-B14F-4D97-AF65-F5344CB8AC3E}">
        <p14:creationId xmlns:p14="http://schemas.microsoft.com/office/powerpoint/2010/main" val="1278867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with low confidence">
            <a:extLst>
              <a:ext uri="{FF2B5EF4-FFF2-40B4-BE49-F238E27FC236}">
                <a16:creationId xmlns:a16="http://schemas.microsoft.com/office/drawing/2014/main" id="{A51F8304-920A-4A07-9929-4934CDEB2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0" name="Table 10">
            <a:extLst>
              <a:ext uri="{FF2B5EF4-FFF2-40B4-BE49-F238E27FC236}">
                <a16:creationId xmlns:a16="http://schemas.microsoft.com/office/drawing/2014/main" id="{A7AC9557-2810-C60A-4AA2-5FDA404BFD3A}"/>
              </a:ext>
            </a:extLst>
          </p:cNvPr>
          <p:cNvGraphicFramePr>
            <a:graphicFrameLocks noGrp="1"/>
          </p:cNvGraphicFramePr>
          <p:nvPr>
            <p:ph idx="1"/>
            <p:extLst>
              <p:ext uri="{D42A27DB-BD31-4B8C-83A1-F6EECF244321}">
                <p14:modId xmlns:p14="http://schemas.microsoft.com/office/powerpoint/2010/main" val="2343356895"/>
              </p:ext>
            </p:extLst>
          </p:nvPr>
        </p:nvGraphicFramePr>
        <p:xfrm>
          <a:off x="723900" y="1825624"/>
          <a:ext cx="10821985" cy="4024759"/>
        </p:xfrm>
        <a:graphic>
          <a:graphicData uri="http://schemas.openxmlformats.org/drawingml/2006/table">
            <a:tbl>
              <a:tblPr firstRow="1" bandRow="1">
                <a:tableStyleId>{5940675A-B579-460E-94D1-54222C63F5DA}</a:tableStyleId>
              </a:tblPr>
              <a:tblGrid>
                <a:gridCol w="2164397">
                  <a:extLst>
                    <a:ext uri="{9D8B030D-6E8A-4147-A177-3AD203B41FA5}">
                      <a16:colId xmlns:a16="http://schemas.microsoft.com/office/drawing/2014/main" val="1942175853"/>
                    </a:ext>
                  </a:extLst>
                </a:gridCol>
                <a:gridCol w="2164397">
                  <a:extLst>
                    <a:ext uri="{9D8B030D-6E8A-4147-A177-3AD203B41FA5}">
                      <a16:colId xmlns:a16="http://schemas.microsoft.com/office/drawing/2014/main" val="2290073125"/>
                    </a:ext>
                  </a:extLst>
                </a:gridCol>
                <a:gridCol w="2164397">
                  <a:extLst>
                    <a:ext uri="{9D8B030D-6E8A-4147-A177-3AD203B41FA5}">
                      <a16:colId xmlns:a16="http://schemas.microsoft.com/office/drawing/2014/main" val="1931103852"/>
                    </a:ext>
                  </a:extLst>
                </a:gridCol>
                <a:gridCol w="2164397">
                  <a:extLst>
                    <a:ext uri="{9D8B030D-6E8A-4147-A177-3AD203B41FA5}">
                      <a16:colId xmlns:a16="http://schemas.microsoft.com/office/drawing/2014/main" val="1636865946"/>
                    </a:ext>
                  </a:extLst>
                </a:gridCol>
                <a:gridCol w="2164397">
                  <a:extLst>
                    <a:ext uri="{9D8B030D-6E8A-4147-A177-3AD203B41FA5}">
                      <a16:colId xmlns:a16="http://schemas.microsoft.com/office/drawing/2014/main" val="1556973004"/>
                    </a:ext>
                  </a:extLst>
                </a:gridCol>
              </a:tblGrid>
              <a:tr h="1300450">
                <a:tc>
                  <a:txBody>
                    <a:bodyPr/>
                    <a:lstStyle/>
                    <a:p>
                      <a:r>
                        <a:rPr lang="en-US" b="1">
                          <a:solidFill>
                            <a:schemeClr val="bg1"/>
                          </a:solidFill>
                          <a:latin typeface="Myriad Pro"/>
                        </a:rPr>
                        <a:t>Wealth management for business and individuals</a:t>
                      </a:r>
                    </a:p>
                  </a:txBody>
                  <a:tcP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b="1">
                          <a:solidFill>
                            <a:schemeClr val="bg1"/>
                          </a:solidFill>
                          <a:latin typeface="Myriad Pro"/>
                        </a:rPr>
                        <a:t>Health and </a:t>
                      </a:r>
                      <a:br>
                        <a:rPr lang="en-US" b="1">
                          <a:solidFill>
                            <a:srgbClr val="FFFFFF"/>
                          </a:solidFill>
                          <a:latin typeface="Myriad Pro"/>
                        </a:rPr>
                      </a:br>
                      <a:r>
                        <a:rPr lang="en-US" b="1">
                          <a:solidFill>
                            <a:schemeClr val="bg1"/>
                          </a:solidFill>
                          <a:latin typeface="Myriad Pro"/>
                        </a:rPr>
                        <a:t>wellbeing</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Myriad Pro"/>
                        </a:rPr>
                        <a:t>Mortgages</a:t>
                      </a:r>
                    </a:p>
                    <a:p>
                      <a:endParaRPr lang="en-GB" b="1">
                        <a:solidFill>
                          <a:schemeClr val="bg1"/>
                        </a:solidFill>
                        <a:latin typeface="Myriad Pro" panose="020B0503030403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Myriad Pro"/>
                        </a:rPr>
                        <a:t>Commercial </a:t>
                      </a:r>
                      <a:br>
                        <a:rPr lang="en-US" b="1">
                          <a:solidFill>
                            <a:srgbClr val="FFFFFF"/>
                          </a:solidFill>
                          <a:latin typeface="Myriad Pro"/>
                        </a:rPr>
                      </a:br>
                      <a:r>
                        <a:rPr lang="en-US" b="1">
                          <a:solidFill>
                            <a:schemeClr val="bg1"/>
                          </a:solidFill>
                          <a:latin typeface="Myriad Pro"/>
                        </a:rPr>
                        <a:t>insurance</a:t>
                      </a:r>
                    </a:p>
                    <a:p>
                      <a:endParaRPr lang="en-GB" b="1">
                        <a:solidFill>
                          <a:schemeClr val="bg1"/>
                        </a:solidFill>
                        <a:latin typeface="Myriad Pro" panose="020B0503030403020204" pitchFamily="34" charset="0"/>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Myriad Pro"/>
                        </a:rPr>
                        <a:t>Wholesale </a:t>
                      </a:r>
                      <a:br>
                        <a:rPr lang="en-US" b="1">
                          <a:solidFill>
                            <a:srgbClr val="FFFFFF"/>
                          </a:solidFill>
                          <a:latin typeface="Myriad Pro"/>
                        </a:rPr>
                      </a:br>
                      <a:r>
                        <a:rPr lang="en-US" b="1">
                          <a:solidFill>
                            <a:schemeClr val="bg1"/>
                          </a:solidFill>
                          <a:latin typeface="Myriad Pro"/>
                        </a:rPr>
                        <a:t>insurance</a:t>
                      </a:r>
                    </a:p>
                    <a:p>
                      <a:endParaRPr lang="en-GB" b="1">
                        <a:solidFill>
                          <a:schemeClr val="bg1"/>
                        </a:solidFill>
                        <a:latin typeface="Myriad Pro" panose="020B0503030403020204" pitchFamily="34" charset="0"/>
                      </a:endParaRPr>
                    </a:p>
                  </a:txBody>
                  <a:tcP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8296276"/>
                  </a:ext>
                </a:extLst>
              </a:tr>
              <a:tr h="2724309">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Employee benefits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Company </a:t>
                      </a:r>
                      <a:r>
                        <a:rPr lang="en-US" sz="1200" b="0" i="0" u="none" strike="noStrike" kern="1200" cap="none" spc="0" normalizeH="0" baseline="0" noProof="0">
                          <a:ln>
                            <a:noFill/>
                          </a:ln>
                          <a:solidFill>
                            <a:prstClr val="white"/>
                          </a:solidFill>
                          <a:effectLst/>
                          <a:uLnTx/>
                          <a:uFillTx/>
                          <a:latin typeface="Myriad Pro"/>
                          <a:ea typeface="+mn-ea"/>
                          <a:cs typeface="+mn-cs"/>
                        </a:rPr>
                        <a:t>protection</a:t>
                      </a:r>
                      <a:endParaRPr kumimoji="0" lang="en-US" sz="1200" b="0" i="0" u="none" strike="noStrike" kern="1200" cap="none" spc="0" normalizeH="0" baseline="0" noProof="0">
                        <a:ln>
                          <a:noFill/>
                        </a:ln>
                        <a:solidFill>
                          <a:prstClr val="white"/>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Tax efficient cash extraction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Family </a:t>
                      </a:r>
                      <a:r>
                        <a:rPr lang="en-US" sz="1200" b="0" i="0" u="none" strike="noStrike" kern="1200" cap="none" spc="0" normalizeH="0" baseline="0" noProof="0">
                          <a:ln>
                            <a:noFill/>
                          </a:ln>
                          <a:solidFill>
                            <a:prstClr val="white"/>
                          </a:solidFill>
                          <a:effectLst/>
                          <a:uLnTx/>
                          <a:uFillTx/>
                          <a:latin typeface="Myriad Pro"/>
                          <a:ea typeface="+mn-ea"/>
                          <a:cs typeface="+mn-cs"/>
                        </a:rPr>
                        <a:t>protection</a:t>
                      </a:r>
                      <a:endParaRPr kumimoji="0" lang="en-US" sz="1200" b="0" i="0" u="none" strike="noStrike" kern="1200" cap="none" spc="0" normalizeH="0" baseline="0" noProof="0">
                        <a:ln>
                          <a:noFill/>
                        </a:ln>
                        <a:solidFill>
                          <a:prstClr val="white"/>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Income protection</a:t>
                      </a:r>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kumimoji="0" lang="en-US" sz="1200" b="0" i="0" u="none" strike="noStrike" kern="1200" cap="none" spc="0" normalizeH="0" baseline="0" noProof="0">
                          <a:ln>
                            <a:noFill/>
                          </a:ln>
                          <a:solidFill>
                            <a:prstClr val="white"/>
                          </a:solidFill>
                          <a:effectLst/>
                          <a:uLnTx/>
                          <a:uFillTx/>
                          <a:latin typeface="Myriad Pro"/>
                          <a:ea typeface="+mn-ea"/>
                          <a:cs typeface="+mn-cs"/>
                        </a:rPr>
                        <a:t>Wealth management</a:t>
                      </a:r>
                      <a:r>
                        <a:rPr lang="en-US" sz="1200" b="0" i="0" u="none" strike="noStrike" kern="1200" cap="none" spc="0" normalizeH="0" baseline="0" noProof="0">
                          <a:ln>
                            <a:noFill/>
                          </a:ln>
                          <a:solidFill>
                            <a:prstClr val="white"/>
                          </a:solidFill>
                          <a:effectLst/>
                          <a:uLnTx/>
                          <a:uFillTx/>
                          <a:latin typeface="Myriad Pro"/>
                          <a:ea typeface="+mn-ea"/>
                          <a:cs typeface="+mn-cs"/>
                        </a:rPr>
                        <a:t> </a:t>
                      </a:r>
                      <a:endParaRPr kumimoji="0" lang="en-US" sz="1200" b="0" i="0" u="none" strike="noStrike" kern="1200" cap="none" spc="0" normalizeH="0" baseline="0" noProof="0">
                        <a:ln>
                          <a:noFill/>
                        </a:ln>
                        <a:solidFill>
                          <a:prstClr val="white"/>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Estate planning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Investments and pensions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Risk management</a:t>
                      </a:r>
                      <a:endParaRPr kumimoji="0" lang="en-GB" sz="1200" b="0" i="0" u="none" strike="noStrike" kern="1200" cap="none" spc="0" normalizeH="0" baseline="0" noProof="0">
                        <a:ln>
                          <a:noFill/>
                        </a:ln>
                        <a:solidFill>
                          <a:prstClr val="white"/>
                        </a:solidFill>
                        <a:effectLst/>
                        <a:uLnTx/>
                        <a:uFillTx/>
                        <a:latin typeface="Myriad Pro"/>
                        <a:ea typeface="+mn-ea"/>
                        <a:cs typeface="+mn-cs"/>
                      </a:endParaRPr>
                    </a:p>
                  </a:txBody>
                  <a:tcP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Ireland’s leading health insurance adviser</a:t>
                      </a:r>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kumimoji="0" lang="en-US" sz="1200" b="0" i="0" u="none" strike="noStrike" kern="1200" cap="none" spc="0" normalizeH="0" baseline="0" noProof="0">
                          <a:ln>
                            <a:noFill/>
                          </a:ln>
                          <a:solidFill>
                            <a:prstClr val="white"/>
                          </a:solidFill>
                          <a:effectLst/>
                          <a:uLnTx/>
                          <a:uFillTx/>
                          <a:latin typeface="Myriad Pro"/>
                          <a:ea typeface="+mn-ea"/>
                          <a:cs typeface="+mn-cs"/>
                        </a:rPr>
                        <a:t>Specialists in </a:t>
                      </a:r>
                      <a:r>
                        <a:rPr lang="en-US" sz="1200" b="0" i="0" u="none" strike="noStrike" kern="1200" cap="none" spc="0" normalizeH="0" baseline="0" noProof="0">
                          <a:ln>
                            <a:noFill/>
                          </a:ln>
                          <a:solidFill>
                            <a:prstClr val="white"/>
                          </a:solidFill>
                          <a:effectLst/>
                          <a:uLnTx/>
                          <a:uFillTx/>
                          <a:latin typeface="Myriad Pro"/>
                          <a:ea typeface="+mn-ea"/>
                          <a:cs typeface="+mn-cs"/>
                        </a:rPr>
                        <a:t>health</a:t>
                      </a:r>
                      <a:r>
                        <a:rPr kumimoji="0" lang="en-US" sz="1200" b="0" i="0" u="none" strike="noStrike" kern="1200" cap="none" spc="0" normalizeH="0" baseline="0" noProof="0">
                          <a:ln>
                            <a:noFill/>
                          </a:ln>
                          <a:solidFill>
                            <a:prstClr val="white"/>
                          </a:solidFill>
                          <a:effectLst/>
                          <a:uLnTx/>
                          <a:uFillTx/>
                          <a:latin typeface="Myriad Pro"/>
                          <a:ea typeface="+mn-ea"/>
                          <a:cs typeface="+mn-cs"/>
                        </a:rPr>
                        <a:t>, </a:t>
                      </a:r>
                      <a:r>
                        <a:rPr lang="en-US" sz="1200" b="0" i="0" u="none" strike="noStrike" kern="1200" cap="none" spc="0" normalizeH="0" baseline="0" noProof="0">
                          <a:ln>
                            <a:noFill/>
                          </a:ln>
                          <a:solidFill>
                            <a:prstClr val="white"/>
                          </a:solidFill>
                          <a:effectLst/>
                          <a:uLnTx/>
                          <a:uFillTx/>
                          <a:latin typeface="Myriad Pro"/>
                          <a:ea typeface="+mn-ea"/>
                          <a:cs typeface="+mn-cs"/>
                        </a:rPr>
                        <a:t>dental and vision insurance</a:t>
                      </a:r>
                      <a:endParaRPr kumimoji="0" lang="en-US" sz="1200" b="0" i="0" u="none" strike="noStrike" kern="1200" cap="none" spc="0" normalizeH="0" baseline="0" noProof="0">
                        <a:ln>
                          <a:noFill/>
                        </a:ln>
                        <a:solidFill>
                          <a:prstClr val="white"/>
                        </a:solidFill>
                        <a:effectLst/>
                        <a:uLnTx/>
                        <a:uFillTx/>
                        <a:latin typeface="Myriad Pro"/>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Access to all lenders in Ireland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Supporting you or your people through the whole mortgage process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Arranging required insurance and mortgage protection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Switching mortgages and equity release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Mortgage seminars</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kumimoji="0" lang="en-US" sz="1200" b="0" i="0" u="none" strike="noStrike" kern="1200" cap="none" spc="0" normalizeH="0" baseline="0" noProof="0">
                          <a:ln>
                            <a:noFill/>
                          </a:ln>
                          <a:solidFill>
                            <a:prstClr val="white"/>
                          </a:solidFill>
                          <a:effectLst/>
                          <a:uLnTx/>
                          <a:uFillTx/>
                          <a:latin typeface="Myriad Pro"/>
                          <a:ea typeface="+mn-ea"/>
                          <a:cs typeface="+mn-cs"/>
                        </a:rPr>
                        <a:t>Our experts provide bespoke insurance solutions to protect your business as it faces the unique challenges, pressures and risks present within your sector</a:t>
                      </a:r>
                      <a:r>
                        <a:rPr lang="en-US" sz="1200" b="0" i="0" u="none" strike="noStrike" kern="1200" cap="none" spc="0" normalizeH="0" baseline="0" noProof="0">
                          <a:ln>
                            <a:noFill/>
                          </a:ln>
                          <a:solidFill>
                            <a:prstClr val="white"/>
                          </a:solidFill>
                          <a:effectLst/>
                          <a:uLnTx/>
                          <a:uFillTx/>
                          <a:latin typeface="Myriad Pro"/>
                          <a:ea typeface="+mn-ea"/>
                          <a:cs typeface="+mn-cs"/>
                        </a:rPr>
                        <a:t> </a:t>
                      </a:r>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Experience in all business sectors</a:t>
                      </a:r>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kumimoji="0" lang="en-US" sz="1200" b="0" i="0" u="none" strike="noStrike" kern="1200" cap="none" spc="0" normalizeH="0" baseline="0" noProof="0">
                          <a:ln>
                            <a:noFill/>
                          </a:ln>
                          <a:solidFill>
                            <a:prstClr val="white"/>
                          </a:solidFill>
                          <a:effectLst/>
                          <a:uLnTx/>
                          <a:uFillTx/>
                          <a:latin typeface="Myriad Pro"/>
                          <a:ea typeface="+mn-ea"/>
                          <a:cs typeface="+mn-cs"/>
                        </a:rPr>
                        <a:t>Direct agencies</a:t>
                      </a:r>
                      <a:r>
                        <a:rPr lang="en-US" sz="1200" b="0" i="0" u="none" strike="noStrike" kern="1200" cap="none" spc="0" normalizeH="0" baseline="0" noProof="0">
                          <a:ln>
                            <a:noFill/>
                          </a:ln>
                          <a:solidFill>
                            <a:prstClr val="white"/>
                          </a:solidFill>
                          <a:effectLst/>
                          <a:uLnTx/>
                          <a:uFillTx/>
                          <a:latin typeface="Myriad Pro"/>
                          <a:ea typeface="+mn-ea"/>
                          <a:cs typeface="+mn-cs"/>
                        </a:rPr>
                        <a:t> </a:t>
                      </a:r>
                      <a:endParaRPr kumimoji="0" lang="en-US" sz="1200" b="0" i="0" u="none" strike="noStrike" kern="1200" cap="none" spc="0" normalizeH="0" baseline="0" noProof="0">
                        <a:ln>
                          <a:noFill/>
                        </a:ln>
                        <a:solidFill>
                          <a:prstClr val="white"/>
                        </a:solidFill>
                        <a:effectLst/>
                        <a:uLnTx/>
                        <a:uFillTx/>
                        <a:latin typeface="Myriad Pro"/>
                        <a:ea typeface="+mn-ea"/>
                        <a:cs typeface="+mn-cs"/>
                      </a:endParaRP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ü"/>
                      </a:pPr>
                      <a:r>
                        <a:rPr kumimoji="0" lang="en-US" sz="1200" b="0" i="0" u="none" strike="noStrike" kern="1200" cap="none" spc="0" normalizeH="0" baseline="0" noProof="0">
                          <a:ln>
                            <a:noFill/>
                          </a:ln>
                          <a:solidFill>
                            <a:prstClr val="white"/>
                          </a:solidFill>
                          <a:effectLst/>
                          <a:uLnTx/>
                          <a:uFillTx/>
                          <a:latin typeface="Myriad Pro"/>
                          <a:ea typeface="+mn-ea"/>
                          <a:cs typeface="+mn-cs"/>
                        </a:rPr>
                        <a:t>International solutions and place complex risks</a:t>
                      </a:r>
                      <a:r>
                        <a:rPr lang="en-US" sz="1200" b="0" i="0" u="none" strike="noStrike" kern="1200" cap="none" spc="0" normalizeH="0" baseline="0" noProof="0">
                          <a:ln>
                            <a:noFill/>
                          </a:ln>
                          <a:solidFill>
                            <a:prstClr val="white"/>
                          </a:solidFill>
                          <a:effectLst/>
                          <a:uLnTx/>
                          <a:uFillTx/>
                          <a:latin typeface="Myriad Pro"/>
                          <a:ea typeface="+mn-ea"/>
                          <a:cs typeface="+mn-cs"/>
                        </a:rPr>
                        <a:t> </a:t>
                      </a:r>
                      <a:endParaRPr kumimoji="0" lang="en-US"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Worldwide broker network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Commercial property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white"/>
                          </a:solidFill>
                          <a:effectLst/>
                          <a:uLnTx/>
                          <a:uFillTx/>
                          <a:latin typeface="Myriad Pro"/>
                          <a:ea typeface="+mn-ea"/>
                          <a:cs typeface="+mn-cs"/>
                        </a:rPr>
                        <a:t>Exclusive facilities for certain professions and sectors </a:t>
                      </a:r>
                    </a:p>
                  </a:txBody>
                  <a:tcP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73149794"/>
                  </a:ext>
                </a:extLst>
              </a:tr>
            </a:tbl>
          </a:graphicData>
        </a:graphic>
      </p:graphicFrame>
      <p:cxnSp>
        <p:nvCxnSpPr>
          <p:cNvPr id="11" name="Straight Connector 10">
            <a:extLst>
              <a:ext uri="{FF2B5EF4-FFF2-40B4-BE49-F238E27FC236}">
                <a16:creationId xmlns:a16="http://schemas.microsoft.com/office/drawing/2014/main" id="{BB22669C-6615-583B-8CB6-D7CCEBCA5EC1}"/>
              </a:ext>
            </a:extLst>
          </p:cNvPr>
          <p:cNvCxnSpPr>
            <a:cxnSpLocks/>
          </p:cNvCxnSpPr>
          <p:nvPr/>
        </p:nvCxnSpPr>
        <p:spPr>
          <a:xfrm>
            <a:off x="723207" y="6083300"/>
            <a:ext cx="108231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09965BA5-6D18-5D0A-36D4-10D92A4E5429}"/>
              </a:ext>
            </a:extLst>
          </p:cNvPr>
          <p:cNvSpPr>
            <a:spLocks noGrp="1"/>
          </p:cNvSpPr>
          <p:nvPr>
            <p:ph type="title"/>
          </p:nvPr>
        </p:nvSpPr>
        <p:spPr/>
        <p:txBody>
          <a:bodyPr/>
          <a:lstStyle/>
          <a:p>
            <a:r>
              <a:rPr lang="en-US">
                <a:solidFill>
                  <a:schemeClr val="bg1"/>
                </a:solidFill>
              </a:rPr>
              <a:t>NFP in Ireland</a:t>
            </a:r>
            <a:endParaRPr lang="en-GB">
              <a:solidFill>
                <a:schemeClr val="bg1"/>
              </a:solidFill>
            </a:endParaRPr>
          </a:p>
        </p:txBody>
      </p:sp>
      <p:pic>
        <p:nvPicPr>
          <p:cNvPr id="5" name="Picture 4">
            <a:extLst>
              <a:ext uri="{FF2B5EF4-FFF2-40B4-BE49-F238E27FC236}">
                <a16:creationId xmlns:a16="http://schemas.microsoft.com/office/drawing/2014/main" id="{EE82693C-7777-0193-5254-D3892AD620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36790" y="6310312"/>
            <a:ext cx="1307064" cy="457200"/>
          </a:xfrm>
          <a:prstGeom prst="rect">
            <a:avLst/>
          </a:prstGeom>
        </p:spPr>
      </p:pic>
    </p:spTree>
    <p:extLst>
      <p:ext uri="{BB962C8B-B14F-4D97-AF65-F5344CB8AC3E}">
        <p14:creationId xmlns:p14="http://schemas.microsoft.com/office/powerpoint/2010/main" val="1409224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42BA521F-6D89-E3ED-2269-55EDCD132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D3CC5DC-8215-51FC-9D10-267692750C03}"/>
              </a:ext>
            </a:extLst>
          </p:cNvPr>
          <p:cNvSpPr>
            <a:spLocks noGrp="1"/>
          </p:cNvSpPr>
          <p:nvPr>
            <p:ph idx="1"/>
          </p:nvPr>
        </p:nvSpPr>
        <p:spPr/>
        <p:txBody>
          <a:bodyPr>
            <a:normAutofit/>
          </a:bodyPr>
          <a:lstStyle/>
          <a:p>
            <a:pPr marL="0" indent="0">
              <a:lnSpc>
                <a:spcPct val="100000"/>
              </a:lnSpc>
              <a:buNone/>
            </a:pPr>
            <a:r>
              <a:rPr lang="en-US" sz="1400">
                <a:solidFill>
                  <a:schemeClr val="bg1"/>
                </a:solidFill>
              </a:rPr>
              <a:t>Insurance services provided through NFP Benefits Consultants Limited (NFPBC), NFP Commercial Solutions Limited (NFPCS), NFP Wealth Management Limited (NFPWM), Johnson Fleming Limited (JF) and Ernest R Shaw Ltd (ERS). NFPBC, NFPCS, NFPWM, JF and ERS are </a:t>
            </a:r>
            <a:r>
              <a:rPr lang="en-US" sz="1400" err="1">
                <a:solidFill>
                  <a:schemeClr val="bg1"/>
                </a:solidFill>
              </a:rPr>
              <a:t>authorised</a:t>
            </a:r>
            <a:r>
              <a:rPr lang="en-US" sz="1400">
                <a:solidFill>
                  <a:schemeClr val="bg1"/>
                </a:solidFill>
              </a:rPr>
              <a:t> and regulated by the Financial Conduct Authority, under firm reference numbers 518520, 432935, 134005, 736842 and 310789 respectively. NFP is the registered business name used by NFPBC, NFPCS, NFPWM, JF and ERS in each legal jurisdiction of the United Kingdom, where permitted.</a:t>
            </a:r>
          </a:p>
          <a:p>
            <a:pPr marL="0" indent="0">
              <a:lnSpc>
                <a:spcPct val="100000"/>
              </a:lnSpc>
              <a:buNone/>
            </a:pPr>
            <a:endParaRPr lang="en-US" sz="1400">
              <a:solidFill>
                <a:schemeClr val="bg1"/>
              </a:solidFill>
            </a:endParaRPr>
          </a:p>
          <a:p>
            <a:pPr marL="0" indent="0">
              <a:lnSpc>
                <a:spcPct val="100000"/>
              </a:lnSpc>
              <a:buNone/>
            </a:pPr>
            <a:r>
              <a:rPr lang="en-US" sz="1400">
                <a:solidFill>
                  <a:schemeClr val="bg1"/>
                </a:solidFill>
              </a:rPr>
              <a:t>NFPBC, NFPCS, NFPWM, JF and ERS are each registered in England and Wales with registration numbers 06532473, 05363563, 02089789, 04385810 and 812154 respectively. NFPBC’s registered office is at Mead Court 10 The Mead Business Centre, 176-178 </a:t>
            </a:r>
            <a:r>
              <a:rPr lang="en-US" sz="1400" err="1">
                <a:solidFill>
                  <a:schemeClr val="bg1"/>
                </a:solidFill>
              </a:rPr>
              <a:t>Berkhampstead</a:t>
            </a:r>
            <a:r>
              <a:rPr lang="en-US" sz="1400">
                <a:solidFill>
                  <a:schemeClr val="bg1"/>
                </a:solidFill>
              </a:rPr>
              <a:t> Road, Chesham, Buckinghamshire, HP5 3EE. NFPCS’s and NFPWM’s registered office is at 14 Caroline Point, 62 Caroline Street, Birmingham, United Kingdom, B3 1UF. JF’s registered office is at Fleming House George Road, Bromsgrove Enterprise Park, Bromsgrove, Worcestershire, B60 3AL. ERS’s registered office is at Mead Court 10 The Mead Business Centre, 176-178 </a:t>
            </a:r>
            <a:r>
              <a:rPr lang="en-US" sz="1400" err="1">
                <a:solidFill>
                  <a:schemeClr val="bg1"/>
                </a:solidFill>
              </a:rPr>
              <a:t>Berkhampstead</a:t>
            </a:r>
            <a:r>
              <a:rPr lang="en-US" sz="1400">
                <a:solidFill>
                  <a:schemeClr val="bg1"/>
                </a:solidFill>
              </a:rPr>
              <a:t> Road, Chesham, Buckinghamshire, HP5 3EE.</a:t>
            </a:r>
          </a:p>
          <a:p>
            <a:pPr marL="0" indent="0">
              <a:lnSpc>
                <a:spcPct val="100000"/>
              </a:lnSpc>
              <a:buNone/>
            </a:pPr>
            <a:r>
              <a:rPr lang="en-US" sz="1400">
                <a:solidFill>
                  <a:schemeClr val="bg1"/>
                </a:solidFill>
              </a:rPr>
              <a:t>Copyright © 2022 NFP Corp. All Rights Reserved.</a:t>
            </a:r>
            <a:r>
              <a:rPr lang="en-GB" sz="1400">
                <a:solidFill>
                  <a:schemeClr val="bg1"/>
                </a:solidFill>
              </a:rPr>
              <a:t>.</a:t>
            </a:r>
          </a:p>
        </p:txBody>
      </p:sp>
      <p:sp>
        <p:nvSpPr>
          <p:cNvPr id="10" name="Title 1">
            <a:extLst>
              <a:ext uri="{FF2B5EF4-FFF2-40B4-BE49-F238E27FC236}">
                <a16:creationId xmlns:a16="http://schemas.microsoft.com/office/drawing/2014/main" id="{12D73DC8-1F97-93F7-5B64-F3744B905A88}"/>
              </a:ext>
            </a:extLst>
          </p:cNvPr>
          <p:cNvSpPr>
            <a:spLocks noGrp="1"/>
          </p:cNvSpPr>
          <p:nvPr>
            <p:ph type="title"/>
          </p:nvPr>
        </p:nvSpPr>
        <p:spPr>
          <a:xfrm>
            <a:off x="684414" y="623996"/>
            <a:ext cx="10823171" cy="727334"/>
          </a:xfrm>
        </p:spPr>
        <p:txBody>
          <a:bodyPr/>
          <a:lstStyle/>
          <a:p>
            <a:r>
              <a:rPr lang="en-US">
                <a:solidFill>
                  <a:schemeClr val="bg1"/>
                </a:solidFill>
              </a:rPr>
              <a:t>Important information</a:t>
            </a:r>
            <a:endParaRPr lang="en-GB">
              <a:solidFill>
                <a:schemeClr val="bg1"/>
              </a:solidFill>
            </a:endParaRPr>
          </a:p>
        </p:txBody>
      </p:sp>
      <p:pic>
        <p:nvPicPr>
          <p:cNvPr id="4" name="Picture 3">
            <a:extLst>
              <a:ext uri="{FF2B5EF4-FFF2-40B4-BE49-F238E27FC236}">
                <a16:creationId xmlns:a16="http://schemas.microsoft.com/office/drawing/2014/main" id="{10FBE95A-E35D-230F-BF2A-2D687B0331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008" y="5746007"/>
            <a:ext cx="1992341" cy="696904"/>
          </a:xfrm>
          <a:prstGeom prst="rect">
            <a:avLst/>
          </a:prstGeom>
        </p:spPr>
      </p:pic>
    </p:spTree>
    <p:extLst>
      <p:ext uri="{BB962C8B-B14F-4D97-AF65-F5344CB8AC3E}">
        <p14:creationId xmlns:p14="http://schemas.microsoft.com/office/powerpoint/2010/main" val="2995396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42BA521F-6D89-E3ED-2269-55EDCD132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D3CC5DC-8215-51FC-9D10-267692750C03}"/>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sz="1400">
                <a:solidFill>
                  <a:schemeClr val="bg1"/>
                </a:solidFill>
                <a:latin typeface="Myriad Pro"/>
              </a:rPr>
              <a:t>NFP Ireland Consultants Ltd (NFPIC), NFP Commercial Insurance Solutions (Ireland) Limited (NFPCIS) and Margin Investments Limited NFP are </a:t>
            </a:r>
            <a:r>
              <a:rPr lang="en-US" sz="1400" err="1">
                <a:solidFill>
                  <a:schemeClr val="bg1"/>
                </a:solidFill>
                <a:latin typeface="Myriad Pro"/>
              </a:rPr>
              <a:t>authorised</a:t>
            </a:r>
            <a:r>
              <a:rPr lang="en-US" sz="1400">
                <a:solidFill>
                  <a:schemeClr val="bg1"/>
                </a:solidFill>
                <a:latin typeface="Myriad Pro"/>
              </a:rPr>
              <a:t> and regulated by the Central Bank of Ireland. NFP is the registered business name used by NFPIC, NFPCIS and Margin Investments Limited. </a:t>
            </a:r>
            <a:endParaRPr lang="en-US" sz="1400">
              <a:solidFill>
                <a:schemeClr val="bg1"/>
              </a:solidFill>
            </a:endParaRPr>
          </a:p>
          <a:p>
            <a:pPr marL="0" indent="0">
              <a:lnSpc>
                <a:spcPct val="100000"/>
              </a:lnSpc>
              <a:buNone/>
            </a:pPr>
            <a:r>
              <a:rPr lang="en-US" sz="1400">
                <a:solidFill>
                  <a:schemeClr val="bg1"/>
                </a:solidFill>
                <a:latin typeface="Myriad Pro"/>
              </a:rPr>
              <a:t>NFPIC, NFPCIS and Margin Investments Limited are each registered in Ireland with registration numbers 415534, 708996 and 288386 respectively. NFPIC’s registered office is Second Floor Block 4, Blackrock Business Park, Co Dublin A94 A0D0 and its directors are Colm Power, Louise Gallagher, Duncan Jarrett (British). NFPCIS’ registered office is at 7B The Anchorage, Charlotte Quay, Dublin 4, Dublin and its directors are William Irwin and John Paul Allcock (British). Margin Investments’ registered office is at </a:t>
            </a:r>
            <a:r>
              <a:rPr lang="en-US" sz="1400" err="1">
                <a:solidFill>
                  <a:schemeClr val="bg1"/>
                </a:solidFill>
                <a:latin typeface="Myriad Pro"/>
              </a:rPr>
              <a:t>ReSure</a:t>
            </a:r>
            <a:r>
              <a:rPr lang="en-US" sz="1400">
                <a:solidFill>
                  <a:schemeClr val="bg1"/>
                </a:solidFill>
                <a:latin typeface="Myriad Pro"/>
              </a:rPr>
              <a:t> House, Steeple View Court, Church Road, Malahide, Dublin, K36Y673 and its directors are Aidan Brady, Garry Fitzroy, Ross Barron and John Paul Allcock (British).</a:t>
            </a:r>
            <a:endParaRPr lang="en-US">
              <a:solidFill>
                <a:schemeClr val="bg1"/>
              </a:solidFill>
            </a:endParaRPr>
          </a:p>
          <a:p>
            <a:pPr marL="0" indent="0">
              <a:lnSpc>
                <a:spcPct val="100000"/>
              </a:lnSpc>
              <a:buNone/>
            </a:pPr>
            <a:r>
              <a:rPr lang="en-US" sz="1400">
                <a:solidFill>
                  <a:schemeClr val="bg1"/>
                </a:solidFill>
                <a:latin typeface="Myriad Pro"/>
              </a:rPr>
              <a:t>Copyright © 2024 NFP Corp. All Rights Reserved.</a:t>
            </a:r>
            <a:endParaRPr lang="en-GB" sz="1400">
              <a:solidFill>
                <a:schemeClr val="bg1"/>
              </a:solidFill>
              <a:latin typeface="Myriad Pro"/>
            </a:endParaRPr>
          </a:p>
        </p:txBody>
      </p:sp>
      <p:sp>
        <p:nvSpPr>
          <p:cNvPr id="10" name="Title 1">
            <a:extLst>
              <a:ext uri="{FF2B5EF4-FFF2-40B4-BE49-F238E27FC236}">
                <a16:creationId xmlns:a16="http://schemas.microsoft.com/office/drawing/2014/main" id="{12D73DC8-1F97-93F7-5B64-F3744B905A88}"/>
              </a:ext>
            </a:extLst>
          </p:cNvPr>
          <p:cNvSpPr>
            <a:spLocks noGrp="1"/>
          </p:cNvSpPr>
          <p:nvPr>
            <p:ph type="title"/>
          </p:nvPr>
        </p:nvSpPr>
        <p:spPr>
          <a:xfrm>
            <a:off x="684414" y="623996"/>
            <a:ext cx="10823171" cy="727334"/>
          </a:xfrm>
        </p:spPr>
        <p:txBody>
          <a:bodyPr/>
          <a:lstStyle/>
          <a:p>
            <a:r>
              <a:rPr lang="en-US">
                <a:solidFill>
                  <a:schemeClr val="bg1"/>
                </a:solidFill>
              </a:rPr>
              <a:t>Important information</a:t>
            </a:r>
            <a:endParaRPr lang="en-GB">
              <a:solidFill>
                <a:schemeClr val="bg1"/>
              </a:solidFill>
            </a:endParaRPr>
          </a:p>
        </p:txBody>
      </p:sp>
      <p:pic>
        <p:nvPicPr>
          <p:cNvPr id="2" name="Picture 1">
            <a:extLst>
              <a:ext uri="{FF2B5EF4-FFF2-40B4-BE49-F238E27FC236}">
                <a16:creationId xmlns:a16="http://schemas.microsoft.com/office/drawing/2014/main" id="{F6B12E23-32DB-9568-B080-44001C5ED2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8008" y="5746007"/>
            <a:ext cx="1992341" cy="696904"/>
          </a:xfrm>
          <a:prstGeom prst="rect">
            <a:avLst/>
          </a:prstGeom>
        </p:spPr>
      </p:pic>
    </p:spTree>
    <p:extLst>
      <p:ext uri="{BB962C8B-B14F-4D97-AF65-F5344CB8AC3E}">
        <p14:creationId xmlns:p14="http://schemas.microsoft.com/office/powerpoint/2010/main" val="3883976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61828-4D29-4C82-81CE-5638B8B38FFB}"/>
              </a:ext>
            </a:extLst>
          </p:cNvPr>
          <p:cNvSpPr>
            <a:spLocks noGrp="1"/>
          </p:cNvSpPr>
          <p:nvPr>
            <p:ph type="ctrTitle"/>
          </p:nvPr>
        </p:nvSpPr>
        <p:spPr>
          <a:xfrm>
            <a:off x="655628" y="1030777"/>
            <a:ext cx="6751851" cy="998048"/>
          </a:xfrm>
        </p:spPr>
        <p:txBody>
          <a:bodyPr anchor="t">
            <a:noAutofit/>
          </a:bodyPr>
          <a:lstStyle/>
          <a:p>
            <a:r>
              <a:rPr lang="en-US" sz="6400"/>
              <a:t>Contact</a:t>
            </a:r>
            <a:br>
              <a:rPr lang="en-US" sz="6400"/>
            </a:br>
            <a:br>
              <a:rPr lang="en-US" sz="6400"/>
            </a:br>
            <a:endParaRPr lang="en-GB" sz="2200"/>
          </a:p>
        </p:txBody>
      </p:sp>
      <p:sp>
        <p:nvSpPr>
          <p:cNvPr id="4" name="TextBox 3">
            <a:extLst>
              <a:ext uri="{FF2B5EF4-FFF2-40B4-BE49-F238E27FC236}">
                <a16:creationId xmlns:a16="http://schemas.microsoft.com/office/drawing/2014/main" id="{5D124D2B-7BE0-740D-B3AF-8196A30C7569}"/>
              </a:ext>
            </a:extLst>
          </p:cNvPr>
          <p:cNvSpPr txBox="1"/>
          <p:nvPr/>
        </p:nvSpPr>
        <p:spPr>
          <a:xfrm>
            <a:off x="655628" y="2430952"/>
            <a:ext cx="6096000" cy="1477328"/>
          </a:xfrm>
          <a:prstGeom prst="rect">
            <a:avLst/>
          </a:prstGeom>
          <a:noFill/>
        </p:spPr>
        <p:txBody>
          <a:bodyPr wrap="square">
            <a:spAutoFit/>
          </a:bodyPr>
          <a:lstStyle/>
          <a:p>
            <a:r>
              <a:rPr lang="en-US" sz="1800" b="1">
                <a:solidFill>
                  <a:schemeClr val="bg1"/>
                </a:solidFill>
                <a:latin typeface="Arial" panose="020B0604020202020204" pitchFamily="34" charset="0"/>
                <a:cs typeface="Arial" panose="020B0604020202020204" pitchFamily="34" charset="0"/>
              </a:rPr>
              <a:t>Your name:	</a:t>
            </a:r>
            <a:r>
              <a:rPr lang="en-US" sz="1800" err="1">
                <a:solidFill>
                  <a:schemeClr val="bg1"/>
                </a:solidFill>
                <a:latin typeface="Arial" panose="020B0604020202020204" pitchFamily="34" charset="0"/>
                <a:cs typeface="Arial" panose="020B0604020202020204" pitchFamily="34" charset="0"/>
              </a:rPr>
              <a:t>Courtnie</a:t>
            </a:r>
            <a:r>
              <a:rPr lang="en-US" sz="1800">
                <a:solidFill>
                  <a:schemeClr val="bg1"/>
                </a:solidFill>
                <a:latin typeface="Arial" panose="020B0604020202020204" pitchFamily="34" charset="0"/>
                <a:cs typeface="Arial" panose="020B0604020202020204" pitchFamily="34" charset="0"/>
              </a:rPr>
              <a:t> Reece</a:t>
            </a:r>
          </a:p>
          <a:p>
            <a:r>
              <a:rPr lang="en-US" b="1">
                <a:solidFill>
                  <a:schemeClr val="bg1"/>
                </a:solidFill>
                <a:latin typeface="Arial" panose="020B0604020202020204" pitchFamily="34" charset="0"/>
                <a:cs typeface="Arial" panose="020B0604020202020204" pitchFamily="34" charset="0"/>
              </a:rPr>
              <a:t>Your job title: 	</a:t>
            </a:r>
            <a:r>
              <a:rPr lang="en-US">
                <a:solidFill>
                  <a:schemeClr val="bg1"/>
                </a:solidFill>
                <a:latin typeface="Arial" panose="020B0604020202020204" pitchFamily="34" charset="0"/>
                <a:cs typeface="Arial" panose="020B0604020202020204" pitchFamily="34" charset="0"/>
              </a:rPr>
              <a:t>Graphic Designer</a:t>
            </a:r>
          </a:p>
          <a:p>
            <a:endParaRPr lang="en-US" sz="1800" b="1">
              <a:solidFill>
                <a:schemeClr val="bg1"/>
              </a:solidFill>
              <a:latin typeface="Arial" panose="020B0604020202020204" pitchFamily="34" charset="0"/>
              <a:cs typeface="Arial" panose="020B0604020202020204" pitchFamily="34" charset="0"/>
            </a:endParaRPr>
          </a:p>
          <a:p>
            <a:r>
              <a:rPr lang="en-US" sz="1800" b="1">
                <a:solidFill>
                  <a:schemeClr val="bg1"/>
                </a:solidFill>
                <a:latin typeface="Arial" panose="020B0604020202020204" pitchFamily="34" charset="0"/>
                <a:cs typeface="Arial" panose="020B0604020202020204" pitchFamily="34" charset="0"/>
              </a:rPr>
              <a:t>Email: 		</a:t>
            </a:r>
            <a:r>
              <a:rPr lang="en-US" sz="1800" b="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your.name@nfp.com</a:t>
            </a:r>
            <a:br>
              <a:rPr lang="en-US" sz="1800">
                <a:solidFill>
                  <a:schemeClr val="bg1"/>
                </a:solidFill>
                <a:latin typeface="Arial" panose="020B0604020202020204" pitchFamily="34" charset="0"/>
                <a:cs typeface="Arial" panose="020B0604020202020204" pitchFamily="34" charset="0"/>
              </a:rPr>
            </a:br>
            <a:r>
              <a:rPr lang="en-US" sz="1800" b="1">
                <a:solidFill>
                  <a:schemeClr val="bg1"/>
                </a:solidFill>
                <a:latin typeface="Arial" panose="020B0604020202020204" pitchFamily="34" charset="0"/>
                <a:cs typeface="Arial" panose="020B0604020202020204" pitchFamily="34" charset="0"/>
              </a:rPr>
              <a:t>Tel: 		</a:t>
            </a:r>
            <a:r>
              <a:rPr lang="en-US" sz="1800" b="0" err="1">
                <a:solidFill>
                  <a:schemeClr val="bg1"/>
                </a:solidFill>
                <a:latin typeface="Arial" panose="020B0604020202020204" pitchFamily="34" charset="0"/>
                <a:cs typeface="Arial" panose="020B0604020202020204" pitchFamily="34" charset="0"/>
              </a:rPr>
              <a:t>xxxxx</a:t>
            </a:r>
            <a:r>
              <a:rPr lang="en-US" sz="1800" b="0">
                <a:solidFill>
                  <a:schemeClr val="bg1"/>
                </a:solidFill>
                <a:latin typeface="Arial" panose="020B0604020202020204" pitchFamily="34" charset="0"/>
                <a:cs typeface="Arial" panose="020B0604020202020204" pitchFamily="34" charset="0"/>
              </a:rPr>
              <a:t> </a:t>
            </a:r>
            <a:r>
              <a:rPr lang="en-US" sz="1800" b="0" err="1">
                <a:solidFill>
                  <a:schemeClr val="bg1"/>
                </a:solidFill>
                <a:latin typeface="Arial" panose="020B0604020202020204" pitchFamily="34" charset="0"/>
                <a:cs typeface="Arial" panose="020B0604020202020204" pitchFamily="34" charset="0"/>
              </a:rPr>
              <a:t>xxxxxx</a:t>
            </a:r>
            <a:endParaRPr lang="en-GB">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891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3CEF5D-4649-1E84-5FD7-6E62E8632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935C6FEA-866C-D63E-262E-2B58F50B539B}"/>
              </a:ext>
            </a:extLst>
          </p:cNvPr>
          <p:cNvSpPr>
            <a:spLocks noGrp="1"/>
          </p:cNvSpPr>
          <p:nvPr>
            <p:ph type="ctrTitle"/>
          </p:nvPr>
        </p:nvSpPr>
        <p:spPr/>
        <p:txBody>
          <a:bodyPr anchor="t">
            <a:normAutofit/>
          </a:bodyPr>
          <a:lstStyle/>
          <a:p>
            <a:r>
              <a:rPr lang="en-GB"/>
              <a:t>NFP global benefits </a:t>
            </a:r>
            <a:r>
              <a:rPr lang="en-US"/>
              <a:t>(replace with your title)</a:t>
            </a:r>
            <a:endParaRPr lang="en-GB"/>
          </a:p>
        </p:txBody>
      </p:sp>
      <p:sp>
        <p:nvSpPr>
          <p:cNvPr id="3" name="Subtitle 2">
            <a:extLst>
              <a:ext uri="{FF2B5EF4-FFF2-40B4-BE49-F238E27FC236}">
                <a16:creationId xmlns:a16="http://schemas.microsoft.com/office/drawing/2014/main" id="{72FAC712-0B20-CA39-5373-274ED2321972}"/>
              </a:ext>
            </a:extLst>
          </p:cNvPr>
          <p:cNvSpPr>
            <a:spLocks noGrp="1"/>
          </p:cNvSpPr>
          <p:nvPr>
            <p:ph type="subTitle" idx="1"/>
          </p:nvPr>
        </p:nvSpPr>
        <p:spPr/>
        <p:txBody>
          <a:bodyPr/>
          <a:lstStyle/>
          <a:p>
            <a:r>
              <a:rPr lang="en-US"/>
              <a:t>Insert your sub-title in here</a:t>
            </a:r>
            <a:endParaRPr lang="en-GB"/>
          </a:p>
          <a:p>
            <a:endParaRPr lang="en-GB"/>
          </a:p>
        </p:txBody>
      </p:sp>
    </p:spTree>
    <p:extLst>
      <p:ext uri="{BB962C8B-B14F-4D97-AF65-F5344CB8AC3E}">
        <p14:creationId xmlns:p14="http://schemas.microsoft.com/office/powerpoint/2010/main" val="330907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8537ADE2-72C7-8253-1396-CB04F14367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935C6FEA-866C-D63E-262E-2B58F50B539B}"/>
              </a:ext>
            </a:extLst>
          </p:cNvPr>
          <p:cNvSpPr>
            <a:spLocks noGrp="1"/>
          </p:cNvSpPr>
          <p:nvPr>
            <p:ph type="ctrTitle"/>
          </p:nvPr>
        </p:nvSpPr>
        <p:spPr/>
        <p:txBody>
          <a:bodyPr anchor="t">
            <a:normAutofit/>
          </a:bodyPr>
          <a:lstStyle/>
          <a:p>
            <a:r>
              <a:rPr lang="en-US"/>
              <a:t>HR Solutions front cover (replace with your title)</a:t>
            </a:r>
            <a:endParaRPr lang="en-GB"/>
          </a:p>
        </p:txBody>
      </p:sp>
      <p:sp>
        <p:nvSpPr>
          <p:cNvPr id="3" name="Subtitle 2">
            <a:extLst>
              <a:ext uri="{FF2B5EF4-FFF2-40B4-BE49-F238E27FC236}">
                <a16:creationId xmlns:a16="http://schemas.microsoft.com/office/drawing/2014/main" id="{72FAC712-0B20-CA39-5373-274ED2321972}"/>
              </a:ext>
            </a:extLst>
          </p:cNvPr>
          <p:cNvSpPr>
            <a:spLocks noGrp="1"/>
          </p:cNvSpPr>
          <p:nvPr>
            <p:ph type="subTitle" idx="1"/>
          </p:nvPr>
        </p:nvSpPr>
        <p:spPr/>
        <p:txBody>
          <a:bodyPr/>
          <a:lstStyle/>
          <a:p>
            <a:r>
              <a:rPr lang="en-US"/>
              <a:t>Insert your sub-title in here</a:t>
            </a:r>
            <a:endParaRPr lang="en-GB"/>
          </a:p>
          <a:p>
            <a:endParaRPr lang="en-GB"/>
          </a:p>
        </p:txBody>
      </p:sp>
    </p:spTree>
    <p:extLst>
      <p:ext uri="{BB962C8B-B14F-4D97-AF65-F5344CB8AC3E}">
        <p14:creationId xmlns:p14="http://schemas.microsoft.com/office/powerpoint/2010/main" val="267544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oor with a black handle&#10;&#10;Description automatically generated with low confidence">
            <a:extLst>
              <a:ext uri="{FF2B5EF4-FFF2-40B4-BE49-F238E27FC236}">
                <a16:creationId xmlns:a16="http://schemas.microsoft.com/office/drawing/2014/main" id="{2D58AB85-627B-F65A-BA2F-CA41E6D270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935C6FEA-866C-D63E-262E-2B58F50B539B}"/>
              </a:ext>
            </a:extLst>
          </p:cNvPr>
          <p:cNvSpPr>
            <a:spLocks noGrp="1"/>
          </p:cNvSpPr>
          <p:nvPr>
            <p:ph type="ctrTitle"/>
          </p:nvPr>
        </p:nvSpPr>
        <p:spPr/>
        <p:txBody>
          <a:bodyPr anchor="t">
            <a:normAutofit/>
          </a:bodyPr>
          <a:lstStyle/>
          <a:p>
            <a:r>
              <a:rPr lang="en-GB"/>
              <a:t>Mortgages front cover </a:t>
            </a:r>
            <a:r>
              <a:rPr lang="en-US"/>
              <a:t>(replace with your title)</a:t>
            </a:r>
            <a:endParaRPr lang="en-GB"/>
          </a:p>
        </p:txBody>
      </p:sp>
      <p:sp>
        <p:nvSpPr>
          <p:cNvPr id="3" name="Subtitle 2">
            <a:extLst>
              <a:ext uri="{FF2B5EF4-FFF2-40B4-BE49-F238E27FC236}">
                <a16:creationId xmlns:a16="http://schemas.microsoft.com/office/drawing/2014/main" id="{72FAC712-0B20-CA39-5373-274ED2321972}"/>
              </a:ext>
            </a:extLst>
          </p:cNvPr>
          <p:cNvSpPr>
            <a:spLocks noGrp="1"/>
          </p:cNvSpPr>
          <p:nvPr>
            <p:ph type="subTitle" idx="1"/>
          </p:nvPr>
        </p:nvSpPr>
        <p:spPr/>
        <p:txBody>
          <a:bodyPr/>
          <a:lstStyle/>
          <a:p>
            <a:r>
              <a:rPr lang="en-US"/>
              <a:t>Insert your sub-title in here</a:t>
            </a:r>
            <a:endParaRPr lang="en-GB"/>
          </a:p>
          <a:p>
            <a:endParaRPr lang="en-GB"/>
          </a:p>
        </p:txBody>
      </p:sp>
    </p:spTree>
    <p:extLst>
      <p:ext uri="{BB962C8B-B14F-4D97-AF65-F5344CB8AC3E}">
        <p14:creationId xmlns:p14="http://schemas.microsoft.com/office/powerpoint/2010/main" val="350080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mage, close&#10;&#10;Description automatically generated">
            <a:extLst>
              <a:ext uri="{FF2B5EF4-FFF2-40B4-BE49-F238E27FC236}">
                <a16:creationId xmlns:a16="http://schemas.microsoft.com/office/drawing/2014/main" id="{DDA4CE38-57C6-A190-31E8-0143F708AAA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935C6FEA-866C-D63E-262E-2B58F50B539B}"/>
              </a:ext>
            </a:extLst>
          </p:cNvPr>
          <p:cNvSpPr>
            <a:spLocks noGrp="1"/>
          </p:cNvSpPr>
          <p:nvPr>
            <p:ph type="ctrTitle"/>
          </p:nvPr>
        </p:nvSpPr>
        <p:spPr/>
        <p:txBody>
          <a:bodyPr anchor="t">
            <a:normAutofit/>
          </a:bodyPr>
          <a:lstStyle/>
          <a:p>
            <a:r>
              <a:rPr lang="en-US"/>
              <a:t>UK employee benefits front cover (replace with your title)</a:t>
            </a:r>
            <a:endParaRPr lang="en-GB"/>
          </a:p>
        </p:txBody>
      </p:sp>
      <p:sp>
        <p:nvSpPr>
          <p:cNvPr id="3" name="Subtitle 2">
            <a:extLst>
              <a:ext uri="{FF2B5EF4-FFF2-40B4-BE49-F238E27FC236}">
                <a16:creationId xmlns:a16="http://schemas.microsoft.com/office/drawing/2014/main" id="{72FAC712-0B20-CA39-5373-274ED2321972}"/>
              </a:ext>
            </a:extLst>
          </p:cNvPr>
          <p:cNvSpPr>
            <a:spLocks noGrp="1"/>
          </p:cNvSpPr>
          <p:nvPr>
            <p:ph type="subTitle" idx="1"/>
          </p:nvPr>
        </p:nvSpPr>
        <p:spPr/>
        <p:txBody>
          <a:bodyPr/>
          <a:lstStyle/>
          <a:p>
            <a:r>
              <a:rPr lang="en-US"/>
              <a:t>Insert your sub-title in here</a:t>
            </a:r>
            <a:endParaRPr lang="en-GB"/>
          </a:p>
          <a:p>
            <a:endParaRPr lang="en-GB"/>
          </a:p>
        </p:txBody>
      </p:sp>
    </p:spTree>
    <p:extLst>
      <p:ext uri="{BB962C8B-B14F-4D97-AF65-F5344CB8AC3E}">
        <p14:creationId xmlns:p14="http://schemas.microsoft.com/office/powerpoint/2010/main" val="259799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mage, close&#10;&#10;Description automatically generated">
            <a:extLst>
              <a:ext uri="{FF2B5EF4-FFF2-40B4-BE49-F238E27FC236}">
                <a16:creationId xmlns:a16="http://schemas.microsoft.com/office/drawing/2014/main" id="{DDA4CE38-57C6-A190-31E8-0143F708AAA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935C6FEA-866C-D63E-262E-2B58F50B539B}"/>
              </a:ext>
            </a:extLst>
          </p:cNvPr>
          <p:cNvSpPr>
            <a:spLocks noGrp="1"/>
          </p:cNvSpPr>
          <p:nvPr>
            <p:ph type="ctrTitle"/>
          </p:nvPr>
        </p:nvSpPr>
        <p:spPr/>
        <p:txBody>
          <a:bodyPr anchor="t">
            <a:normAutofit/>
          </a:bodyPr>
          <a:lstStyle/>
          <a:p>
            <a:r>
              <a:rPr lang="en-US"/>
              <a:t>Wealth management (replace with your title)</a:t>
            </a:r>
            <a:endParaRPr lang="en-GB"/>
          </a:p>
        </p:txBody>
      </p:sp>
      <p:sp>
        <p:nvSpPr>
          <p:cNvPr id="3" name="Subtitle 2">
            <a:extLst>
              <a:ext uri="{FF2B5EF4-FFF2-40B4-BE49-F238E27FC236}">
                <a16:creationId xmlns:a16="http://schemas.microsoft.com/office/drawing/2014/main" id="{72FAC712-0B20-CA39-5373-274ED2321972}"/>
              </a:ext>
            </a:extLst>
          </p:cNvPr>
          <p:cNvSpPr>
            <a:spLocks noGrp="1"/>
          </p:cNvSpPr>
          <p:nvPr>
            <p:ph type="subTitle" idx="1"/>
          </p:nvPr>
        </p:nvSpPr>
        <p:spPr/>
        <p:txBody>
          <a:bodyPr/>
          <a:lstStyle/>
          <a:p>
            <a:r>
              <a:rPr lang="en-US"/>
              <a:t>Insert your sub-title in here</a:t>
            </a:r>
            <a:endParaRPr lang="en-GB"/>
          </a:p>
          <a:p>
            <a:endParaRPr lang="en-GB"/>
          </a:p>
        </p:txBody>
      </p:sp>
      <p:pic>
        <p:nvPicPr>
          <p:cNvPr id="6" name="Picture 5" descr="A picture containing person&#10;&#10;Description automatically generated">
            <a:extLst>
              <a:ext uri="{FF2B5EF4-FFF2-40B4-BE49-F238E27FC236}">
                <a16:creationId xmlns:a16="http://schemas.microsoft.com/office/drawing/2014/main" id="{367A8F1F-FC40-EDA0-01A2-9A90E0D0D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33515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42BA521F-6D89-E3ED-2269-55EDCD132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D3CC5DC-8215-51FC-9D10-267692750C03}"/>
              </a:ext>
            </a:extLst>
          </p:cNvPr>
          <p:cNvSpPr>
            <a:spLocks noGrp="1"/>
          </p:cNvSpPr>
          <p:nvPr>
            <p:ph idx="1"/>
          </p:nvPr>
        </p:nvSpPr>
        <p:spPr>
          <a:xfrm>
            <a:off x="723207" y="0"/>
            <a:ext cx="10823171" cy="6858000"/>
          </a:xfrm>
        </p:spPr>
        <p:txBody>
          <a:bodyPr anchor="ctr">
            <a:noAutofit/>
          </a:bodyPr>
          <a:lstStyle/>
          <a:p>
            <a:pPr marL="0" indent="0">
              <a:buNone/>
            </a:pPr>
            <a:r>
              <a:rPr lang="en-US" sz="2000" b="1">
                <a:solidFill>
                  <a:schemeClr val="bg1"/>
                </a:solidFill>
                <a:latin typeface="Myriad Pro"/>
              </a:rPr>
              <a:t>NFP, an Aon company, is an </a:t>
            </a:r>
            <a:r>
              <a:rPr lang="en-US" sz="2000" b="1" err="1">
                <a:solidFill>
                  <a:schemeClr val="bg1"/>
                </a:solidFill>
                <a:latin typeface="Myriad Pro"/>
              </a:rPr>
              <a:t>organisation</a:t>
            </a:r>
            <a:r>
              <a:rPr lang="en-US" sz="2000" b="1">
                <a:solidFill>
                  <a:schemeClr val="bg1"/>
                </a:solidFill>
                <a:latin typeface="Myriad Pro"/>
              </a:rPr>
              <a:t> of consultative advisors and problem solvers helping companies and individuals address their most significant risk, workforce, wealth management and retirement challenges. </a:t>
            </a:r>
          </a:p>
          <a:p>
            <a:pPr marL="0" indent="0">
              <a:buNone/>
            </a:pPr>
            <a:r>
              <a:rPr lang="en-US" sz="2000">
                <a:solidFill>
                  <a:schemeClr val="bg1"/>
                </a:solidFill>
                <a:latin typeface="Myriad Pro"/>
              </a:rPr>
              <a:t>NFP’s capabilities extend beyond the EU and around the globe, including Ireland, EMEA, APAC and North America. Our global reach and extensive range of solutions and partners mean we can support you whatever your location. Our personal approach and local expertise delivers the best outcomes for each and every one of our clients.</a:t>
            </a:r>
          </a:p>
          <a:p>
            <a:pPr marL="0" indent="0">
              <a:buNone/>
            </a:pPr>
            <a:endParaRPr lang="en-US" sz="2000" b="1">
              <a:solidFill>
                <a:schemeClr val="bg1"/>
              </a:solidFill>
            </a:endParaRPr>
          </a:p>
        </p:txBody>
      </p:sp>
      <p:cxnSp>
        <p:nvCxnSpPr>
          <p:cNvPr id="2" name="Straight Connector 1">
            <a:extLst>
              <a:ext uri="{FF2B5EF4-FFF2-40B4-BE49-F238E27FC236}">
                <a16:creationId xmlns:a16="http://schemas.microsoft.com/office/drawing/2014/main" id="{9E972B97-A11E-1EC0-B0CC-9864FD77978D}"/>
              </a:ext>
            </a:extLst>
          </p:cNvPr>
          <p:cNvCxnSpPr>
            <a:cxnSpLocks/>
          </p:cNvCxnSpPr>
          <p:nvPr/>
        </p:nvCxnSpPr>
        <p:spPr>
          <a:xfrm>
            <a:off x="723207" y="6083300"/>
            <a:ext cx="108231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9CE2878-DDA4-29A6-3655-FEDCF28B88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36790" y="6310312"/>
            <a:ext cx="1307064" cy="457200"/>
          </a:xfrm>
          <a:prstGeom prst="rect">
            <a:avLst/>
          </a:prstGeom>
        </p:spPr>
      </p:pic>
    </p:spTree>
    <p:extLst>
      <p:ext uri="{BB962C8B-B14F-4D97-AF65-F5344CB8AC3E}">
        <p14:creationId xmlns:p14="http://schemas.microsoft.com/office/powerpoint/2010/main" val="29162055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BC5FE1B216CE49B03B1F4F01565B1E" ma:contentTypeVersion="20" ma:contentTypeDescription="Create a new document." ma:contentTypeScope="" ma:versionID="fda2cafccaf771a58e56b363433c3d4c">
  <xsd:schema xmlns:xsd="http://www.w3.org/2001/XMLSchema" xmlns:xs="http://www.w3.org/2001/XMLSchema" xmlns:p="http://schemas.microsoft.com/office/2006/metadata/properties" xmlns:ns2="a4cee03b-466b-4034-b8cc-5d945346048b" xmlns:ns3="6e3f46c9-a219-4b45-957c-f944ed8c5ba0" targetNamespace="http://schemas.microsoft.com/office/2006/metadata/properties" ma:root="true" ma:fieldsID="18f34d5e44f017eec78e574144f8cd4c" ns2:_="" ns3:_="">
    <xsd:import namespace="a4cee03b-466b-4034-b8cc-5d945346048b"/>
    <xsd:import namespace="6e3f46c9-a219-4b45-957c-f944ed8c5b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ee03b-466b-4034-b8cc-5d94534604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6fa849-9aee-4305-8228-d5ef1c313dd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Date" ma:index="26"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e3f46c9-a219-4b45-957c-f944ed8c5b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5fbab4-fc67-4052-88c0-7ed6b8642184}" ma:internalName="TaxCatchAll" ma:showField="CatchAllData" ma:web="6e3f46c9-a219-4b45-957c-f944ed8c5b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a4cee03b-466b-4034-b8cc-5d945346048b" xsi:nil="true"/>
    <lcf76f155ced4ddcb4097134ff3c332f xmlns="a4cee03b-466b-4034-b8cc-5d945346048b">
      <Terms xmlns="http://schemas.microsoft.com/office/infopath/2007/PartnerControls"/>
    </lcf76f155ced4ddcb4097134ff3c332f>
    <TaxCatchAll xmlns="6e3f46c9-a219-4b45-957c-f944ed8c5ba0" xsi:nil="true"/>
  </documentManagement>
</p:properties>
</file>

<file path=customXml/itemProps1.xml><?xml version="1.0" encoding="utf-8"?>
<ds:datastoreItem xmlns:ds="http://schemas.openxmlformats.org/officeDocument/2006/customXml" ds:itemID="{F76CE261-E3B0-4F95-9DB7-1679D8BD873E}">
  <ds:schemaRefs>
    <ds:schemaRef ds:uri="6e3f46c9-a219-4b45-957c-f944ed8c5ba0"/>
    <ds:schemaRef ds:uri="a4cee03b-466b-4034-b8cc-5d94534604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B60D544-779F-427D-915C-11AB0540CDFA}">
  <ds:schemaRefs>
    <ds:schemaRef ds:uri="http://schemas.microsoft.com/sharepoint/v3/contenttype/forms"/>
  </ds:schemaRefs>
</ds:datastoreItem>
</file>

<file path=customXml/itemProps3.xml><?xml version="1.0" encoding="utf-8"?>
<ds:datastoreItem xmlns:ds="http://schemas.openxmlformats.org/officeDocument/2006/customXml" ds:itemID="{CCE6F350-7253-4D17-93AC-C25CE6B7489B}">
  <ds:schemaRefs>
    <ds:schemaRef ds:uri="0c846cff-dd15-4911-ba01-d09b5a2e42b6"/>
    <ds:schemaRef ds:uri="68998406-ad7a-4437-b0a0-7002035dddd4"/>
    <ds:schemaRef ds:uri="6e3f46c9-a219-4b45-957c-f944ed8c5ba0"/>
    <ds:schemaRef ds:uri="a4cee03b-466b-4034-b8cc-5d94534604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1633</Words>
  <Application>Microsoft Office PowerPoint</Application>
  <PresentationFormat>Widescreen</PresentationFormat>
  <Paragraphs>181</Paragraphs>
  <Slides>34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Myriad Pro</vt:lpstr>
      <vt:lpstr>Wingdings</vt:lpstr>
      <vt:lpstr>1_Office Theme</vt:lpstr>
      <vt:lpstr>Generic NFP front cover (replace with your title)</vt:lpstr>
      <vt:lpstr>Commercial insurance front cover (replace with your title)</vt:lpstr>
      <vt:lpstr>NFP Ireland front cover (replace with your title)</vt:lpstr>
      <vt:lpstr>NFP global benefits (replace with your title)</vt:lpstr>
      <vt:lpstr>HR Solutions front cover (replace with your title)</vt:lpstr>
      <vt:lpstr>Mortgages front cover (replace with your title)</vt:lpstr>
      <vt:lpstr>UK employee benefits front cover (replace with your title)</vt:lpstr>
      <vt:lpstr>Wealth management (replace with your title)</vt:lpstr>
      <vt:lpstr>PowerPoint Presentation</vt:lpstr>
      <vt:lpstr>PowerPoint Presentation</vt:lpstr>
      <vt:lpstr>NFP around the globe</vt:lpstr>
      <vt:lpstr>Our specialties</vt:lpstr>
      <vt:lpstr>PowerPoint Presentation</vt:lpstr>
      <vt:lpstr>Our approach</vt:lpstr>
      <vt:lpstr>Just text</vt:lpstr>
      <vt:lpstr>Text and image</vt:lpstr>
      <vt:lpstr>Text and image</vt:lpstr>
      <vt:lpstr>Employee Benefits – Ireland (Tailored Finance)</vt:lpstr>
      <vt:lpstr>Employee Benefits – UK</vt:lpstr>
      <vt:lpstr>Employee Benefits – Global</vt:lpstr>
      <vt:lpstr>HR Services – Connor</vt:lpstr>
      <vt:lpstr>UK Commercial Insurance</vt:lpstr>
      <vt:lpstr>UK Commercial Insurance</vt:lpstr>
      <vt:lpstr>PMI Case study</vt:lpstr>
      <vt:lpstr>Bullets</vt:lpstr>
      <vt:lpstr>Numbers</vt:lpstr>
      <vt:lpstr>Table</vt:lpstr>
      <vt:lpstr>Graph</vt:lpstr>
      <vt:lpstr>PowerPoint Presentation</vt:lpstr>
      <vt:lpstr>Key contacts</vt:lpstr>
      <vt:lpstr>NFP in Ireland</vt:lpstr>
      <vt:lpstr>Important information</vt:lpstr>
      <vt:lpstr>Important information</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 Martin</dc:creator>
  <cp:lastModifiedBy>Kraft, Jazlyn</cp:lastModifiedBy>
  <cp:revision>5</cp:revision>
  <dcterms:created xsi:type="dcterms:W3CDTF">2021-02-24T19:32:56Z</dcterms:created>
  <dcterms:modified xsi:type="dcterms:W3CDTF">2024-04-28T16:35:30Z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0x01010086BC5FE1B216CE49B03B1F4F01565B1E</vt:lpwstr>
  </property>
  <property fmtid="{D5CDD505-2E9C-101B-9397-08002B2CF9AE}" pid="3" name="MediaServiceImageTags">
    <vt:lpwstr/>
  </property>
</Properties>
</file>