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omments/modernComment_101_71923BF2.xml" ContentType="application/vnd.ms-powerpoint.comments+xml"/>
  <Override PartName="/ppt/comments/modernComment_102_4A3E10FF.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Lst>
  <p:sldIdLst>
    <p:sldId id="1234" r:id="rId5"/>
    <p:sldId id="1229" r:id="rId6"/>
    <p:sldId id="1232" r:id="rId7"/>
    <p:sldId id="1230" r:id="rId8"/>
    <p:sldId id="1231" r:id="rId9"/>
    <p:sldId id="257" r:id="rId10"/>
    <p:sldId id="258" r:id="rId11"/>
  </p:sldIdLst>
  <p:sldSz cx="10287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2643BA-3AEE-DE8E-38E9-46B84C9B93A1}" name="Lee, Gaby" initials="LG" userId="S::gaby.altamirano@nfp.com::62293136-8d07-42a7-ac52-f0c4f8fc409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712A"/>
    <a:srgbClr val="509238"/>
    <a:srgbClr val="AAD095"/>
    <a:srgbClr val="F6D03A"/>
    <a:srgbClr val="FFFFFF"/>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6196" autoAdjust="0"/>
  </p:normalViewPr>
  <p:slideViewPr>
    <p:cSldViewPr snapToGrid="0">
      <p:cViewPr varScale="1">
        <p:scale>
          <a:sx n="62" d="100"/>
          <a:sy n="62" d="100"/>
        </p:scale>
        <p:origin x="1536" y="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omments/modernComment_101_71923BF2.xml><?xml version="1.0" encoding="utf-8"?>
<p188:cmLst xmlns:a="http://schemas.openxmlformats.org/drawingml/2006/main" xmlns:r="http://schemas.openxmlformats.org/officeDocument/2006/relationships" xmlns:p188="http://schemas.microsoft.com/office/powerpoint/2018/8/main">
  <p188:cm id="{1A5614BD-D85E-49BC-AC8B-B87049123B45}" authorId="{322643BA-3AEE-DE8E-38E9-46B84C9B93A1}" created="2023-04-05T21:43:06.496">
    <ac:deMkLst xmlns:ac="http://schemas.microsoft.com/office/drawing/2013/main/command">
      <pc:docMk xmlns:pc="http://schemas.microsoft.com/office/powerpoint/2013/main/command"/>
      <pc:sldMk xmlns:pc="http://schemas.microsoft.com/office/powerpoint/2013/main/command" cId="1905409010" sldId="257"/>
      <ac:spMk id="2" creationId="{190590A9-92E1-FE92-6B87-765CF5E99249}"/>
    </ac:deMkLst>
    <p188:txBody>
      <a:bodyPr/>
      <a:lstStyle/>
      <a:p>
        <a:r>
          <a:rPr lang="en-US"/>
          <a:t>The maximum number of characters allowed: 140
H1: Open Sans Regular – 35pts
H2: Open Sans Extrabold – 35 pts
</a:t>
        </a:r>
      </a:p>
    </p188:txBody>
  </p188:cm>
  <p188:cm id="{5DB7035A-7F64-4818-94CF-E812618CD8B9}" authorId="{322643BA-3AEE-DE8E-38E9-46B84C9B93A1}" created="2023-04-05T21:44:22.788">
    <ac:deMkLst xmlns:ac="http://schemas.microsoft.com/office/drawing/2013/main/command">
      <pc:docMk xmlns:pc="http://schemas.microsoft.com/office/powerpoint/2013/main/command"/>
      <pc:sldMk xmlns:pc="http://schemas.microsoft.com/office/powerpoint/2013/main/command" cId="1905409010" sldId="257"/>
      <ac:picMk id="3" creationId="{66517950-61A4-739F-8E65-93150FC66AFC}"/>
    </ac:deMkLst>
    <p188:txBody>
      <a:bodyPr/>
      <a:lstStyle/>
      <a:p>
        <a:r>
          <a:rPr lang="en-US"/>
          <a:t>The headline text and headshot picture are the only things that are editable.</a:t>
        </a:r>
      </a:p>
    </p188:txBody>
  </p188:cm>
</p188:cmLst>
</file>

<file path=ppt/comments/modernComment_102_4A3E10FF.xml><?xml version="1.0" encoding="utf-8"?>
<p188:cmLst xmlns:a="http://schemas.openxmlformats.org/drawingml/2006/main" xmlns:r="http://schemas.openxmlformats.org/officeDocument/2006/relationships" xmlns:p188="http://schemas.microsoft.com/office/powerpoint/2018/8/main">
  <p188:cm id="{2FD1E778-CF89-4FAC-8F4A-F67B68BC85B6}" authorId="{322643BA-3AEE-DE8E-38E9-46B84C9B93A1}" created="2023-04-05T21:42:07.332">
    <pc:sldMkLst xmlns:pc="http://schemas.microsoft.com/office/powerpoint/2013/main/command">
      <pc:docMk/>
      <pc:sldMk cId="1245581567" sldId="258"/>
    </pc:sldMkLst>
    <p188:txBody>
      <a:bodyPr/>
      <a:lstStyle/>
      <a:p>
        <a:r>
          <a:rPr lang="en-US"/>
          <a:t>Use this template when there's no headshot available. A generic Illustration is the new hire option.</a:t>
        </a:r>
      </a:p>
    </p188:txBody>
  </p188:cm>
  <p188:cm id="{69238282-9F9C-49EF-8330-2B305F57546E}" authorId="{322643BA-3AEE-DE8E-38E9-46B84C9B93A1}" created="2023-04-05T21:44:40.004">
    <ac:deMkLst xmlns:ac="http://schemas.microsoft.com/office/drawing/2013/main/command">
      <pc:docMk xmlns:pc="http://schemas.microsoft.com/office/powerpoint/2013/main/command"/>
      <pc:sldMk xmlns:pc="http://schemas.microsoft.com/office/powerpoint/2013/main/command" cId="1245581567" sldId="258"/>
      <ac:spMk id="2" creationId="{84CD9F28-1C4C-D7E5-F533-06A2BA1EFCA1}"/>
    </ac:deMkLst>
    <p188:txBody>
      <a:bodyPr/>
      <a:lstStyle/>
      <a:p>
        <a:r>
          <a:rPr lang="en-US"/>
          <a:t>The maximum number of characters allowed: 140
H1: Open Sans Regular – 35pts
H2: Open Sans Extrabold – 35 pts</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brandcentral.nfp.com/docs/nfp_brand_identity_guidelines_v0223.pdf"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1683545"/>
            <a:ext cx="8743950" cy="3581400"/>
          </a:xfrm>
        </p:spPr>
        <p:txBody>
          <a:bodyPr anchor="b"/>
          <a:lstStyle>
            <a:lvl1pPr algn="ctr">
              <a:defRPr sz="6750"/>
            </a:lvl1pPr>
          </a:lstStyle>
          <a:p>
            <a:r>
              <a:rPr lang="en-US"/>
              <a:t>Click to edit Master title style</a:t>
            </a:r>
            <a:endParaRPr lang="en-US" dirty="0"/>
          </a:p>
        </p:txBody>
      </p:sp>
      <p:sp>
        <p:nvSpPr>
          <p:cNvPr id="3" name="Subtitle 2"/>
          <p:cNvSpPr>
            <a:spLocks noGrp="1"/>
          </p:cNvSpPr>
          <p:nvPr>
            <p:ph type="subTitle" idx="1"/>
          </p:nvPr>
        </p:nvSpPr>
        <p:spPr>
          <a:xfrm>
            <a:off x="1285875" y="5403057"/>
            <a:ext cx="7715250" cy="2483643"/>
          </a:xfrm>
        </p:spPr>
        <p:txBody>
          <a:bodyPr/>
          <a:lstStyle>
            <a:lvl1pPr marL="0" indent="0" algn="ctr">
              <a:buNone/>
              <a:defRPr sz="2700"/>
            </a:lvl1pPr>
            <a:lvl2pPr marL="514350" indent="0" algn="ctr">
              <a:buNone/>
              <a:defRPr sz="2250"/>
            </a:lvl2pPr>
            <a:lvl3pPr marL="1028700" indent="0" algn="ctr">
              <a:buNone/>
              <a:defRPr sz="2025"/>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B6AB23-CD5A-4429-81FB-FCB807AFA608}"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54155-B637-449B-89ED-38E60C4A18EA}" type="slidenum">
              <a:rPr lang="en-US" smtClean="0"/>
              <a:t>‹#›</a:t>
            </a:fld>
            <a:endParaRPr lang="en-US"/>
          </a:p>
        </p:txBody>
      </p:sp>
    </p:spTree>
    <p:extLst>
      <p:ext uri="{BB962C8B-B14F-4D97-AF65-F5344CB8AC3E}">
        <p14:creationId xmlns:p14="http://schemas.microsoft.com/office/powerpoint/2010/main" val="2878164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B6AB23-CD5A-4429-81FB-FCB807AFA608}"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54155-B637-449B-89ED-38E60C4A18EA}" type="slidenum">
              <a:rPr lang="en-US" smtClean="0"/>
              <a:t>‹#›</a:t>
            </a:fld>
            <a:endParaRPr lang="en-US"/>
          </a:p>
        </p:txBody>
      </p:sp>
    </p:spTree>
    <p:extLst>
      <p:ext uri="{BB962C8B-B14F-4D97-AF65-F5344CB8AC3E}">
        <p14:creationId xmlns:p14="http://schemas.microsoft.com/office/powerpoint/2010/main" val="2120763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1635" y="547688"/>
            <a:ext cx="2218134" cy="87177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7232" y="547688"/>
            <a:ext cx="6525816"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B6AB23-CD5A-4429-81FB-FCB807AFA608}"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54155-B637-449B-89ED-38E60C4A18EA}" type="slidenum">
              <a:rPr lang="en-US" smtClean="0"/>
              <a:t>‹#›</a:t>
            </a:fld>
            <a:endParaRPr lang="en-US"/>
          </a:p>
        </p:txBody>
      </p:sp>
    </p:spTree>
    <p:extLst>
      <p:ext uri="{BB962C8B-B14F-4D97-AF65-F5344CB8AC3E}">
        <p14:creationId xmlns:p14="http://schemas.microsoft.com/office/powerpoint/2010/main" val="4140519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571DBFC-90AE-BD17-7756-5DF85FCE12FC}"/>
              </a:ext>
            </a:extLst>
          </p:cNvPr>
          <p:cNvSpPr/>
          <p:nvPr userDrawn="1"/>
        </p:nvSpPr>
        <p:spPr>
          <a:xfrm>
            <a:off x="0" y="5019819"/>
            <a:ext cx="10287000" cy="5038582"/>
          </a:xfrm>
          <a:prstGeom prst="rect">
            <a:avLst/>
          </a:prstGeom>
          <a:solidFill>
            <a:srgbClr val="AAD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0"/>
          </a:p>
        </p:txBody>
      </p:sp>
      <p:sp>
        <p:nvSpPr>
          <p:cNvPr id="8" name="Rectangle 7">
            <a:extLst>
              <a:ext uri="{FF2B5EF4-FFF2-40B4-BE49-F238E27FC236}">
                <a16:creationId xmlns:a16="http://schemas.microsoft.com/office/drawing/2014/main" id="{D6373E38-132F-CBA1-0983-06A327E6A25C}"/>
              </a:ext>
            </a:extLst>
          </p:cNvPr>
          <p:cNvSpPr/>
          <p:nvPr userDrawn="1"/>
        </p:nvSpPr>
        <p:spPr>
          <a:xfrm>
            <a:off x="0" y="5800325"/>
            <a:ext cx="10287000" cy="4486676"/>
          </a:xfrm>
          <a:prstGeom prst="rect">
            <a:avLst/>
          </a:prstGeom>
          <a:solidFill>
            <a:srgbClr val="509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0"/>
          </a:p>
        </p:txBody>
      </p:sp>
      <p:sp>
        <p:nvSpPr>
          <p:cNvPr id="9" name="Rectangle 8">
            <a:extLst>
              <a:ext uri="{FF2B5EF4-FFF2-40B4-BE49-F238E27FC236}">
                <a16:creationId xmlns:a16="http://schemas.microsoft.com/office/drawing/2014/main" id="{D6472036-43A9-6EAF-922A-285E32BC7929}"/>
              </a:ext>
            </a:extLst>
          </p:cNvPr>
          <p:cNvSpPr/>
          <p:nvPr userDrawn="1"/>
        </p:nvSpPr>
        <p:spPr>
          <a:xfrm>
            <a:off x="0" y="6613488"/>
            <a:ext cx="10287000" cy="3673514"/>
          </a:xfrm>
          <a:prstGeom prst="rect">
            <a:avLst/>
          </a:prstGeom>
          <a:solidFill>
            <a:srgbClr val="4671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0"/>
          </a:p>
        </p:txBody>
      </p:sp>
      <p:pic>
        <p:nvPicPr>
          <p:cNvPr id="11" name="Picture 10">
            <a:extLst>
              <a:ext uri="{FF2B5EF4-FFF2-40B4-BE49-F238E27FC236}">
                <a16:creationId xmlns:a16="http://schemas.microsoft.com/office/drawing/2014/main" id="{71EC604A-1B27-2736-A80D-A6EB07A1F3A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541571" y="8963687"/>
            <a:ext cx="2086415" cy="729810"/>
          </a:xfrm>
          <a:prstGeom prst="rect">
            <a:avLst/>
          </a:prstGeom>
        </p:spPr>
      </p:pic>
      <p:cxnSp>
        <p:nvCxnSpPr>
          <p:cNvPr id="2" name="Straight Connector 1">
            <a:extLst>
              <a:ext uri="{FF2B5EF4-FFF2-40B4-BE49-F238E27FC236}">
                <a16:creationId xmlns:a16="http://schemas.microsoft.com/office/drawing/2014/main" id="{FF56F39A-8CDE-F8D7-DD62-40EAE3DB2091}"/>
              </a:ext>
            </a:extLst>
          </p:cNvPr>
          <p:cNvCxnSpPr>
            <a:cxnSpLocks/>
          </p:cNvCxnSpPr>
          <p:nvPr userDrawn="1"/>
        </p:nvCxnSpPr>
        <p:spPr>
          <a:xfrm>
            <a:off x="785612" y="600268"/>
            <a:ext cx="1293223" cy="0"/>
          </a:xfrm>
          <a:prstGeom prst="line">
            <a:avLst/>
          </a:prstGeom>
          <a:ln w="63500">
            <a:solidFill>
              <a:srgbClr val="F6D03A"/>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ED0A6DD-BCEB-C257-7CFA-38B72A183B34}"/>
              </a:ext>
            </a:extLst>
          </p:cNvPr>
          <p:cNvSpPr txBox="1"/>
          <p:nvPr userDrawn="1"/>
        </p:nvSpPr>
        <p:spPr>
          <a:xfrm>
            <a:off x="681109" y="900714"/>
            <a:ext cx="1763486" cy="420756"/>
          </a:xfrm>
          <a:prstGeom prst="rect">
            <a:avLst/>
          </a:prstGeom>
          <a:noFill/>
        </p:spPr>
        <p:txBody>
          <a:bodyPr wrap="square" rtlCol="0">
            <a:spAutoFit/>
          </a:bodyPr>
          <a:lstStyle/>
          <a:p>
            <a:pPr algn="l"/>
            <a:r>
              <a:rPr lang="en-US" sz="3201" b="0" i="0" u="none" strike="noStrike" spc="300" baseline="30000" dirty="0">
                <a:solidFill>
                  <a:srgbClr val="46712A"/>
                </a:solidFill>
                <a:latin typeface="Open Sans Extrabold" panose="020B0906030804020204" pitchFamily="34" charset="0"/>
              </a:rPr>
              <a:t>NEW HIRE </a:t>
            </a:r>
          </a:p>
        </p:txBody>
      </p:sp>
    </p:spTree>
    <p:extLst>
      <p:ext uri="{BB962C8B-B14F-4D97-AF65-F5344CB8AC3E}">
        <p14:creationId xmlns:p14="http://schemas.microsoft.com/office/powerpoint/2010/main" val="9455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9D937D5-164C-1917-4DA8-AC06C5C3D90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858" b="3298"/>
          <a:stretch/>
        </p:blipFill>
        <p:spPr>
          <a:xfrm>
            <a:off x="0" y="0"/>
            <a:ext cx="10287000" cy="5543548"/>
          </a:xfrm>
          <a:prstGeom prst="rect">
            <a:avLst/>
          </a:prstGeom>
        </p:spPr>
      </p:pic>
      <p:sp>
        <p:nvSpPr>
          <p:cNvPr id="7" name="Rectangle 6">
            <a:extLst>
              <a:ext uri="{FF2B5EF4-FFF2-40B4-BE49-F238E27FC236}">
                <a16:creationId xmlns:a16="http://schemas.microsoft.com/office/drawing/2014/main" id="{B793B56A-A742-03A6-4E6C-7D1D5EF14527}"/>
              </a:ext>
            </a:extLst>
          </p:cNvPr>
          <p:cNvSpPr/>
          <p:nvPr userDrawn="1"/>
        </p:nvSpPr>
        <p:spPr>
          <a:xfrm>
            <a:off x="0" y="5460641"/>
            <a:ext cx="10287000" cy="4130899"/>
          </a:xfrm>
          <a:prstGeom prst="rect">
            <a:avLst/>
          </a:prstGeom>
          <a:solidFill>
            <a:srgbClr val="4671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0"/>
          </a:p>
        </p:txBody>
      </p:sp>
      <p:sp>
        <p:nvSpPr>
          <p:cNvPr id="9" name="Rectangle 8">
            <a:extLst>
              <a:ext uri="{FF2B5EF4-FFF2-40B4-BE49-F238E27FC236}">
                <a16:creationId xmlns:a16="http://schemas.microsoft.com/office/drawing/2014/main" id="{72DC1663-489C-9CD2-0203-C09718E7BB98}"/>
              </a:ext>
            </a:extLst>
          </p:cNvPr>
          <p:cNvSpPr/>
          <p:nvPr userDrawn="1"/>
        </p:nvSpPr>
        <p:spPr>
          <a:xfrm>
            <a:off x="0" y="7018986"/>
            <a:ext cx="10287000" cy="3268014"/>
          </a:xfrm>
          <a:prstGeom prst="rect">
            <a:avLst/>
          </a:prstGeom>
          <a:solidFill>
            <a:srgbClr val="4671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0"/>
          </a:p>
        </p:txBody>
      </p:sp>
      <p:cxnSp>
        <p:nvCxnSpPr>
          <p:cNvPr id="10" name="Straight Connector 9">
            <a:extLst>
              <a:ext uri="{FF2B5EF4-FFF2-40B4-BE49-F238E27FC236}">
                <a16:creationId xmlns:a16="http://schemas.microsoft.com/office/drawing/2014/main" id="{13DA434E-E40F-A861-78F7-DD2143F7ECBF}"/>
              </a:ext>
            </a:extLst>
          </p:cNvPr>
          <p:cNvCxnSpPr>
            <a:cxnSpLocks/>
          </p:cNvCxnSpPr>
          <p:nvPr userDrawn="1"/>
        </p:nvCxnSpPr>
        <p:spPr>
          <a:xfrm>
            <a:off x="785612" y="600268"/>
            <a:ext cx="1293223" cy="0"/>
          </a:xfrm>
          <a:prstGeom prst="line">
            <a:avLst/>
          </a:prstGeom>
          <a:ln w="63500">
            <a:solidFill>
              <a:srgbClr val="F6D03A"/>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9044A05-6915-60C0-7A23-84A4D6824E5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540041" y="8950909"/>
            <a:ext cx="2092133" cy="731810"/>
          </a:xfrm>
          <a:prstGeom prst="rect">
            <a:avLst/>
          </a:prstGeom>
        </p:spPr>
      </p:pic>
      <p:sp>
        <p:nvSpPr>
          <p:cNvPr id="12" name="TextBox 11">
            <a:extLst>
              <a:ext uri="{FF2B5EF4-FFF2-40B4-BE49-F238E27FC236}">
                <a16:creationId xmlns:a16="http://schemas.microsoft.com/office/drawing/2014/main" id="{EB8C7745-03B4-24F9-DE2C-071583FD04BD}"/>
              </a:ext>
            </a:extLst>
          </p:cNvPr>
          <p:cNvSpPr txBox="1"/>
          <p:nvPr userDrawn="1"/>
        </p:nvSpPr>
        <p:spPr>
          <a:xfrm>
            <a:off x="681109" y="900714"/>
            <a:ext cx="1763486" cy="420756"/>
          </a:xfrm>
          <a:prstGeom prst="rect">
            <a:avLst/>
          </a:prstGeom>
          <a:noFill/>
        </p:spPr>
        <p:txBody>
          <a:bodyPr wrap="square" rtlCol="0">
            <a:spAutoFit/>
          </a:bodyPr>
          <a:lstStyle/>
          <a:p>
            <a:pPr algn="l"/>
            <a:r>
              <a:rPr lang="en-US" sz="3201" b="0" i="0" u="none" strike="noStrike" spc="300" baseline="30000" dirty="0">
                <a:solidFill>
                  <a:srgbClr val="46712A"/>
                </a:solidFill>
                <a:latin typeface="Open Sans Extrabold" panose="020B0906030804020204" pitchFamily="34" charset="0"/>
              </a:rPr>
              <a:t>NEW HIRE </a:t>
            </a:r>
          </a:p>
        </p:txBody>
      </p:sp>
    </p:spTree>
    <p:extLst>
      <p:ext uri="{BB962C8B-B14F-4D97-AF65-F5344CB8AC3E}">
        <p14:creationId xmlns:p14="http://schemas.microsoft.com/office/powerpoint/2010/main" val="1693422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777246D-31CB-7C57-2358-68E413CDDA37}"/>
              </a:ext>
            </a:extLst>
          </p:cNvPr>
          <p:cNvSpPr/>
          <p:nvPr userDrawn="1"/>
        </p:nvSpPr>
        <p:spPr>
          <a:xfrm>
            <a:off x="6447427" y="2310909"/>
            <a:ext cx="3271235" cy="850005"/>
          </a:xfrm>
          <a:prstGeom prst="rect">
            <a:avLst/>
          </a:prstGeom>
          <a:solidFill>
            <a:srgbClr val="4671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0"/>
          </a:p>
        </p:txBody>
      </p:sp>
      <p:sp>
        <p:nvSpPr>
          <p:cNvPr id="8" name="TextBox 7">
            <a:extLst>
              <a:ext uri="{FF2B5EF4-FFF2-40B4-BE49-F238E27FC236}">
                <a16:creationId xmlns:a16="http://schemas.microsoft.com/office/drawing/2014/main" id="{61DFFDB8-6E56-A826-5BA0-A15A0AA5D7C4}"/>
              </a:ext>
            </a:extLst>
          </p:cNvPr>
          <p:cNvSpPr txBox="1"/>
          <p:nvPr userDrawn="1"/>
        </p:nvSpPr>
        <p:spPr>
          <a:xfrm>
            <a:off x="917893" y="1927815"/>
            <a:ext cx="1859212" cy="318036"/>
          </a:xfrm>
          <a:prstGeom prst="rect">
            <a:avLst/>
          </a:prstGeom>
          <a:noFill/>
        </p:spPr>
        <p:txBody>
          <a:bodyPr wrap="square" rtlCol="0">
            <a:spAutoFit/>
          </a:bodyPr>
          <a:lstStyle/>
          <a:p>
            <a:pPr algn="l"/>
            <a:r>
              <a:rPr lang="en-US" sz="2200" b="0" i="0" u="none" strike="noStrike" baseline="30000" dirty="0">
                <a:solidFill>
                  <a:schemeClr val="tx1"/>
                </a:solidFill>
                <a:latin typeface="Open Sans Extrabold" panose="020B0906030804020204" pitchFamily="34" charset="0"/>
              </a:rPr>
              <a:t>COLOR PALETTE</a:t>
            </a:r>
          </a:p>
        </p:txBody>
      </p:sp>
      <p:sp>
        <p:nvSpPr>
          <p:cNvPr id="9" name="Rectangle 8">
            <a:extLst>
              <a:ext uri="{FF2B5EF4-FFF2-40B4-BE49-F238E27FC236}">
                <a16:creationId xmlns:a16="http://schemas.microsoft.com/office/drawing/2014/main" id="{E8B1F51A-B8D5-056A-B9A4-F3D8C68322D7}"/>
              </a:ext>
            </a:extLst>
          </p:cNvPr>
          <p:cNvSpPr/>
          <p:nvPr userDrawn="1"/>
        </p:nvSpPr>
        <p:spPr>
          <a:xfrm>
            <a:off x="1022397" y="2245852"/>
            <a:ext cx="850005" cy="850005"/>
          </a:xfrm>
          <a:prstGeom prst="rect">
            <a:avLst/>
          </a:prstGeom>
          <a:solidFill>
            <a:srgbClr val="F6D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0"/>
          </a:p>
        </p:txBody>
      </p:sp>
      <p:sp>
        <p:nvSpPr>
          <p:cNvPr id="10" name="Rectangle 9">
            <a:extLst>
              <a:ext uri="{FF2B5EF4-FFF2-40B4-BE49-F238E27FC236}">
                <a16:creationId xmlns:a16="http://schemas.microsoft.com/office/drawing/2014/main" id="{91335770-6961-98CD-6715-A25D85071116}"/>
              </a:ext>
            </a:extLst>
          </p:cNvPr>
          <p:cNvSpPr/>
          <p:nvPr userDrawn="1"/>
        </p:nvSpPr>
        <p:spPr>
          <a:xfrm>
            <a:off x="1952003" y="2245851"/>
            <a:ext cx="850005" cy="850005"/>
          </a:xfrm>
          <a:prstGeom prst="rect">
            <a:avLst/>
          </a:prstGeom>
          <a:solidFill>
            <a:srgbClr val="AAD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0"/>
          </a:p>
        </p:txBody>
      </p:sp>
      <p:sp>
        <p:nvSpPr>
          <p:cNvPr id="11" name="Rectangle 10">
            <a:extLst>
              <a:ext uri="{FF2B5EF4-FFF2-40B4-BE49-F238E27FC236}">
                <a16:creationId xmlns:a16="http://schemas.microsoft.com/office/drawing/2014/main" id="{7A51170C-3B38-AE4A-D6BA-5549040A1159}"/>
              </a:ext>
            </a:extLst>
          </p:cNvPr>
          <p:cNvSpPr/>
          <p:nvPr userDrawn="1"/>
        </p:nvSpPr>
        <p:spPr>
          <a:xfrm>
            <a:off x="2887431" y="2245852"/>
            <a:ext cx="850005" cy="850005"/>
          </a:xfrm>
          <a:prstGeom prst="rect">
            <a:avLst/>
          </a:prstGeom>
          <a:solidFill>
            <a:srgbClr val="509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0"/>
          </a:p>
        </p:txBody>
      </p:sp>
      <p:sp>
        <p:nvSpPr>
          <p:cNvPr id="12" name="Rectangle 11">
            <a:extLst>
              <a:ext uri="{FF2B5EF4-FFF2-40B4-BE49-F238E27FC236}">
                <a16:creationId xmlns:a16="http://schemas.microsoft.com/office/drawing/2014/main" id="{C739AFC1-5DA4-D9C6-736D-69EF7F241560}"/>
              </a:ext>
            </a:extLst>
          </p:cNvPr>
          <p:cNvSpPr/>
          <p:nvPr userDrawn="1"/>
        </p:nvSpPr>
        <p:spPr>
          <a:xfrm>
            <a:off x="3817037" y="2245851"/>
            <a:ext cx="850005" cy="850005"/>
          </a:xfrm>
          <a:prstGeom prst="rect">
            <a:avLst/>
          </a:prstGeom>
          <a:solidFill>
            <a:srgbClr val="4671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0"/>
          </a:p>
        </p:txBody>
      </p:sp>
      <p:sp>
        <p:nvSpPr>
          <p:cNvPr id="14" name="TextBox 13">
            <a:extLst>
              <a:ext uri="{FF2B5EF4-FFF2-40B4-BE49-F238E27FC236}">
                <a16:creationId xmlns:a16="http://schemas.microsoft.com/office/drawing/2014/main" id="{0347A436-53AD-5096-F65A-36163A42CEB0}"/>
              </a:ext>
            </a:extLst>
          </p:cNvPr>
          <p:cNvSpPr txBox="1"/>
          <p:nvPr userDrawn="1"/>
        </p:nvSpPr>
        <p:spPr>
          <a:xfrm>
            <a:off x="917893" y="3934773"/>
            <a:ext cx="1859212" cy="318036"/>
          </a:xfrm>
          <a:prstGeom prst="rect">
            <a:avLst/>
          </a:prstGeom>
          <a:noFill/>
        </p:spPr>
        <p:txBody>
          <a:bodyPr wrap="square" rtlCol="0">
            <a:spAutoFit/>
          </a:bodyPr>
          <a:lstStyle/>
          <a:p>
            <a:pPr algn="l"/>
            <a:r>
              <a:rPr lang="en-US" sz="2200" b="0" i="0" u="none" strike="noStrike" baseline="30000" dirty="0">
                <a:solidFill>
                  <a:schemeClr val="tx1"/>
                </a:solidFill>
                <a:latin typeface="Open Sans Extrabold" panose="020B0906030804020204" pitchFamily="34" charset="0"/>
              </a:rPr>
              <a:t>TYPOGRAPHY</a:t>
            </a:r>
          </a:p>
        </p:txBody>
      </p:sp>
      <p:sp>
        <p:nvSpPr>
          <p:cNvPr id="15" name="TextBox 14">
            <a:extLst>
              <a:ext uri="{FF2B5EF4-FFF2-40B4-BE49-F238E27FC236}">
                <a16:creationId xmlns:a16="http://schemas.microsoft.com/office/drawing/2014/main" id="{653797F9-AA7C-062F-5C2E-8EF974E42CC0}"/>
              </a:ext>
            </a:extLst>
          </p:cNvPr>
          <p:cNvSpPr txBox="1"/>
          <p:nvPr userDrawn="1"/>
        </p:nvSpPr>
        <p:spPr>
          <a:xfrm>
            <a:off x="1022396" y="3162406"/>
            <a:ext cx="929607" cy="307905"/>
          </a:xfrm>
          <a:prstGeom prst="rect">
            <a:avLst/>
          </a:prstGeom>
          <a:noFill/>
        </p:spPr>
        <p:txBody>
          <a:bodyPr wrap="square" rtlCol="0">
            <a:spAutoFit/>
          </a:bodyPr>
          <a:lstStyle/>
          <a:p>
            <a:pPr marR="0" algn="l" rtl="0"/>
            <a:r>
              <a:rPr lang="en-US" sz="1401" b="0" i="0" dirty="0">
                <a:solidFill>
                  <a:srgbClr val="000000"/>
                </a:solidFill>
                <a:effectLst/>
                <a:latin typeface="Open Sans" panose="020B0606030504020204" pitchFamily="34" charset="0"/>
              </a:rPr>
              <a:t>#FAE17B</a:t>
            </a:r>
            <a:endParaRPr lang="en-US" sz="1401" b="1" i="0" u="none" strike="noStrike" baseline="30000" dirty="0">
              <a:solidFill>
                <a:srgbClr val="000000"/>
              </a:solidFill>
              <a:latin typeface="Open Sans" panose="020B0606030504020204" pitchFamily="34" charset="0"/>
            </a:endParaRPr>
          </a:p>
        </p:txBody>
      </p:sp>
      <p:sp>
        <p:nvSpPr>
          <p:cNvPr id="16" name="TextBox 15">
            <a:extLst>
              <a:ext uri="{FF2B5EF4-FFF2-40B4-BE49-F238E27FC236}">
                <a16:creationId xmlns:a16="http://schemas.microsoft.com/office/drawing/2014/main" id="{7854CBE2-A8D1-BD59-755F-B6E9FD54397A}"/>
              </a:ext>
            </a:extLst>
          </p:cNvPr>
          <p:cNvSpPr txBox="1"/>
          <p:nvPr userDrawn="1"/>
        </p:nvSpPr>
        <p:spPr>
          <a:xfrm>
            <a:off x="1892574" y="3174263"/>
            <a:ext cx="994856" cy="307905"/>
          </a:xfrm>
          <a:prstGeom prst="rect">
            <a:avLst/>
          </a:prstGeom>
          <a:noFill/>
        </p:spPr>
        <p:txBody>
          <a:bodyPr wrap="square" rtlCol="0">
            <a:spAutoFit/>
          </a:bodyPr>
          <a:lstStyle/>
          <a:p>
            <a:pPr marR="0" algn="l" rtl="0"/>
            <a:r>
              <a:rPr lang="en-US" sz="1401" b="0" i="0" dirty="0">
                <a:solidFill>
                  <a:srgbClr val="000000"/>
                </a:solidFill>
                <a:effectLst/>
                <a:latin typeface="Open Sans" panose="020B0606030504020204" pitchFamily="34" charset="0"/>
              </a:rPr>
              <a:t>#AAD095</a:t>
            </a:r>
            <a:endParaRPr lang="en-US" sz="1401" b="1" i="0" u="none" strike="noStrike" baseline="30000" dirty="0">
              <a:solidFill>
                <a:srgbClr val="000000"/>
              </a:solidFill>
              <a:latin typeface="Open Sans" panose="020B0606030504020204" pitchFamily="34" charset="0"/>
            </a:endParaRPr>
          </a:p>
        </p:txBody>
      </p:sp>
      <p:sp>
        <p:nvSpPr>
          <p:cNvPr id="19" name="TextBox 18">
            <a:extLst>
              <a:ext uri="{FF2B5EF4-FFF2-40B4-BE49-F238E27FC236}">
                <a16:creationId xmlns:a16="http://schemas.microsoft.com/office/drawing/2014/main" id="{CAF36783-9E39-D2DE-38DD-95E85CBC67B9}"/>
              </a:ext>
            </a:extLst>
          </p:cNvPr>
          <p:cNvSpPr txBox="1"/>
          <p:nvPr userDrawn="1"/>
        </p:nvSpPr>
        <p:spPr>
          <a:xfrm>
            <a:off x="2806727" y="3162405"/>
            <a:ext cx="929607" cy="307905"/>
          </a:xfrm>
          <a:prstGeom prst="rect">
            <a:avLst/>
          </a:prstGeom>
          <a:noFill/>
        </p:spPr>
        <p:txBody>
          <a:bodyPr wrap="square" rtlCol="0">
            <a:spAutoFit/>
          </a:bodyPr>
          <a:lstStyle/>
          <a:p>
            <a:pPr marR="0" algn="l" rtl="0"/>
            <a:r>
              <a:rPr lang="en-US" sz="1401" b="0" i="0" dirty="0">
                <a:solidFill>
                  <a:srgbClr val="000000"/>
                </a:solidFill>
                <a:effectLst/>
                <a:latin typeface="Open Sans" panose="020B0606030504020204" pitchFamily="34" charset="0"/>
              </a:rPr>
              <a:t>#4F9237</a:t>
            </a:r>
            <a:endParaRPr lang="en-US" sz="1401" b="1" i="0" u="none" strike="noStrike" baseline="30000" dirty="0">
              <a:solidFill>
                <a:srgbClr val="000000"/>
              </a:solidFill>
              <a:latin typeface="Open Sans" panose="020B0606030504020204" pitchFamily="34" charset="0"/>
            </a:endParaRPr>
          </a:p>
        </p:txBody>
      </p:sp>
      <p:sp>
        <p:nvSpPr>
          <p:cNvPr id="20" name="TextBox 19">
            <a:extLst>
              <a:ext uri="{FF2B5EF4-FFF2-40B4-BE49-F238E27FC236}">
                <a16:creationId xmlns:a16="http://schemas.microsoft.com/office/drawing/2014/main" id="{F2E0DC47-A17A-F268-74D2-44E8FAD3A20E}"/>
              </a:ext>
            </a:extLst>
          </p:cNvPr>
          <p:cNvSpPr txBox="1"/>
          <p:nvPr userDrawn="1"/>
        </p:nvSpPr>
        <p:spPr>
          <a:xfrm>
            <a:off x="3676905" y="3174262"/>
            <a:ext cx="994856" cy="307905"/>
          </a:xfrm>
          <a:prstGeom prst="rect">
            <a:avLst/>
          </a:prstGeom>
          <a:noFill/>
        </p:spPr>
        <p:txBody>
          <a:bodyPr wrap="square" rtlCol="0">
            <a:spAutoFit/>
          </a:bodyPr>
          <a:lstStyle/>
          <a:p>
            <a:pPr marR="0" algn="l" rtl="0"/>
            <a:r>
              <a:rPr lang="en-US" sz="1401" b="0" i="0" dirty="0">
                <a:solidFill>
                  <a:srgbClr val="000000"/>
                </a:solidFill>
                <a:effectLst/>
                <a:latin typeface="Open Sans" panose="020B0606030504020204" pitchFamily="34" charset="0"/>
              </a:rPr>
              <a:t>#46712B</a:t>
            </a:r>
            <a:endParaRPr lang="en-US" sz="1401" b="1" i="0" u="none" strike="noStrike" baseline="30000" dirty="0">
              <a:solidFill>
                <a:srgbClr val="000000"/>
              </a:solidFill>
              <a:latin typeface="Open Sans" panose="020B0606030504020204" pitchFamily="34" charset="0"/>
            </a:endParaRPr>
          </a:p>
        </p:txBody>
      </p:sp>
      <p:sp>
        <p:nvSpPr>
          <p:cNvPr id="22" name="TextBox 21">
            <a:extLst>
              <a:ext uri="{FF2B5EF4-FFF2-40B4-BE49-F238E27FC236}">
                <a16:creationId xmlns:a16="http://schemas.microsoft.com/office/drawing/2014/main" id="{A6158D5F-6817-D390-F438-1C8C405FFD66}"/>
              </a:ext>
            </a:extLst>
          </p:cNvPr>
          <p:cNvSpPr txBox="1"/>
          <p:nvPr userDrawn="1"/>
        </p:nvSpPr>
        <p:spPr>
          <a:xfrm>
            <a:off x="957488" y="4278300"/>
            <a:ext cx="5395372" cy="1225785"/>
          </a:xfrm>
          <a:prstGeom prst="rect">
            <a:avLst/>
          </a:prstGeom>
          <a:noFill/>
        </p:spPr>
        <p:txBody>
          <a:bodyPr wrap="square" rtlCol="0">
            <a:spAutoFit/>
          </a:bodyPr>
          <a:lstStyle/>
          <a:p>
            <a:pPr marR="0" algn="l" rtl="0">
              <a:lnSpc>
                <a:spcPct val="150000"/>
              </a:lnSpc>
            </a:pPr>
            <a:r>
              <a:rPr lang="en-US" sz="2700" b="0" i="0" u="none" strike="noStrike" baseline="30000" dirty="0">
                <a:solidFill>
                  <a:srgbClr val="000000"/>
                </a:solidFill>
                <a:effectLst/>
                <a:latin typeface="Open Sans" panose="020B0606030504020204" pitchFamily="34" charset="0"/>
              </a:rPr>
              <a:t>H1: Open Sans Regular – 35pts</a:t>
            </a:r>
          </a:p>
          <a:p>
            <a:pPr marR="0" algn="l" rtl="0">
              <a:lnSpc>
                <a:spcPct val="150000"/>
              </a:lnSpc>
            </a:pPr>
            <a:r>
              <a:rPr lang="en-US" sz="2700" b="0" i="0" u="none" strike="noStrike" baseline="30000" dirty="0">
                <a:solidFill>
                  <a:srgbClr val="000000"/>
                </a:solidFill>
                <a:effectLst/>
                <a:latin typeface="Open Sans" panose="020B0606030504020204" pitchFamily="34" charset="0"/>
              </a:rPr>
              <a:t>H2: </a:t>
            </a:r>
            <a:r>
              <a:rPr lang="en-US" sz="2700" b="0" i="0" u="none" strike="noStrike" baseline="30000" dirty="0">
                <a:solidFill>
                  <a:srgbClr val="000000"/>
                </a:solidFill>
                <a:effectLst/>
                <a:latin typeface="Open Sans Extrabold" panose="020B0906030804020204" pitchFamily="34" charset="0"/>
                <a:ea typeface="Open Sans Extrabold" panose="020B0906030804020204" pitchFamily="34" charset="0"/>
                <a:cs typeface="Open Sans Extrabold" panose="020B0906030804020204" pitchFamily="34" charset="0"/>
              </a:rPr>
              <a:t>Open Sans Extrabold – 35 pts</a:t>
            </a:r>
          </a:p>
          <a:p>
            <a:pPr marR="0" algn="l" rtl="0">
              <a:lnSpc>
                <a:spcPct val="150000"/>
              </a:lnSpc>
            </a:pPr>
            <a:r>
              <a:rPr lang="en-US" sz="2200" b="0" i="0" u="none" strike="noStrike" baseline="30000" dirty="0">
                <a:solidFill>
                  <a:srgbClr val="000000"/>
                </a:solidFill>
                <a:effectLst/>
                <a:latin typeface="Open Sans" panose="020B0606030504020204" pitchFamily="34" charset="0"/>
              </a:rPr>
              <a:t>*Maximum number of characters allowed: 140</a:t>
            </a:r>
          </a:p>
        </p:txBody>
      </p:sp>
      <p:cxnSp>
        <p:nvCxnSpPr>
          <p:cNvPr id="27" name="Straight Connector 26">
            <a:extLst>
              <a:ext uri="{FF2B5EF4-FFF2-40B4-BE49-F238E27FC236}">
                <a16:creationId xmlns:a16="http://schemas.microsoft.com/office/drawing/2014/main" id="{39DDCF0D-162B-4761-9733-C84A17ED4F61}"/>
              </a:ext>
            </a:extLst>
          </p:cNvPr>
          <p:cNvCxnSpPr/>
          <p:nvPr userDrawn="1"/>
        </p:nvCxnSpPr>
        <p:spPr>
          <a:xfrm>
            <a:off x="1022396" y="7328072"/>
            <a:ext cx="808296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2AC82A7-0ABB-362C-A8CC-C270F04F5742}"/>
              </a:ext>
            </a:extLst>
          </p:cNvPr>
          <p:cNvSpPr txBox="1"/>
          <p:nvPr userDrawn="1"/>
        </p:nvSpPr>
        <p:spPr>
          <a:xfrm>
            <a:off x="917273" y="5865247"/>
            <a:ext cx="1369000" cy="318036"/>
          </a:xfrm>
          <a:prstGeom prst="rect">
            <a:avLst/>
          </a:prstGeom>
          <a:noFill/>
        </p:spPr>
        <p:txBody>
          <a:bodyPr wrap="square" rtlCol="0">
            <a:spAutoFit/>
          </a:bodyPr>
          <a:lstStyle/>
          <a:p>
            <a:pPr algn="l"/>
            <a:r>
              <a:rPr lang="en-US" sz="2200" b="0" i="0" u="none" strike="noStrike" baseline="30000" dirty="0">
                <a:solidFill>
                  <a:schemeClr val="tx1"/>
                </a:solidFill>
                <a:latin typeface="Open Sans Extrabold" panose="020B0906030804020204" pitchFamily="34" charset="0"/>
              </a:rPr>
              <a:t>IMAGERY</a:t>
            </a:r>
          </a:p>
        </p:txBody>
      </p:sp>
      <p:sp>
        <p:nvSpPr>
          <p:cNvPr id="30" name="TextBox 29">
            <a:extLst>
              <a:ext uri="{FF2B5EF4-FFF2-40B4-BE49-F238E27FC236}">
                <a16:creationId xmlns:a16="http://schemas.microsoft.com/office/drawing/2014/main" id="{D5565D6A-EBCF-5BAC-E62E-51515BD8DFB8}"/>
              </a:ext>
            </a:extLst>
          </p:cNvPr>
          <p:cNvSpPr txBox="1"/>
          <p:nvPr userDrawn="1"/>
        </p:nvSpPr>
        <p:spPr>
          <a:xfrm>
            <a:off x="6352860" y="1954286"/>
            <a:ext cx="850005" cy="318036"/>
          </a:xfrm>
          <a:prstGeom prst="rect">
            <a:avLst/>
          </a:prstGeom>
          <a:noFill/>
        </p:spPr>
        <p:txBody>
          <a:bodyPr wrap="square" rtlCol="0">
            <a:spAutoFit/>
          </a:bodyPr>
          <a:lstStyle/>
          <a:p>
            <a:pPr algn="l"/>
            <a:r>
              <a:rPr lang="en-US" sz="2200" b="0" i="0" u="none" strike="noStrike" baseline="30000" dirty="0">
                <a:solidFill>
                  <a:schemeClr val="tx1"/>
                </a:solidFill>
                <a:latin typeface="Open Sans Extrabold" panose="020B0906030804020204" pitchFamily="34" charset="0"/>
              </a:rPr>
              <a:t>LOGO</a:t>
            </a:r>
          </a:p>
        </p:txBody>
      </p:sp>
      <p:pic>
        <p:nvPicPr>
          <p:cNvPr id="34" name="Picture 33">
            <a:extLst>
              <a:ext uri="{FF2B5EF4-FFF2-40B4-BE49-F238E27FC236}">
                <a16:creationId xmlns:a16="http://schemas.microsoft.com/office/drawing/2014/main" id="{60FCE8C5-6D12-58B5-EC4B-44FDE000789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25984" y="2441213"/>
            <a:ext cx="1684990" cy="589395"/>
          </a:xfrm>
          <a:prstGeom prst="rect">
            <a:avLst/>
          </a:prstGeom>
        </p:spPr>
      </p:pic>
      <p:sp>
        <p:nvSpPr>
          <p:cNvPr id="35" name="TextBox 34">
            <a:extLst>
              <a:ext uri="{FF2B5EF4-FFF2-40B4-BE49-F238E27FC236}">
                <a16:creationId xmlns:a16="http://schemas.microsoft.com/office/drawing/2014/main" id="{0F863531-7B79-7F9F-5F2A-2AC0A3EE3730}"/>
              </a:ext>
            </a:extLst>
          </p:cNvPr>
          <p:cNvSpPr txBox="1"/>
          <p:nvPr userDrawn="1"/>
        </p:nvSpPr>
        <p:spPr>
          <a:xfrm>
            <a:off x="2010105" y="5756281"/>
            <a:ext cx="7841612" cy="1056700"/>
          </a:xfrm>
          <a:prstGeom prst="rect">
            <a:avLst/>
          </a:prstGeom>
          <a:noFill/>
        </p:spPr>
        <p:txBody>
          <a:bodyPr wrap="square" rtlCol="0">
            <a:spAutoFit/>
          </a:bodyPr>
          <a:lstStyle/>
          <a:p>
            <a:pPr marR="0" algn="l" rtl="0">
              <a:lnSpc>
                <a:spcPct val="100000"/>
              </a:lnSpc>
            </a:pPr>
            <a:r>
              <a:rPr lang="en-US" sz="1800" dirty="0"/>
              <a:t>Emphasize on real-world scenarios, consulting relationships and unchallenged expertise in the service of our clients. </a:t>
            </a:r>
          </a:p>
          <a:p>
            <a:pPr marR="0" algn="l" rtl="0">
              <a:lnSpc>
                <a:spcPct val="100000"/>
              </a:lnSpc>
            </a:pPr>
            <a:endParaRPr lang="en-US" sz="2000" b="1" i="0" u="none" strike="noStrike" baseline="30000" dirty="0">
              <a:solidFill>
                <a:srgbClr val="000000"/>
              </a:solidFill>
              <a:effectLst/>
              <a:latin typeface="Open Sans" panose="020B0606030504020204" pitchFamily="34" charset="0"/>
              <a:hlinkClick r:id="rId3"/>
            </a:endParaRPr>
          </a:p>
          <a:p>
            <a:pPr marR="0" algn="l" rtl="0">
              <a:lnSpc>
                <a:spcPct val="100000"/>
              </a:lnSpc>
            </a:pPr>
            <a:r>
              <a:rPr lang="en-US" sz="2000" b="1" i="0" u="none" strike="noStrike" baseline="30000" dirty="0">
                <a:solidFill>
                  <a:srgbClr val="000000"/>
                </a:solidFill>
                <a:effectLst/>
                <a:latin typeface="Open Sans" panose="020B0606030504020204" pitchFamily="34" charset="0"/>
                <a:hlinkClick r:id="rId3"/>
              </a:rPr>
              <a:t>Learn More</a:t>
            </a:r>
            <a:endParaRPr lang="en-US" sz="2000" b="1" i="0" u="none" strike="noStrike" baseline="30000" dirty="0">
              <a:solidFill>
                <a:srgbClr val="000000"/>
              </a:solidFill>
              <a:effectLst/>
              <a:latin typeface="Open Sans" panose="020B0606030504020204" pitchFamily="34" charset="0"/>
            </a:endParaRPr>
          </a:p>
        </p:txBody>
      </p:sp>
      <p:sp>
        <p:nvSpPr>
          <p:cNvPr id="36" name="TextBox 35">
            <a:extLst>
              <a:ext uri="{FF2B5EF4-FFF2-40B4-BE49-F238E27FC236}">
                <a16:creationId xmlns:a16="http://schemas.microsoft.com/office/drawing/2014/main" id="{1214E068-E71E-2F6D-8167-F8A159B0A021}"/>
              </a:ext>
            </a:extLst>
          </p:cNvPr>
          <p:cNvSpPr txBox="1"/>
          <p:nvPr userDrawn="1"/>
        </p:nvSpPr>
        <p:spPr>
          <a:xfrm>
            <a:off x="950704" y="7641201"/>
            <a:ext cx="2120045" cy="318036"/>
          </a:xfrm>
          <a:prstGeom prst="rect">
            <a:avLst/>
          </a:prstGeom>
          <a:noFill/>
        </p:spPr>
        <p:txBody>
          <a:bodyPr wrap="square" rtlCol="0">
            <a:spAutoFit/>
          </a:bodyPr>
          <a:lstStyle/>
          <a:p>
            <a:pPr algn="l"/>
            <a:r>
              <a:rPr lang="en-US" sz="2200" b="0" i="0" u="none" strike="noStrike" baseline="30000" dirty="0">
                <a:solidFill>
                  <a:srgbClr val="FF0000"/>
                </a:solidFill>
                <a:latin typeface="Open Sans Extrabold" panose="020B0906030804020204" pitchFamily="34" charset="0"/>
              </a:rPr>
              <a:t>IMAGERY DO NOTS</a:t>
            </a:r>
          </a:p>
        </p:txBody>
      </p:sp>
      <p:pic>
        <p:nvPicPr>
          <p:cNvPr id="38" name="Picture 37">
            <a:extLst>
              <a:ext uri="{FF2B5EF4-FFF2-40B4-BE49-F238E27FC236}">
                <a16:creationId xmlns:a16="http://schemas.microsoft.com/office/drawing/2014/main" id="{1D2790ED-B26B-5B43-20F1-50CCA8C6E913}"/>
              </a:ext>
            </a:extLst>
          </p:cNvPr>
          <p:cNvPicPr>
            <a:picLocks noChangeAspect="1"/>
          </p:cNvPicPr>
          <p:nvPr userDrawn="1"/>
        </p:nvPicPr>
        <p:blipFill rotWithShape="1">
          <a:blip r:embed="rId4"/>
          <a:srcRect l="29046" t="25181" r="31768" b="52592"/>
          <a:stretch/>
        </p:blipFill>
        <p:spPr>
          <a:xfrm>
            <a:off x="1021776" y="8034471"/>
            <a:ext cx="4576602" cy="1460179"/>
          </a:xfrm>
          <a:prstGeom prst="rect">
            <a:avLst/>
          </a:prstGeom>
        </p:spPr>
      </p:pic>
      <p:pic>
        <p:nvPicPr>
          <p:cNvPr id="39" name="Picture 38">
            <a:extLst>
              <a:ext uri="{FF2B5EF4-FFF2-40B4-BE49-F238E27FC236}">
                <a16:creationId xmlns:a16="http://schemas.microsoft.com/office/drawing/2014/main" id="{6865B518-1D1E-3488-5AF4-8973E2AC6E37}"/>
              </a:ext>
            </a:extLst>
          </p:cNvPr>
          <p:cNvPicPr>
            <a:picLocks noChangeAspect="1"/>
          </p:cNvPicPr>
          <p:nvPr userDrawn="1"/>
        </p:nvPicPr>
        <p:blipFill rotWithShape="1">
          <a:blip r:embed="rId4"/>
          <a:srcRect l="28921" t="54054" r="31893" b="23719"/>
          <a:stretch/>
        </p:blipFill>
        <p:spPr>
          <a:xfrm>
            <a:off x="5524198" y="8044226"/>
            <a:ext cx="4576602" cy="1460179"/>
          </a:xfrm>
          <a:prstGeom prst="rect">
            <a:avLst/>
          </a:prstGeom>
        </p:spPr>
      </p:pic>
      <p:sp>
        <p:nvSpPr>
          <p:cNvPr id="40" name="TextBox 39">
            <a:extLst>
              <a:ext uri="{FF2B5EF4-FFF2-40B4-BE49-F238E27FC236}">
                <a16:creationId xmlns:a16="http://schemas.microsoft.com/office/drawing/2014/main" id="{0486D7D3-D930-69EF-C77F-9B9FB508FF74}"/>
              </a:ext>
            </a:extLst>
          </p:cNvPr>
          <p:cNvSpPr txBox="1"/>
          <p:nvPr userDrawn="1"/>
        </p:nvSpPr>
        <p:spPr>
          <a:xfrm>
            <a:off x="917272" y="9499476"/>
            <a:ext cx="2560024" cy="430887"/>
          </a:xfrm>
          <a:prstGeom prst="rect">
            <a:avLst/>
          </a:prstGeom>
          <a:noFill/>
        </p:spPr>
        <p:txBody>
          <a:bodyPr wrap="square" rtlCol="0">
            <a:spAutoFit/>
          </a:bodyPr>
          <a:lstStyle/>
          <a:p>
            <a:pPr marR="0" algn="l" rtl="0">
              <a:lnSpc>
                <a:spcPct val="100000"/>
              </a:lnSpc>
            </a:pPr>
            <a:r>
              <a:rPr lang="en-US" sz="1100" dirty="0">
                <a:latin typeface="Open Sans" panose="020B0606030504020204" pitchFamily="34" charset="0"/>
                <a:ea typeface="Open Sans" panose="020B0606030504020204" pitchFamily="34" charset="0"/>
                <a:cs typeface="Open Sans" panose="020B0606030504020204" pitchFamily="34" charset="0"/>
              </a:rPr>
              <a:t>Don’t use abstract architectural</a:t>
            </a:r>
          </a:p>
          <a:p>
            <a:pPr marR="0" algn="l" rtl="0">
              <a:lnSpc>
                <a:spcPct val="100000"/>
              </a:lnSpc>
            </a:pPr>
            <a:r>
              <a:rPr lang="en-US" sz="1100" dirty="0">
                <a:latin typeface="Open Sans" panose="020B0606030504020204" pitchFamily="34" charset="0"/>
                <a:ea typeface="Open Sans" panose="020B0606030504020204" pitchFamily="34" charset="0"/>
                <a:cs typeface="Open Sans" panose="020B0606030504020204" pitchFamily="34" charset="0"/>
              </a:rPr>
              <a:t> photography</a:t>
            </a:r>
            <a:endParaRPr lang="en-US" sz="1100" b="0" i="0" u="none" strike="noStrike" baseline="30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1" name="TextBox 40">
            <a:extLst>
              <a:ext uri="{FF2B5EF4-FFF2-40B4-BE49-F238E27FC236}">
                <a16:creationId xmlns:a16="http://schemas.microsoft.com/office/drawing/2014/main" id="{6E5B9A78-AC46-ADB1-3999-47CF4C7EEBD9}"/>
              </a:ext>
            </a:extLst>
          </p:cNvPr>
          <p:cNvSpPr txBox="1"/>
          <p:nvPr userDrawn="1"/>
        </p:nvSpPr>
        <p:spPr>
          <a:xfrm>
            <a:off x="3159476" y="9546494"/>
            <a:ext cx="2315325" cy="430887"/>
          </a:xfrm>
          <a:prstGeom prst="rect">
            <a:avLst/>
          </a:prstGeom>
          <a:noFill/>
        </p:spPr>
        <p:txBody>
          <a:bodyPr wrap="square" rtlCol="0">
            <a:spAutoFit/>
          </a:bodyPr>
          <a:lstStyle/>
          <a:p>
            <a:pPr marR="0" algn="l" rtl="0">
              <a:lnSpc>
                <a:spcPct val="100000"/>
              </a:lnSpc>
            </a:pPr>
            <a:r>
              <a:rPr lang="en-US" sz="1100" dirty="0">
                <a:latin typeface="Open Sans" panose="020B0606030504020204" pitchFamily="34" charset="0"/>
                <a:ea typeface="Open Sans" panose="020B0606030504020204" pitchFamily="34" charset="0"/>
                <a:cs typeface="Open Sans" panose="020B0606030504020204" pitchFamily="34" charset="0"/>
              </a:rPr>
              <a:t>Don’t depict people in staged business settings</a:t>
            </a:r>
            <a:endParaRPr lang="en-US" sz="1100" b="0" i="0" u="none" strike="noStrike" baseline="30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2" name="TextBox 41">
            <a:extLst>
              <a:ext uri="{FF2B5EF4-FFF2-40B4-BE49-F238E27FC236}">
                <a16:creationId xmlns:a16="http://schemas.microsoft.com/office/drawing/2014/main" id="{C933CAAA-48B0-8157-C87D-6812786C4980}"/>
              </a:ext>
            </a:extLst>
          </p:cNvPr>
          <p:cNvSpPr txBox="1"/>
          <p:nvPr userDrawn="1"/>
        </p:nvSpPr>
        <p:spPr>
          <a:xfrm>
            <a:off x="5497175" y="9544869"/>
            <a:ext cx="2315325" cy="261610"/>
          </a:xfrm>
          <a:prstGeom prst="rect">
            <a:avLst/>
          </a:prstGeom>
          <a:noFill/>
        </p:spPr>
        <p:txBody>
          <a:bodyPr wrap="square" rtlCol="0">
            <a:spAutoFit/>
          </a:bodyPr>
          <a:lstStyle/>
          <a:p>
            <a:pPr marR="0" algn="l" rtl="0">
              <a:lnSpc>
                <a:spcPct val="100000"/>
              </a:lnSpc>
            </a:pPr>
            <a:r>
              <a:rPr lang="en-US" sz="1100" dirty="0">
                <a:latin typeface="Open Sans" panose="020B0606030504020204" pitchFamily="34" charset="0"/>
                <a:ea typeface="Open Sans" panose="020B0606030504020204" pitchFamily="34" charset="0"/>
                <a:cs typeface="Open Sans" panose="020B0606030504020204" pitchFamily="34" charset="0"/>
              </a:rPr>
              <a:t>Don’t use business clichés.</a:t>
            </a:r>
            <a:endParaRPr lang="en-US" sz="1100" b="0" i="0" u="none" strike="noStrike" baseline="30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3" name="TextBox 42">
            <a:extLst>
              <a:ext uri="{FF2B5EF4-FFF2-40B4-BE49-F238E27FC236}">
                <a16:creationId xmlns:a16="http://schemas.microsoft.com/office/drawing/2014/main" id="{AC054B43-7855-EA7C-91F1-6BF7077876A7}"/>
              </a:ext>
            </a:extLst>
          </p:cNvPr>
          <p:cNvSpPr txBox="1"/>
          <p:nvPr userDrawn="1"/>
        </p:nvSpPr>
        <p:spPr>
          <a:xfrm>
            <a:off x="7767753" y="9533615"/>
            <a:ext cx="2315325" cy="430887"/>
          </a:xfrm>
          <a:prstGeom prst="rect">
            <a:avLst/>
          </a:prstGeom>
          <a:noFill/>
        </p:spPr>
        <p:txBody>
          <a:bodyPr wrap="square" rtlCol="0">
            <a:spAutoFit/>
          </a:bodyPr>
          <a:lstStyle/>
          <a:p>
            <a:pPr marR="0" algn="l" rtl="0">
              <a:lnSpc>
                <a:spcPct val="100000"/>
              </a:lnSpc>
            </a:pPr>
            <a:r>
              <a:rPr lang="en-US" sz="1100" dirty="0">
                <a:latin typeface="Open Sans" panose="020B0606030504020204" pitchFamily="34" charset="0"/>
                <a:ea typeface="Open Sans" panose="020B0606030504020204" pitchFamily="34" charset="0"/>
                <a:cs typeface="Open Sans" panose="020B0606030504020204" pitchFamily="34" charset="0"/>
              </a:rPr>
              <a:t>Don’t depict professionals looking into the camera</a:t>
            </a:r>
            <a:endParaRPr lang="en-US" sz="1100" b="0" i="0" u="none" strike="noStrike" baseline="30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cxnSp>
        <p:nvCxnSpPr>
          <p:cNvPr id="2" name="Straight Connector 1">
            <a:extLst>
              <a:ext uri="{FF2B5EF4-FFF2-40B4-BE49-F238E27FC236}">
                <a16:creationId xmlns:a16="http://schemas.microsoft.com/office/drawing/2014/main" id="{FC1A1300-4541-54E5-38B5-3DDEF9665886}"/>
              </a:ext>
            </a:extLst>
          </p:cNvPr>
          <p:cNvCxnSpPr>
            <a:cxnSpLocks/>
          </p:cNvCxnSpPr>
          <p:nvPr userDrawn="1"/>
        </p:nvCxnSpPr>
        <p:spPr>
          <a:xfrm>
            <a:off x="785612" y="600268"/>
            <a:ext cx="1293223" cy="0"/>
          </a:xfrm>
          <a:prstGeom prst="line">
            <a:avLst/>
          </a:prstGeom>
          <a:ln w="63500">
            <a:solidFill>
              <a:srgbClr val="F6D03A"/>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20CDE0C-0B05-CF01-FCDE-206E6A407629}"/>
              </a:ext>
            </a:extLst>
          </p:cNvPr>
          <p:cNvSpPr txBox="1"/>
          <p:nvPr userDrawn="1"/>
        </p:nvSpPr>
        <p:spPr>
          <a:xfrm>
            <a:off x="681108" y="900714"/>
            <a:ext cx="4462391" cy="420756"/>
          </a:xfrm>
          <a:prstGeom prst="rect">
            <a:avLst/>
          </a:prstGeom>
          <a:noFill/>
        </p:spPr>
        <p:txBody>
          <a:bodyPr wrap="square" rtlCol="0">
            <a:spAutoFit/>
          </a:bodyPr>
          <a:lstStyle/>
          <a:p>
            <a:pPr algn="l"/>
            <a:r>
              <a:rPr lang="en-US" sz="3201" b="0" i="0" u="none" strike="noStrike" spc="300" baseline="30000" dirty="0">
                <a:solidFill>
                  <a:srgbClr val="46712A"/>
                </a:solidFill>
                <a:latin typeface="Open Sans Extrabold" panose="020B0906030804020204" pitchFamily="34" charset="0"/>
              </a:rPr>
              <a:t>STYLE GUIDE</a:t>
            </a:r>
          </a:p>
        </p:txBody>
      </p:sp>
    </p:spTree>
    <p:extLst>
      <p:ext uri="{BB962C8B-B14F-4D97-AF65-F5344CB8AC3E}">
        <p14:creationId xmlns:p14="http://schemas.microsoft.com/office/powerpoint/2010/main" val="429393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649A1B-288C-4B54-5384-782E5F35DB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4685"/>
            <a:ext cx="10321685" cy="10321685"/>
          </a:xfrm>
          <a:prstGeom prst="rect">
            <a:avLst/>
          </a:prstGeom>
        </p:spPr>
      </p:pic>
      <p:pic>
        <p:nvPicPr>
          <p:cNvPr id="5" name="Picture 4" descr="A black and white logo&#10;&#10;Description automatically generated">
            <a:extLst>
              <a:ext uri="{FF2B5EF4-FFF2-40B4-BE49-F238E27FC236}">
                <a16:creationId xmlns:a16="http://schemas.microsoft.com/office/drawing/2014/main" id="{1CD04308-C269-8F23-5059-BF70AD96AD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387" y="867156"/>
            <a:ext cx="2165684" cy="757537"/>
          </a:xfrm>
          <a:prstGeom prst="rect">
            <a:avLst/>
          </a:prstGeom>
        </p:spPr>
      </p:pic>
    </p:spTree>
    <p:extLst>
      <p:ext uri="{BB962C8B-B14F-4D97-AF65-F5344CB8AC3E}">
        <p14:creationId xmlns:p14="http://schemas.microsoft.com/office/powerpoint/2010/main" val="3058329794"/>
      </p:ext>
    </p:extLst>
  </p:cSld>
  <p:clrMapOvr>
    <a:masterClrMapping/>
  </p:clrMapOvr>
  <p:extLst>
    <p:ext uri="{DCECCB84-F9BA-43D5-87BE-67443E8EF086}">
      <p15:sldGuideLst xmlns:p15="http://schemas.microsoft.com/office/powerpoint/2012/main">
        <p15:guide id="1" pos="3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B6AB23-CD5A-4429-81FB-FCB807AFA608}"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54155-B637-449B-89ED-38E60C4A18EA}" type="slidenum">
              <a:rPr lang="en-US" smtClean="0"/>
              <a:t>‹#›</a:t>
            </a:fld>
            <a:endParaRPr lang="en-US"/>
          </a:p>
        </p:txBody>
      </p:sp>
    </p:spTree>
    <p:extLst>
      <p:ext uri="{BB962C8B-B14F-4D97-AF65-F5344CB8AC3E}">
        <p14:creationId xmlns:p14="http://schemas.microsoft.com/office/powerpoint/2010/main" val="3139833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1874" y="2564609"/>
            <a:ext cx="8872538" cy="4279106"/>
          </a:xfrm>
        </p:spPr>
        <p:txBody>
          <a:bodyPr anchor="b"/>
          <a:lstStyle>
            <a:lvl1pPr>
              <a:defRPr sz="6750"/>
            </a:lvl1pPr>
          </a:lstStyle>
          <a:p>
            <a:r>
              <a:rPr lang="en-US"/>
              <a:t>Click to edit Master title style</a:t>
            </a:r>
            <a:endParaRPr lang="en-US" dirty="0"/>
          </a:p>
        </p:txBody>
      </p:sp>
      <p:sp>
        <p:nvSpPr>
          <p:cNvPr id="3" name="Text Placeholder 2"/>
          <p:cNvSpPr>
            <a:spLocks noGrp="1"/>
          </p:cNvSpPr>
          <p:nvPr>
            <p:ph type="body" idx="1"/>
          </p:nvPr>
        </p:nvSpPr>
        <p:spPr>
          <a:xfrm>
            <a:off x="701874" y="6884197"/>
            <a:ext cx="8872538" cy="2250281"/>
          </a:xfrm>
        </p:spPr>
        <p:txBody>
          <a:bodyPr/>
          <a:lstStyle>
            <a:lvl1pPr marL="0" indent="0">
              <a:buNone/>
              <a:defRPr sz="2700">
                <a:solidFill>
                  <a:schemeClr val="tx1"/>
                </a:solidFill>
              </a:defRPr>
            </a:lvl1pPr>
            <a:lvl2pPr marL="514350" indent="0">
              <a:buNone/>
              <a:defRPr sz="2250">
                <a:solidFill>
                  <a:schemeClr val="tx1">
                    <a:tint val="75000"/>
                  </a:schemeClr>
                </a:solidFill>
              </a:defRPr>
            </a:lvl2pPr>
            <a:lvl3pPr marL="1028700" indent="0">
              <a:buNone/>
              <a:defRPr sz="2025">
                <a:solidFill>
                  <a:schemeClr val="tx1">
                    <a:tint val="75000"/>
                  </a:schemeClr>
                </a:solidFill>
              </a:defRPr>
            </a:lvl3pPr>
            <a:lvl4pPr marL="1543050" indent="0">
              <a:buNone/>
              <a:defRPr sz="1800">
                <a:solidFill>
                  <a:schemeClr val="tx1">
                    <a:tint val="75000"/>
                  </a:schemeClr>
                </a:solidFill>
              </a:defRPr>
            </a:lvl4pPr>
            <a:lvl5pPr marL="2057400" indent="0">
              <a:buNone/>
              <a:defRPr sz="1800">
                <a:solidFill>
                  <a:schemeClr val="tx1">
                    <a:tint val="75000"/>
                  </a:schemeClr>
                </a:solidFill>
              </a:defRPr>
            </a:lvl5pPr>
            <a:lvl6pPr marL="2571750" indent="0">
              <a:buNone/>
              <a:defRPr sz="1800">
                <a:solidFill>
                  <a:schemeClr val="tx1">
                    <a:tint val="75000"/>
                  </a:schemeClr>
                </a:solidFill>
              </a:defRPr>
            </a:lvl6pPr>
            <a:lvl7pPr marL="3086100" indent="0">
              <a:buNone/>
              <a:defRPr sz="1800">
                <a:solidFill>
                  <a:schemeClr val="tx1">
                    <a:tint val="75000"/>
                  </a:schemeClr>
                </a:solidFill>
              </a:defRPr>
            </a:lvl7pPr>
            <a:lvl8pPr marL="3600450" indent="0">
              <a:buNone/>
              <a:defRPr sz="1800">
                <a:solidFill>
                  <a:schemeClr val="tx1">
                    <a:tint val="75000"/>
                  </a:schemeClr>
                </a:solidFill>
              </a:defRPr>
            </a:lvl8pPr>
            <a:lvl9pPr marL="4114800" indent="0">
              <a:buNone/>
              <a:defRPr sz="1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B6AB23-CD5A-4429-81FB-FCB807AFA608}"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54155-B637-449B-89ED-38E60C4A18EA}" type="slidenum">
              <a:rPr lang="en-US" smtClean="0"/>
              <a:t>‹#›</a:t>
            </a:fld>
            <a:endParaRPr lang="en-US"/>
          </a:p>
        </p:txBody>
      </p:sp>
    </p:spTree>
    <p:extLst>
      <p:ext uri="{BB962C8B-B14F-4D97-AF65-F5344CB8AC3E}">
        <p14:creationId xmlns:p14="http://schemas.microsoft.com/office/powerpoint/2010/main" val="3375173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7231" y="2738438"/>
            <a:ext cx="4371975"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07794" y="2738438"/>
            <a:ext cx="4371975"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B6AB23-CD5A-4429-81FB-FCB807AFA608}" type="datetimeFigureOut">
              <a:rPr lang="en-US" smtClean="0"/>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554155-B637-449B-89ED-38E60C4A18EA}" type="slidenum">
              <a:rPr lang="en-US" smtClean="0"/>
              <a:t>‹#›</a:t>
            </a:fld>
            <a:endParaRPr lang="en-US"/>
          </a:p>
        </p:txBody>
      </p:sp>
    </p:spTree>
    <p:extLst>
      <p:ext uri="{BB962C8B-B14F-4D97-AF65-F5344CB8AC3E}">
        <p14:creationId xmlns:p14="http://schemas.microsoft.com/office/powerpoint/2010/main" val="843942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8571" y="547690"/>
            <a:ext cx="8872538" cy="19883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8572" y="2521745"/>
            <a:ext cx="4351883" cy="1235868"/>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4" name="Content Placeholder 3"/>
          <p:cNvSpPr>
            <a:spLocks noGrp="1"/>
          </p:cNvSpPr>
          <p:nvPr>
            <p:ph sz="half" idx="2"/>
          </p:nvPr>
        </p:nvSpPr>
        <p:spPr>
          <a:xfrm>
            <a:off x="708572" y="3757613"/>
            <a:ext cx="4351883"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07794" y="2521745"/>
            <a:ext cx="4373315" cy="1235868"/>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207794" y="3757613"/>
            <a:ext cx="4373315"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B6AB23-CD5A-4429-81FB-FCB807AFA608}" type="datetimeFigureOut">
              <a:rPr lang="en-US" smtClean="0"/>
              <a:t>7/1/2024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554155-B637-449B-89ED-38E60C4A18EA}" type="slidenum">
              <a:rPr lang="en-US" smtClean="0"/>
              <a:t>‹#›</a:t>
            </a:fld>
            <a:endParaRPr lang="en-US"/>
          </a:p>
        </p:txBody>
      </p:sp>
    </p:spTree>
    <p:extLst>
      <p:ext uri="{BB962C8B-B14F-4D97-AF65-F5344CB8AC3E}">
        <p14:creationId xmlns:p14="http://schemas.microsoft.com/office/powerpoint/2010/main" val="2588891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B6AB23-CD5A-4429-81FB-FCB807AFA608}" type="datetimeFigureOut">
              <a:rPr lang="en-US" smtClean="0"/>
              <a:t>7/1/2024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554155-B637-449B-89ED-38E60C4A18EA}" type="slidenum">
              <a:rPr lang="en-US" smtClean="0"/>
              <a:t>‹#›</a:t>
            </a:fld>
            <a:endParaRPr lang="en-US"/>
          </a:p>
        </p:txBody>
      </p:sp>
    </p:spTree>
    <p:extLst>
      <p:ext uri="{BB962C8B-B14F-4D97-AF65-F5344CB8AC3E}">
        <p14:creationId xmlns:p14="http://schemas.microsoft.com/office/powerpoint/2010/main" val="3403758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B6AB23-CD5A-4429-81FB-FCB807AFA608}" type="datetimeFigureOut">
              <a:rPr lang="en-US" smtClean="0"/>
              <a:t>7/1/2024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554155-B637-449B-89ED-38E60C4A18EA}" type="slidenum">
              <a:rPr lang="en-US" smtClean="0"/>
              <a:t>‹#›</a:t>
            </a:fld>
            <a:endParaRPr lang="en-US"/>
          </a:p>
        </p:txBody>
      </p:sp>
    </p:spTree>
    <p:extLst>
      <p:ext uri="{BB962C8B-B14F-4D97-AF65-F5344CB8AC3E}">
        <p14:creationId xmlns:p14="http://schemas.microsoft.com/office/powerpoint/2010/main" val="2180985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1" y="685800"/>
            <a:ext cx="3317825" cy="2400300"/>
          </a:xfrm>
        </p:spPr>
        <p:txBody>
          <a:bodyPr anchor="b"/>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373315" y="1481140"/>
            <a:ext cx="5207794" cy="7310438"/>
          </a:xfrm>
        </p:spPr>
        <p:txBody>
          <a:bodyPr/>
          <a:lstStyle>
            <a:lvl1pPr>
              <a:defRPr sz="3600"/>
            </a:lvl1pPr>
            <a:lvl2pPr>
              <a:defRPr sz="3150"/>
            </a:lvl2pPr>
            <a:lvl3pPr>
              <a:defRPr sz="2700"/>
            </a:lvl3pPr>
            <a:lvl4pPr>
              <a:defRPr sz="2250"/>
            </a:lvl4pPr>
            <a:lvl5pPr>
              <a:defRPr sz="2250"/>
            </a:lvl5pPr>
            <a:lvl6pPr>
              <a:defRPr sz="2250"/>
            </a:lvl6pPr>
            <a:lvl7pPr>
              <a:defRPr sz="2250"/>
            </a:lvl7pPr>
            <a:lvl8pPr>
              <a:defRPr sz="2250"/>
            </a:lvl8pPr>
            <a:lvl9pPr>
              <a:defRPr sz="22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71" y="3086100"/>
            <a:ext cx="3317825" cy="5717382"/>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Click to edit Master text styles</a:t>
            </a:r>
          </a:p>
        </p:txBody>
      </p:sp>
      <p:sp>
        <p:nvSpPr>
          <p:cNvPr id="5" name="Date Placeholder 4"/>
          <p:cNvSpPr>
            <a:spLocks noGrp="1"/>
          </p:cNvSpPr>
          <p:nvPr>
            <p:ph type="dt" sz="half" idx="10"/>
          </p:nvPr>
        </p:nvSpPr>
        <p:spPr/>
        <p:txBody>
          <a:bodyPr/>
          <a:lstStyle/>
          <a:p>
            <a:fld id="{ACB6AB23-CD5A-4429-81FB-FCB807AFA608}" type="datetimeFigureOut">
              <a:rPr lang="en-US" smtClean="0"/>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554155-B637-449B-89ED-38E60C4A18EA}" type="slidenum">
              <a:rPr lang="en-US" smtClean="0"/>
              <a:t>‹#›</a:t>
            </a:fld>
            <a:endParaRPr lang="en-US"/>
          </a:p>
        </p:txBody>
      </p:sp>
    </p:spTree>
    <p:extLst>
      <p:ext uri="{BB962C8B-B14F-4D97-AF65-F5344CB8AC3E}">
        <p14:creationId xmlns:p14="http://schemas.microsoft.com/office/powerpoint/2010/main" val="1903308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1" y="685800"/>
            <a:ext cx="3317825" cy="2400300"/>
          </a:xfrm>
        </p:spPr>
        <p:txBody>
          <a:bodyPr anchor="b"/>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373315" y="1481140"/>
            <a:ext cx="5207794" cy="7310438"/>
          </a:xfrm>
        </p:spPr>
        <p:txBody>
          <a:bodyPr anchor="t"/>
          <a:lstStyle>
            <a:lvl1pPr marL="0" indent="0">
              <a:buNone/>
              <a:defRPr sz="3600"/>
            </a:lvl1pPr>
            <a:lvl2pPr marL="514350" indent="0">
              <a:buNone/>
              <a:defRPr sz="3150"/>
            </a:lvl2pPr>
            <a:lvl3pPr marL="1028700" indent="0">
              <a:buNone/>
              <a:defRPr sz="2700"/>
            </a:lvl3pPr>
            <a:lvl4pPr marL="1543050" indent="0">
              <a:buNone/>
              <a:defRPr sz="2250"/>
            </a:lvl4pPr>
            <a:lvl5pPr marL="2057400" indent="0">
              <a:buNone/>
              <a:defRPr sz="2250"/>
            </a:lvl5pPr>
            <a:lvl6pPr marL="2571750" indent="0">
              <a:buNone/>
              <a:defRPr sz="2250"/>
            </a:lvl6pPr>
            <a:lvl7pPr marL="3086100" indent="0">
              <a:buNone/>
              <a:defRPr sz="2250"/>
            </a:lvl7pPr>
            <a:lvl8pPr marL="3600450" indent="0">
              <a:buNone/>
              <a:defRPr sz="2250"/>
            </a:lvl8pPr>
            <a:lvl9pPr marL="4114800" indent="0">
              <a:buNone/>
              <a:defRPr sz="2250"/>
            </a:lvl9pPr>
          </a:lstStyle>
          <a:p>
            <a:r>
              <a:rPr lang="en-US"/>
              <a:t>Click icon to add picture</a:t>
            </a:r>
            <a:endParaRPr lang="en-US" dirty="0"/>
          </a:p>
        </p:txBody>
      </p:sp>
      <p:sp>
        <p:nvSpPr>
          <p:cNvPr id="4" name="Text Placeholder 3"/>
          <p:cNvSpPr>
            <a:spLocks noGrp="1"/>
          </p:cNvSpPr>
          <p:nvPr>
            <p:ph type="body" sz="half" idx="2"/>
          </p:nvPr>
        </p:nvSpPr>
        <p:spPr>
          <a:xfrm>
            <a:off x="708571" y="3086100"/>
            <a:ext cx="3317825" cy="5717382"/>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Click to edit Master text styles</a:t>
            </a:r>
          </a:p>
        </p:txBody>
      </p:sp>
      <p:sp>
        <p:nvSpPr>
          <p:cNvPr id="5" name="Date Placeholder 4"/>
          <p:cNvSpPr>
            <a:spLocks noGrp="1"/>
          </p:cNvSpPr>
          <p:nvPr>
            <p:ph type="dt" sz="half" idx="10"/>
          </p:nvPr>
        </p:nvSpPr>
        <p:spPr/>
        <p:txBody>
          <a:bodyPr/>
          <a:lstStyle/>
          <a:p>
            <a:fld id="{ACB6AB23-CD5A-4429-81FB-FCB807AFA608}" type="datetimeFigureOut">
              <a:rPr lang="en-US" smtClean="0"/>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554155-B637-449B-89ED-38E60C4A18EA}" type="slidenum">
              <a:rPr lang="en-US" smtClean="0"/>
              <a:t>‹#›</a:t>
            </a:fld>
            <a:endParaRPr lang="en-US"/>
          </a:p>
        </p:txBody>
      </p:sp>
    </p:spTree>
    <p:extLst>
      <p:ext uri="{BB962C8B-B14F-4D97-AF65-F5344CB8AC3E}">
        <p14:creationId xmlns:p14="http://schemas.microsoft.com/office/powerpoint/2010/main" val="2913576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7231" y="547690"/>
            <a:ext cx="8872538"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7231" y="2738438"/>
            <a:ext cx="8872538"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7231" y="9534527"/>
            <a:ext cx="2314575" cy="547688"/>
          </a:xfrm>
          <a:prstGeom prst="rect">
            <a:avLst/>
          </a:prstGeom>
        </p:spPr>
        <p:txBody>
          <a:bodyPr vert="horz" lIns="91440" tIns="45720" rIns="91440" bIns="45720" rtlCol="0" anchor="ctr"/>
          <a:lstStyle>
            <a:lvl1pPr algn="l">
              <a:defRPr sz="1350">
                <a:solidFill>
                  <a:schemeClr val="tx1">
                    <a:tint val="75000"/>
                  </a:schemeClr>
                </a:solidFill>
              </a:defRPr>
            </a:lvl1pPr>
          </a:lstStyle>
          <a:p>
            <a:fld id="{ACB6AB23-CD5A-4429-81FB-FCB807AFA608}" type="datetimeFigureOut">
              <a:rPr lang="en-US" smtClean="0"/>
              <a:t>7/1/2024</a:t>
            </a:fld>
            <a:endParaRPr lang="en-US"/>
          </a:p>
        </p:txBody>
      </p:sp>
      <p:sp>
        <p:nvSpPr>
          <p:cNvPr id="5" name="Footer Placeholder 4"/>
          <p:cNvSpPr>
            <a:spLocks noGrp="1"/>
          </p:cNvSpPr>
          <p:nvPr>
            <p:ph type="ftr" sz="quarter" idx="3"/>
          </p:nvPr>
        </p:nvSpPr>
        <p:spPr>
          <a:xfrm>
            <a:off x="3407569" y="9534527"/>
            <a:ext cx="3471863" cy="547688"/>
          </a:xfrm>
          <a:prstGeom prst="rect">
            <a:avLst/>
          </a:prstGeom>
        </p:spPr>
        <p:txBody>
          <a:bodyPr vert="horz" lIns="91440" tIns="45720" rIns="91440" bIns="45720" rtlCol="0" anchor="ctr"/>
          <a:lstStyle>
            <a:lvl1pPr algn="ctr">
              <a:defRPr sz="13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65194" y="9534527"/>
            <a:ext cx="2314575" cy="547688"/>
          </a:xfrm>
          <a:prstGeom prst="rect">
            <a:avLst/>
          </a:prstGeom>
        </p:spPr>
        <p:txBody>
          <a:bodyPr vert="horz" lIns="91440" tIns="45720" rIns="91440" bIns="45720" rtlCol="0" anchor="ctr"/>
          <a:lstStyle>
            <a:lvl1pPr algn="r">
              <a:defRPr sz="1350">
                <a:solidFill>
                  <a:schemeClr val="tx1">
                    <a:tint val="75000"/>
                  </a:schemeClr>
                </a:solidFill>
              </a:defRPr>
            </a:lvl1pPr>
          </a:lstStyle>
          <a:p>
            <a:fld id="{8C554155-B637-449B-89ED-38E60C4A18EA}" type="slidenum">
              <a:rPr lang="en-US" smtClean="0"/>
              <a:t>‹#›</a:t>
            </a:fld>
            <a:endParaRPr lang="en-US"/>
          </a:p>
        </p:txBody>
      </p:sp>
    </p:spTree>
    <p:extLst>
      <p:ext uri="{BB962C8B-B14F-4D97-AF65-F5344CB8AC3E}">
        <p14:creationId xmlns:p14="http://schemas.microsoft.com/office/powerpoint/2010/main" val="423243158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666" r:id="rId14"/>
    <p:sldLayoutId id="2147483701" r:id="rId15"/>
  </p:sldLayoutIdLst>
  <p:txStyles>
    <p:title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p:titleStyle>
    <p:body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hyperlink" Target="mailto:marketing@nfp.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nfp.com/property-and-casualty/specialties/construct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microsoft.com/office/2018/10/relationships/comments" Target="../comments/modernComment_101_71923BF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microsoft.com/office/2018/10/relationships/comments" Target="../comments/modernComment_102_4A3E10FF.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34B13B-ECB8-4FEB-EACF-172135EF0998}"/>
              </a:ext>
            </a:extLst>
          </p:cNvPr>
          <p:cNvSpPr txBox="1">
            <a:spLocks/>
          </p:cNvSpPr>
          <p:nvPr/>
        </p:nvSpPr>
        <p:spPr>
          <a:xfrm>
            <a:off x="748145" y="6683977"/>
            <a:ext cx="5888182" cy="1655762"/>
          </a:xfrm>
          <a:prstGeom prst="rect">
            <a:avLst/>
          </a:prstGeom>
        </p:spPr>
        <p:txBody>
          <a:bodyPr anchor="b">
            <a:noAutofit/>
          </a:bodyPr>
          <a:lstStyle>
            <a:lvl1pPr algn="l" defTabSz="1028700" rtl="0" eaLnBrk="1" latinLnBrk="0" hangingPunct="1">
              <a:lnSpc>
                <a:spcPct val="90000"/>
              </a:lnSpc>
              <a:spcBef>
                <a:spcPct val="0"/>
              </a:spcBef>
              <a:buNone/>
              <a:defRPr sz="2800" b="1" kern="1200">
                <a:solidFill>
                  <a:schemeClr val="bg1"/>
                </a:solidFill>
                <a:latin typeface="Arial" panose="020B0604020202020204" pitchFamily="34" charset="0"/>
                <a:ea typeface="+mj-ea"/>
                <a:cs typeface="Arial" panose="020B0604020202020204" pitchFamily="34" charset="0"/>
              </a:defRPr>
            </a:lvl1pPr>
          </a:lstStyle>
          <a:p>
            <a:pPr defTabSz="935157">
              <a:lnSpc>
                <a:spcPct val="100000"/>
              </a:lnSpc>
              <a:defRPr/>
            </a:pPr>
            <a:r>
              <a:rPr lang="en-US" sz="3000" b="1" dirty="0">
                <a:solidFill>
                  <a:sysClr val="window" lastClr="FFFFFF"/>
                </a:solidFill>
                <a:latin typeface="Arial" panose="020B0604020202020204" pitchFamily="34" charset="0"/>
                <a:cs typeface="Arial" panose="020B0604020202020204" pitchFamily="34" charset="0"/>
              </a:rPr>
              <a:t>External New Hire Announcement</a:t>
            </a:r>
          </a:p>
          <a:p>
            <a:pPr defTabSz="935157">
              <a:lnSpc>
                <a:spcPct val="100000"/>
              </a:lnSpc>
              <a:defRPr/>
            </a:pPr>
            <a:r>
              <a:rPr lang="en-US" sz="3000" b="1" dirty="0">
                <a:solidFill>
                  <a:sysClr val="window" lastClr="FFFFFF"/>
                </a:solidFill>
                <a:latin typeface="Arial" panose="020B0604020202020204" pitchFamily="34" charset="0"/>
                <a:cs typeface="Arial" panose="020B0604020202020204" pitchFamily="34" charset="0"/>
              </a:rPr>
              <a:t>Templates </a:t>
            </a:r>
            <a:endParaRPr lang="en-US" sz="3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4358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B77C23-7E05-5E78-8DA2-63B4C81873CF}"/>
              </a:ext>
            </a:extLst>
          </p:cNvPr>
          <p:cNvSpPr>
            <a:spLocks noGrp="1"/>
          </p:cNvSpPr>
          <p:nvPr>
            <p:ph type="title"/>
          </p:nvPr>
        </p:nvSpPr>
        <p:spPr>
          <a:xfrm>
            <a:off x="134433" y="-94865"/>
            <a:ext cx="8872538" cy="1988345"/>
          </a:xfrm>
        </p:spPr>
        <p:txBody>
          <a:bodyPr>
            <a:normAutofit/>
          </a:bodyPr>
          <a:lstStyle/>
          <a:p>
            <a:r>
              <a:rPr lang="en-US" sz="2000" b="1" dirty="0">
                <a:latin typeface="Arial "/>
              </a:rPr>
              <a:t>External New Hire Announcements </a:t>
            </a:r>
          </a:p>
        </p:txBody>
      </p:sp>
      <p:sp>
        <p:nvSpPr>
          <p:cNvPr id="4" name="Content Placeholder 3">
            <a:extLst>
              <a:ext uri="{FF2B5EF4-FFF2-40B4-BE49-F238E27FC236}">
                <a16:creationId xmlns:a16="http://schemas.microsoft.com/office/drawing/2014/main" id="{2259FFB3-5158-1529-BF35-F622F3552585}"/>
              </a:ext>
            </a:extLst>
          </p:cNvPr>
          <p:cNvSpPr>
            <a:spLocks noGrp="1"/>
          </p:cNvSpPr>
          <p:nvPr>
            <p:ph idx="1"/>
          </p:nvPr>
        </p:nvSpPr>
        <p:spPr>
          <a:xfrm>
            <a:off x="343428" y="1860886"/>
            <a:ext cx="9424027" cy="6300208"/>
          </a:xfrm>
        </p:spPr>
        <p:txBody>
          <a:bodyPr>
            <a:noAutofit/>
          </a:bodyPr>
          <a:lstStyle/>
          <a:p>
            <a:pPr marL="0" indent="0">
              <a:lnSpc>
                <a:spcPct val="100000"/>
              </a:lnSpc>
              <a:spcBef>
                <a:spcPts val="0"/>
              </a:spcBef>
              <a:buNone/>
            </a:pPr>
            <a:endParaRPr lang="en-US" sz="1636" dirty="0">
              <a:latin typeface="+mj-lt"/>
              <a:ea typeface="SimSun" panose="02010600030101010101" pitchFamily="2" charset="-122"/>
            </a:endParaRPr>
          </a:p>
          <a:p>
            <a:pPr marL="0" indent="0">
              <a:lnSpc>
                <a:spcPct val="100000"/>
              </a:lnSpc>
              <a:spcBef>
                <a:spcPts val="0"/>
              </a:spcBef>
              <a:buNone/>
            </a:pPr>
            <a:endParaRPr lang="en-US" sz="1636" dirty="0">
              <a:latin typeface="+mj-lt"/>
              <a:ea typeface="SimSun" panose="02010600030101010101" pitchFamily="2" charset="-122"/>
            </a:endParaRPr>
          </a:p>
        </p:txBody>
      </p:sp>
      <p:cxnSp>
        <p:nvCxnSpPr>
          <p:cNvPr id="5" name="Straight Connector 4">
            <a:extLst>
              <a:ext uri="{FF2B5EF4-FFF2-40B4-BE49-F238E27FC236}">
                <a16:creationId xmlns:a16="http://schemas.microsoft.com/office/drawing/2014/main" id="{3E307F69-DC09-7C8B-FBF8-0A731EB55994}"/>
              </a:ext>
            </a:extLst>
          </p:cNvPr>
          <p:cNvCxnSpPr/>
          <p:nvPr/>
        </p:nvCxnSpPr>
        <p:spPr>
          <a:xfrm>
            <a:off x="134433" y="1621274"/>
            <a:ext cx="944533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F892122-FD0A-8C9A-4E61-EC9D887778DE}"/>
              </a:ext>
            </a:extLst>
          </p:cNvPr>
          <p:cNvSpPr txBox="1"/>
          <p:nvPr/>
        </p:nvSpPr>
        <p:spPr>
          <a:xfrm>
            <a:off x="171713" y="1819240"/>
            <a:ext cx="9767455" cy="8710077"/>
          </a:xfrm>
          <a:prstGeom prst="rect">
            <a:avLst/>
          </a:prstGeom>
          <a:noFill/>
        </p:spPr>
        <p:txBody>
          <a:bodyPr wrap="square" rtlCol="0">
            <a:spAutoFit/>
          </a:bodyPr>
          <a:lstStyle/>
          <a:p>
            <a:pPr marL="0" marR="0">
              <a:spcBef>
                <a:spcPts val="0"/>
              </a:spcBef>
              <a:spcAft>
                <a:spcPts val="0"/>
              </a:spcAft>
            </a:pPr>
            <a:r>
              <a:rPr lang="en-US" sz="2000" dirty="0">
                <a:solidFill>
                  <a:srgbClr val="000000"/>
                </a:solidFill>
                <a:effectLst/>
                <a:latin typeface="Arial "/>
                <a:ea typeface="Calibri" panose="020F0502020204030204" pitchFamily="34" charset="0"/>
              </a:rPr>
              <a:t>Included here are: </a:t>
            </a:r>
          </a:p>
          <a:p>
            <a:pPr marL="285750" marR="0" indent="-285750">
              <a:spcBef>
                <a:spcPts val="0"/>
              </a:spcBef>
              <a:spcAft>
                <a:spcPts val="0"/>
              </a:spcAft>
              <a:buFont typeface="Arial" panose="020B0604020202020204" pitchFamily="34" charset="0"/>
              <a:buChar char="•"/>
            </a:pPr>
            <a:r>
              <a:rPr lang="en-US" sz="2000" dirty="0">
                <a:solidFill>
                  <a:srgbClr val="000000"/>
                </a:solidFill>
                <a:effectLst/>
                <a:latin typeface="Arial "/>
                <a:ea typeface="Calibri" panose="020F0502020204030204" pitchFamily="34" charset="0"/>
              </a:rPr>
              <a:t>Examples of suggested copy for posting across channels </a:t>
            </a:r>
          </a:p>
          <a:p>
            <a:pPr marL="285750" marR="0" indent="-285750">
              <a:spcBef>
                <a:spcPts val="0"/>
              </a:spcBef>
              <a:spcAft>
                <a:spcPts val="0"/>
              </a:spcAft>
              <a:buFont typeface="Arial" panose="020B0604020202020204" pitchFamily="34" charset="0"/>
              <a:buChar char="•"/>
            </a:pPr>
            <a:r>
              <a:rPr lang="en-US" sz="2000" dirty="0">
                <a:solidFill>
                  <a:srgbClr val="000000"/>
                </a:solidFill>
                <a:latin typeface="Arial "/>
                <a:ea typeface="Calibri" panose="020F0502020204030204" pitchFamily="34" charset="0"/>
              </a:rPr>
              <a:t>T</a:t>
            </a:r>
            <a:r>
              <a:rPr lang="en-US" sz="2000" dirty="0">
                <a:solidFill>
                  <a:srgbClr val="000000"/>
                </a:solidFill>
                <a:effectLst/>
                <a:latin typeface="Arial "/>
                <a:ea typeface="Calibri" panose="020F0502020204030204" pitchFamily="34" charset="0"/>
              </a:rPr>
              <a:t>wo do-it-yourself new hire image templates (one for when we have a</a:t>
            </a:r>
            <a:r>
              <a:rPr lang="en-US" sz="2000" dirty="0">
                <a:solidFill>
                  <a:srgbClr val="000000"/>
                </a:solidFill>
                <a:latin typeface="Arial "/>
                <a:ea typeface="Calibri" panose="020F0502020204030204" pitchFamily="34" charset="0"/>
              </a:rPr>
              <a:t> new hire’s headshot </a:t>
            </a:r>
            <a:r>
              <a:rPr lang="en-US" sz="2000" dirty="0">
                <a:solidFill>
                  <a:srgbClr val="000000"/>
                </a:solidFill>
                <a:effectLst/>
                <a:latin typeface="Arial "/>
                <a:ea typeface="Calibri" panose="020F0502020204030204" pitchFamily="34" charset="0"/>
              </a:rPr>
              <a:t>and one for when we do not) to use on LinkedIn.</a:t>
            </a:r>
          </a:p>
          <a:p>
            <a:pPr marL="0" marR="0">
              <a:spcBef>
                <a:spcPts val="0"/>
              </a:spcBef>
              <a:spcAft>
                <a:spcPts val="0"/>
              </a:spcAft>
            </a:pPr>
            <a:endParaRPr lang="en-US" sz="2000" dirty="0">
              <a:solidFill>
                <a:srgbClr val="000000"/>
              </a:solidFill>
              <a:latin typeface="Arial "/>
              <a:ea typeface="Times New Roman" panose="02020603050405020304" pitchFamily="18" charset="0"/>
            </a:endParaRPr>
          </a:p>
          <a:p>
            <a:pPr marL="0" marR="0">
              <a:spcBef>
                <a:spcPts val="0"/>
              </a:spcBef>
              <a:spcAft>
                <a:spcPts val="0"/>
              </a:spcAft>
            </a:pPr>
            <a:r>
              <a:rPr lang="en-US" sz="2000" dirty="0">
                <a:solidFill>
                  <a:srgbClr val="000000"/>
                </a:solidFill>
                <a:effectLst/>
                <a:latin typeface="Arial "/>
                <a:ea typeface="Times New Roman" panose="02020603050405020304" pitchFamily="18" charset="0"/>
              </a:rPr>
              <a:t>Please be sure to tag the new hire on LinkedIn and include the NFP hashtag.</a:t>
            </a:r>
          </a:p>
          <a:p>
            <a:pPr marL="0" marR="0">
              <a:spcBef>
                <a:spcPts val="0"/>
              </a:spcBef>
              <a:spcAft>
                <a:spcPts val="0"/>
              </a:spcAft>
            </a:pPr>
            <a:endParaRPr lang="en-US" sz="2000" dirty="0">
              <a:solidFill>
                <a:srgbClr val="000000"/>
              </a:solidFill>
              <a:latin typeface="Arial "/>
              <a:ea typeface="Times New Roman" panose="02020603050405020304" pitchFamily="18" charset="0"/>
            </a:endParaRPr>
          </a:p>
          <a:p>
            <a:pPr marL="0" marR="0">
              <a:spcBef>
                <a:spcPts val="0"/>
              </a:spcBef>
              <a:spcAft>
                <a:spcPts val="0"/>
              </a:spcAft>
            </a:pPr>
            <a:r>
              <a:rPr lang="en-US" sz="2000" i="1" dirty="0">
                <a:solidFill>
                  <a:srgbClr val="000000"/>
                </a:solidFill>
                <a:effectLst/>
                <a:latin typeface="Arial "/>
                <a:ea typeface="Times New Roman" panose="02020603050405020304" pitchFamily="18" charset="0"/>
              </a:rPr>
              <a:t>Note: Internal announcements of new hires are handled in conjunction with HR and the hiring manager. You may contact your local marketing lead if you have any questions or need assistance with external announcements.</a:t>
            </a:r>
            <a:endParaRPr lang="en-US" sz="2000" i="1" dirty="0">
              <a:effectLst/>
              <a:latin typeface="Arial "/>
              <a:ea typeface="Times New Roman" panose="02020603050405020304" pitchFamily="18" charset="0"/>
            </a:endParaRPr>
          </a:p>
          <a:p>
            <a:pPr marL="0" marR="0">
              <a:spcBef>
                <a:spcPts val="0"/>
              </a:spcBef>
              <a:spcAft>
                <a:spcPts val="0"/>
              </a:spcAft>
            </a:pPr>
            <a:r>
              <a:rPr lang="en-US" sz="2000" dirty="0">
                <a:solidFill>
                  <a:srgbClr val="000000"/>
                </a:solidFill>
                <a:effectLst/>
                <a:latin typeface="Arial "/>
                <a:ea typeface="Times New Roman" panose="02020603050405020304" pitchFamily="18" charset="0"/>
              </a:rPr>
              <a:t> </a:t>
            </a:r>
          </a:p>
          <a:p>
            <a:pPr marL="0" marR="0">
              <a:spcBef>
                <a:spcPts val="0"/>
              </a:spcBef>
              <a:spcAft>
                <a:spcPts val="0"/>
              </a:spcAft>
            </a:pPr>
            <a:endPar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rtl="0"/>
            <a:r>
              <a:rPr lang="en-US" sz="2000" b="1" dirty="0">
                <a:effectLst/>
                <a:latin typeface="Arial" panose="020B0604020202020204" pitchFamily="34" charset="0"/>
                <a:cs typeface="Arial" panose="020B0604020202020204" pitchFamily="34" charset="0"/>
              </a:rPr>
              <a:t>Best Practices to Review Before You Post</a:t>
            </a:r>
            <a:endParaRPr lang="en-US" sz="2000" dirty="0">
              <a:effectLst/>
              <a:latin typeface="Arial" panose="020B0604020202020204" pitchFamily="34" charset="0"/>
              <a:cs typeface="Arial" panose="020B0604020202020204" pitchFamily="34" charset="0"/>
            </a:endParaRPr>
          </a:p>
          <a:p>
            <a:pPr marL="342900" indent="-342900" rtl="0">
              <a:buFont typeface="Arial" panose="020B0604020202020204" pitchFamily="34" charset="0"/>
              <a:buChar char="•"/>
            </a:pPr>
            <a:r>
              <a:rPr lang="en-US" sz="2000" b="1" dirty="0">
                <a:latin typeface="Arial" panose="020B0604020202020204" pitchFamily="34" charset="0"/>
                <a:cs typeface="Arial" panose="020B0604020202020204" pitchFamily="34" charset="0"/>
              </a:rPr>
              <a:t>No conflicts: </a:t>
            </a:r>
            <a:r>
              <a:rPr lang="en-US" sz="2000" dirty="0">
                <a:latin typeface="Arial" panose="020B0604020202020204" pitchFamily="34" charset="0"/>
                <a:cs typeface="Arial" panose="020B0604020202020204" pitchFamily="34" charset="0"/>
              </a:rPr>
              <a:t>If the new hire is coming from a competitor or other insurance business, confirm with Legal there are no restrictions on making the announcement or referencing the new hire’s previous employer in the post.</a:t>
            </a:r>
          </a:p>
          <a:p>
            <a:pPr marL="342900" indent="-342900" rtl="0">
              <a:buFont typeface="Arial" panose="020B0604020202020204" pitchFamily="34" charset="0"/>
              <a:buChar char="•"/>
            </a:pPr>
            <a:r>
              <a:rPr lang="en-US" sz="2000" b="1" dirty="0">
                <a:latin typeface="Arial" panose="020B0604020202020204" pitchFamily="34" charset="0"/>
                <a:cs typeface="Arial" panose="020B0604020202020204" pitchFamily="34" charset="0"/>
              </a:rPr>
              <a:t>Make sure it’s final:</a:t>
            </a:r>
            <a:r>
              <a:rPr lang="en-US" sz="2000" dirty="0">
                <a:latin typeface="Arial" panose="020B0604020202020204" pitchFamily="34" charset="0"/>
                <a:cs typeface="Arial" panose="020B0604020202020204" pitchFamily="34" charset="0"/>
              </a:rPr>
              <a:t> Double check with HR to ensure everything is final and the post won’t conflict with the hiring process.</a:t>
            </a:r>
          </a:p>
          <a:p>
            <a:pPr marL="342900" indent="-342900" rtl="0">
              <a:buFont typeface="Arial" panose="020B0604020202020204" pitchFamily="34" charset="0"/>
              <a:buChar char="•"/>
            </a:pPr>
            <a:r>
              <a:rPr lang="en-US" sz="2000" b="1" dirty="0">
                <a:latin typeface="Arial" panose="020B0604020202020204" pitchFamily="34" charset="0"/>
                <a:cs typeface="Arial" panose="020B0604020202020204" pitchFamily="34" charset="0"/>
              </a:rPr>
              <a:t>Get approval:</a:t>
            </a:r>
            <a:r>
              <a:rPr lang="en-US" sz="2000" dirty="0">
                <a:latin typeface="Arial" panose="020B0604020202020204" pitchFamily="34" charset="0"/>
                <a:cs typeface="Arial" panose="020B0604020202020204" pitchFamily="34" charset="0"/>
              </a:rPr>
              <a:t> Confirm the new hire is ok with the public announcement of their new role with NFP.</a:t>
            </a:r>
          </a:p>
          <a:p>
            <a:pPr marL="342900" indent="-342900" rtl="0">
              <a:buFont typeface="Arial" panose="020B0604020202020204" pitchFamily="34" charset="0"/>
              <a:buChar char="•"/>
            </a:pPr>
            <a:r>
              <a:rPr lang="en-US" sz="2000" b="1" dirty="0">
                <a:latin typeface="Arial" panose="020B0604020202020204" pitchFamily="34" charset="0"/>
                <a:cs typeface="Arial" panose="020B0604020202020204" pitchFamily="34" charset="0"/>
              </a:rPr>
              <a:t>Update the profile:</a:t>
            </a:r>
            <a:r>
              <a:rPr lang="en-US" sz="2000" dirty="0">
                <a:latin typeface="Arial" panose="020B0604020202020204" pitchFamily="34" charset="0"/>
                <a:cs typeface="Arial" panose="020B0604020202020204" pitchFamily="34" charset="0"/>
              </a:rPr>
              <a:t> Make sure the new hire has updated their LinkedIn profile to reflect their new position.</a:t>
            </a:r>
          </a:p>
          <a:p>
            <a:pPr marL="342900" indent="-342900" rtl="0">
              <a:buFont typeface="Arial" panose="020B0604020202020204" pitchFamily="34" charset="0"/>
              <a:buChar char="•"/>
            </a:pPr>
            <a:r>
              <a:rPr lang="en-US" sz="2000" b="1" dirty="0">
                <a:latin typeface="Arial" panose="020B0604020202020204" pitchFamily="34" charset="0"/>
                <a:cs typeface="Arial" panose="020B0604020202020204" pitchFamily="34" charset="0"/>
              </a:rPr>
              <a:t>Proof it:</a:t>
            </a:r>
            <a:r>
              <a:rPr lang="en-US" sz="2000" dirty="0">
                <a:latin typeface="Arial" panose="020B0604020202020204" pitchFamily="34" charset="0"/>
                <a:cs typeface="Arial" panose="020B0604020202020204" pitchFamily="34" charset="0"/>
              </a:rPr>
              <a:t> Take a moment to review the copy for the image and post (and consider asking a colleague to take a look as well).</a:t>
            </a:r>
          </a:p>
          <a:p>
            <a:pPr marL="342900" indent="-342900" rtl="0">
              <a:buFont typeface="Arial" panose="020B0604020202020204" pitchFamily="34" charset="0"/>
              <a:buChar char="•"/>
            </a:pPr>
            <a:r>
              <a:rPr lang="en-US" sz="2000" b="1" dirty="0">
                <a:latin typeface="Arial" panose="020B0604020202020204" pitchFamily="34" charset="0"/>
                <a:cs typeface="Arial" panose="020B0604020202020204" pitchFamily="34" charset="0"/>
              </a:rPr>
              <a:t>Ask for help:</a:t>
            </a:r>
            <a:r>
              <a:rPr lang="en-US" sz="2000" dirty="0">
                <a:latin typeface="Arial" panose="020B0604020202020204" pitchFamily="34" charset="0"/>
                <a:cs typeface="Arial" panose="020B0604020202020204" pitchFamily="34" charset="0"/>
              </a:rPr>
              <a:t> If you’re not sure about something, just ask. Send your questions to </a:t>
            </a:r>
            <a:r>
              <a:rPr lang="en-US" sz="2000" dirty="0">
                <a:effectLst/>
                <a:latin typeface="Arial" panose="020B0604020202020204" pitchFamily="34" charset="0"/>
                <a:cs typeface="Arial" panose="020B0604020202020204" pitchFamily="34" charset="0"/>
                <a:hlinkClick r:id="rId2" tooltip="mailto:marketing@nfp.com"/>
              </a:rPr>
              <a:t>marketing@nfp.com</a:t>
            </a:r>
            <a:r>
              <a:rPr lang="en-US" sz="2000" dirty="0">
                <a:latin typeface="Arial" panose="020B0604020202020204" pitchFamily="34" charset="0"/>
                <a:cs typeface="Arial" panose="020B0604020202020204" pitchFamily="34" charset="0"/>
              </a:rPr>
              <a:t>. </a:t>
            </a:r>
          </a:p>
          <a:p>
            <a:pPr marL="342900" marR="0" indent="-342900">
              <a:spcBef>
                <a:spcPts val="0"/>
              </a:spcBef>
              <a:spcAft>
                <a:spcPts val="0"/>
              </a:spcAft>
              <a:buFont typeface="Arial" panose="020B0604020202020204" pitchFamily="34" charset="0"/>
              <a:buChar char="•"/>
            </a:pPr>
            <a:endParaRPr lang="en-US" sz="2200" dirty="0">
              <a:effectLst/>
              <a:latin typeface="Arial "/>
              <a:ea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cxnSp>
        <p:nvCxnSpPr>
          <p:cNvPr id="2" name="Straight Connector 1">
            <a:extLst>
              <a:ext uri="{FF2B5EF4-FFF2-40B4-BE49-F238E27FC236}">
                <a16:creationId xmlns:a16="http://schemas.microsoft.com/office/drawing/2014/main" id="{76357DE3-DA31-1A29-0294-DC2F210FF77A}"/>
              </a:ext>
            </a:extLst>
          </p:cNvPr>
          <p:cNvCxnSpPr/>
          <p:nvPr/>
        </p:nvCxnSpPr>
        <p:spPr>
          <a:xfrm>
            <a:off x="134433" y="5218623"/>
            <a:ext cx="944533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835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B77C23-7E05-5E78-8DA2-63B4C81873CF}"/>
              </a:ext>
            </a:extLst>
          </p:cNvPr>
          <p:cNvSpPr>
            <a:spLocks noGrp="1"/>
          </p:cNvSpPr>
          <p:nvPr>
            <p:ph type="title"/>
          </p:nvPr>
        </p:nvSpPr>
        <p:spPr>
          <a:xfrm>
            <a:off x="134433" y="-94865"/>
            <a:ext cx="8872538" cy="1988345"/>
          </a:xfrm>
        </p:spPr>
        <p:txBody>
          <a:bodyPr>
            <a:normAutofit/>
          </a:bodyPr>
          <a:lstStyle/>
          <a:p>
            <a:r>
              <a:rPr lang="en-US" sz="2000" b="1" dirty="0">
                <a:latin typeface="Arial "/>
              </a:rPr>
              <a:t>Copy Option 1 and Example Usage </a:t>
            </a:r>
          </a:p>
        </p:txBody>
      </p:sp>
      <p:sp>
        <p:nvSpPr>
          <p:cNvPr id="4" name="Content Placeholder 3">
            <a:extLst>
              <a:ext uri="{FF2B5EF4-FFF2-40B4-BE49-F238E27FC236}">
                <a16:creationId xmlns:a16="http://schemas.microsoft.com/office/drawing/2014/main" id="{2259FFB3-5158-1529-BF35-F622F3552585}"/>
              </a:ext>
            </a:extLst>
          </p:cNvPr>
          <p:cNvSpPr>
            <a:spLocks noGrp="1"/>
          </p:cNvSpPr>
          <p:nvPr>
            <p:ph idx="1"/>
          </p:nvPr>
        </p:nvSpPr>
        <p:spPr>
          <a:xfrm>
            <a:off x="343428" y="1860886"/>
            <a:ext cx="9424027" cy="6300208"/>
          </a:xfrm>
        </p:spPr>
        <p:txBody>
          <a:bodyPr>
            <a:noAutofit/>
          </a:bodyPr>
          <a:lstStyle/>
          <a:p>
            <a:pPr marL="0" indent="0">
              <a:lnSpc>
                <a:spcPct val="100000"/>
              </a:lnSpc>
              <a:spcBef>
                <a:spcPts val="0"/>
              </a:spcBef>
              <a:buNone/>
            </a:pPr>
            <a:endParaRPr lang="en-US" sz="1636" dirty="0">
              <a:latin typeface="+mj-lt"/>
              <a:ea typeface="SimSun" panose="02010600030101010101" pitchFamily="2" charset="-122"/>
            </a:endParaRPr>
          </a:p>
          <a:p>
            <a:pPr marL="0" indent="0">
              <a:lnSpc>
                <a:spcPct val="100000"/>
              </a:lnSpc>
              <a:spcBef>
                <a:spcPts val="0"/>
              </a:spcBef>
              <a:buNone/>
            </a:pPr>
            <a:endParaRPr lang="en-US" sz="1636" dirty="0">
              <a:latin typeface="+mj-lt"/>
              <a:ea typeface="SimSun" panose="02010600030101010101" pitchFamily="2" charset="-122"/>
            </a:endParaRPr>
          </a:p>
        </p:txBody>
      </p:sp>
      <p:cxnSp>
        <p:nvCxnSpPr>
          <p:cNvPr id="5" name="Straight Connector 4">
            <a:extLst>
              <a:ext uri="{FF2B5EF4-FFF2-40B4-BE49-F238E27FC236}">
                <a16:creationId xmlns:a16="http://schemas.microsoft.com/office/drawing/2014/main" id="{3E307F69-DC09-7C8B-FBF8-0A731EB55994}"/>
              </a:ext>
            </a:extLst>
          </p:cNvPr>
          <p:cNvCxnSpPr/>
          <p:nvPr/>
        </p:nvCxnSpPr>
        <p:spPr>
          <a:xfrm>
            <a:off x="134433" y="1621274"/>
            <a:ext cx="944533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CB40871-791A-9042-A120-AD575FC16FC9}"/>
              </a:ext>
            </a:extLst>
          </p:cNvPr>
          <p:cNvCxnSpPr/>
          <p:nvPr/>
        </p:nvCxnSpPr>
        <p:spPr>
          <a:xfrm>
            <a:off x="322119" y="5866289"/>
            <a:ext cx="944533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F9B0CEA-4EE5-D56D-37EE-C521C0081C27}"/>
              </a:ext>
            </a:extLst>
          </p:cNvPr>
          <p:cNvSpPr txBox="1"/>
          <p:nvPr/>
        </p:nvSpPr>
        <p:spPr>
          <a:xfrm>
            <a:off x="431487" y="2272737"/>
            <a:ext cx="9424026" cy="8063746"/>
          </a:xfrm>
          <a:prstGeom prst="rect">
            <a:avLst/>
          </a:prstGeom>
          <a:noFill/>
        </p:spPr>
        <p:txBody>
          <a:bodyPr wrap="square" rtlCol="0">
            <a:spAutoFit/>
          </a:bodyPr>
          <a:lstStyle/>
          <a:p>
            <a:pPr marL="0" marR="0">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 am proud to share [insert name] has joined @NFP as [insert title]. [insert first name] comes to NFP from [insert previous employer and title, if relevant]. Based in [insert location], [insert first name] will focus on [insert job details/responsibilities].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2000" dirty="0">
                <a:solidFill>
                  <a:srgbClr val="242424"/>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Please join me in welcoming [insert first name] to the team!</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2000" dirty="0">
                <a:solidFill>
                  <a:srgbClr val="242424"/>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You can learn more about our team’s capabilities here: [link to team page on nfp.com]</a:t>
            </a:r>
            <a:br>
              <a:rPr lang="en-US" sz="2000" dirty="0">
                <a:solidFill>
                  <a:srgbClr val="242424"/>
                </a:solidFill>
                <a:effectLst/>
                <a:latin typeface="Arial" panose="020B0604020202020204" pitchFamily="34" charset="0"/>
                <a:ea typeface="Times New Roman" panose="02020603050405020304" pitchFamily="18" charset="0"/>
                <a:cs typeface="Arial" panose="020B0604020202020204" pitchFamily="34" charset="0"/>
              </a:rPr>
            </a:b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#WeAreNFP #Insurance #PropertyandCasualty</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2000" dirty="0">
                <a:solidFill>
                  <a:srgbClr val="242424"/>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457200" marR="0">
              <a:spcBef>
                <a:spcPts val="0"/>
              </a:spcBef>
              <a:spcAft>
                <a:spcPts val="0"/>
              </a:spcAft>
            </a:pPr>
            <a:endParaRPr lang="en-US" sz="20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457200" marR="0">
              <a:spcBef>
                <a:spcPts val="0"/>
              </a:spcBef>
              <a:spcAft>
                <a:spcPts val="0"/>
              </a:spcAft>
            </a:pPr>
            <a:r>
              <a:rPr lang="en-US" sz="20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Example:</a:t>
            </a:r>
            <a:r>
              <a:rPr lang="en-US"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 am proud to share John Smith has joined @NFP as VP, Construction &amp; Infrastructure. John comes to NFP from Marsh, where he served as an AVP in their construction practice. Based in Chicago, John will focus on advising our clients on complex construction risks.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457200" marR="0">
              <a:spcBef>
                <a:spcPts val="0"/>
              </a:spcBef>
              <a:spcAft>
                <a:spcPts val="0"/>
              </a:spcAft>
            </a:pPr>
            <a:r>
              <a:rPr lang="en-US" sz="2000" i="1" dirty="0">
                <a:solidFill>
                  <a:srgbClr val="242424"/>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457200" marR="0">
              <a:spcBef>
                <a:spcPts val="0"/>
              </a:spcBef>
              <a:spcAft>
                <a:spcPts val="0"/>
              </a:spcAft>
            </a:pPr>
            <a:r>
              <a:rPr lang="en-US"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Please join me in welcoming John to the team!</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457200" marR="0">
              <a:spcBef>
                <a:spcPts val="0"/>
              </a:spcBef>
              <a:spcAft>
                <a:spcPts val="0"/>
              </a:spcAft>
            </a:pPr>
            <a:r>
              <a:rPr lang="en-US" sz="2000" i="1" dirty="0">
                <a:solidFill>
                  <a:srgbClr val="242424"/>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457200" marR="0">
              <a:spcBef>
                <a:spcPts val="0"/>
              </a:spcBef>
              <a:spcAft>
                <a:spcPts val="0"/>
              </a:spcAft>
            </a:pPr>
            <a:r>
              <a:rPr lang="en-US" sz="2000" dirty="0">
                <a:solidFill>
                  <a:srgbClr val="242424"/>
                </a:solidFill>
                <a:effectLst/>
                <a:latin typeface="Arial" panose="020B0604020202020204" pitchFamily="34" charset="0"/>
                <a:ea typeface="Times New Roman" panose="02020603050405020304" pitchFamily="18" charset="0"/>
                <a:cs typeface="Arial" panose="020B0604020202020204" pitchFamily="34" charset="0"/>
              </a:rPr>
              <a:t>You can learn more about our team’s capabilities here: </a:t>
            </a:r>
            <a:r>
              <a:rPr lang="en-US" sz="20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2"/>
              </a:rPr>
              <a:t>Construction Industry Insurance | NFP</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457200" marR="0">
              <a:spcBef>
                <a:spcPts val="0"/>
              </a:spcBef>
              <a:spcAft>
                <a:spcPts val="0"/>
              </a:spcAft>
            </a:pPr>
            <a:r>
              <a:rPr lang="en-US" sz="2000" i="1" dirty="0">
                <a:solidFill>
                  <a:srgbClr val="242424"/>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457200" marR="0">
              <a:spcBef>
                <a:spcPts val="0"/>
              </a:spcBef>
              <a:spcAft>
                <a:spcPts val="0"/>
              </a:spcAft>
            </a:pPr>
            <a:r>
              <a:rPr lang="en-US"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#WeAreNFP #Insurance #PropertyandCasualty</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2000" dirty="0">
                <a:solidFill>
                  <a:srgbClr val="242424"/>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1162225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B77C23-7E05-5E78-8DA2-63B4C81873CF}"/>
              </a:ext>
            </a:extLst>
          </p:cNvPr>
          <p:cNvSpPr>
            <a:spLocks noGrp="1"/>
          </p:cNvSpPr>
          <p:nvPr>
            <p:ph type="title"/>
          </p:nvPr>
        </p:nvSpPr>
        <p:spPr>
          <a:xfrm>
            <a:off x="134433" y="-160053"/>
            <a:ext cx="8872538" cy="1988345"/>
          </a:xfrm>
        </p:spPr>
        <p:txBody>
          <a:bodyPr>
            <a:normAutofit/>
          </a:bodyPr>
          <a:lstStyle/>
          <a:p>
            <a:r>
              <a:rPr lang="en-US" sz="2000" b="1" dirty="0">
                <a:latin typeface="Arial "/>
              </a:rPr>
              <a:t>Additional Copy Options </a:t>
            </a:r>
          </a:p>
        </p:txBody>
      </p:sp>
      <p:sp>
        <p:nvSpPr>
          <p:cNvPr id="4" name="Content Placeholder 3">
            <a:extLst>
              <a:ext uri="{FF2B5EF4-FFF2-40B4-BE49-F238E27FC236}">
                <a16:creationId xmlns:a16="http://schemas.microsoft.com/office/drawing/2014/main" id="{2259FFB3-5158-1529-BF35-F622F3552585}"/>
              </a:ext>
            </a:extLst>
          </p:cNvPr>
          <p:cNvSpPr>
            <a:spLocks noGrp="1"/>
          </p:cNvSpPr>
          <p:nvPr>
            <p:ph idx="1"/>
          </p:nvPr>
        </p:nvSpPr>
        <p:spPr>
          <a:xfrm>
            <a:off x="343428" y="1860886"/>
            <a:ext cx="9424027" cy="6300208"/>
          </a:xfrm>
        </p:spPr>
        <p:txBody>
          <a:bodyPr>
            <a:noAutofit/>
          </a:bodyPr>
          <a:lstStyle/>
          <a:p>
            <a:pPr marL="0" indent="0">
              <a:lnSpc>
                <a:spcPct val="100000"/>
              </a:lnSpc>
              <a:spcBef>
                <a:spcPts val="0"/>
              </a:spcBef>
              <a:buNone/>
            </a:pPr>
            <a:endParaRPr lang="en-US" sz="1636" dirty="0">
              <a:latin typeface="+mj-lt"/>
              <a:ea typeface="SimSun" panose="02010600030101010101" pitchFamily="2" charset="-122"/>
            </a:endParaRPr>
          </a:p>
          <a:p>
            <a:pPr marL="0" indent="0">
              <a:lnSpc>
                <a:spcPct val="100000"/>
              </a:lnSpc>
              <a:spcBef>
                <a:spcPts val="0"/>
              </a:spcBef>
              <a:buNone/>
            </a:pPr>
            <a:endParaRPr lang="en-US" sz="1636" dirty="0">
              <a:latin typeface="+mj-lt"/>
              <a:ea typeface="SimSun" panose="02010600030101010101" pitchFamily="2" charset="-122"/>
            </a:endParaRPr>
          </a:p>
        </p:txBody>
      </p:sp>
      <p:cxnSp>
        <p:nvCxnSpPr>
          <p:cNvPr id="5" name="Straight Connector 4">
            <a:extLst>
              <a:ext uri="{FF2B5EF4-FFF2-40B4-BE49-F238E27FC236}">
                <a16:creationId xmlns:a16="http://schemas.microsoft.com/office/drawing/2014/main" id="{3E307F69-DC09-7C8B-FBF8-0A731EB55994}"/>
              </a:ext>
            </a:extLst>
          </p:cNvPr>
          <p:cNvCxnSpPr/>
          <p:nvPr/>
        </p:nvCxnSpPr>
        <p:spPr>
          <a:xfrm>
            <a:off x="0" y="1348558"/>
            <a:ext cx="944533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CB40871-791A-9042-A120-AD575FC16FC9}"/>
              </a:ext>
            </a:extLst>
          </p:cNvPr>
          <p:cNvCxnSpPr/>
          <p:nvPr/>
        </p:nvCxnSpPr>
        <p:spPr>
          <a:xfrm>
            <a:off x="322119" y="5143500"/>
            <a:ext cx="944533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F9B0CEA-4EE5-D56D-37EE-C521C0081C27}"/>
              </a:ext>
            </a:extLst>
          </p:cNvPr>
          <p:cNvSpPr txBox="1"/>
          <p:nvPr/>
        </p:nvSpPr>
        <p:spPr>
          <a:xfrm>
            <a:off x="322119" y="1798026"/>
            <a:ext cx="9424026" cy="7448193"/>
          </a:xfrm>
          <a:prstGeom prst="rect">
            <a:avLst/>
          </a:prstGeom>
          <a:noFill/>
        </p:spPr>
        <p:txBody>
          <a:bodyPr wrap="square" rtlCol="0">
            <a:spAutoFit/>
          </a:bodyPr>
          <a:lstStyle/>
          <a:p>
            <a:r>
              <a:rPr lang="en-US" sz="2000" b="1" dirty="0">
                <a:effectLst/>
                <a:latin typeface="Arial" panose="020B0604020202020204" pitchFamily="34" charset="0"/>
                <a:ea typeface="Times New Roman" panose="02020603050405020304" pitchFamily="18" charset="0"/>
                <a:cs typeface="Arial" panose="020B0604020202020204" pitchFamily="34" charset="0"/>
              </a:rPr>
              <a:t>Option 2</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I am thrilled to welcome [insert name] to @NFP as [insert title]. We are committed to bringing the best resources to our clients. Please join me in welcoming [insert first name] to the team!</a:t>
            </a:r>
          </a:p>
          <a:p>
            <a:pPr marL="0" marR="0">
              <a:spcBef>
                <a:spcPts val="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p>
          <a:p>
            <a:pPr marL="0" marR="0">
              <a:spcBef>
                <a:spcPts val="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You can learn more about our team’s capabilities here: [link back to team page on nfp.com]</a:t>
            </a:r>
            <a:br>
              <a:rPr lang="en-US" sz="2000" dirty="0">
                <a:effectLst/>
                <a:latin typeface="Arial" panose="020B0604020202020204" pitchFamily="34" charset="0"/>
                <a:ea typeface="Times New Roman" panose="02020603050405020304" pitchFamily="18" charset="0"/>
                <a:cs typeface="Arial" panose="020B0604020202020204" pitchFamily="34" charset="0"/>
              </a:rPr>
            </a:b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#WeAreNFP #Insurance #PropertyandCasualty</a:t>
            </a:r>
          </a:p>
          <a:p>
            <a:pPr marL="0" marR="0">
              <a:spcBef>
                <a:spcPts val="0"/>
              </a:spcBef>
              <a:spcAft>
                <a:spcPts val="0"/>
              </a:spcAf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Option 3</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[insert name] has joined @NFP as [insert title]. Welcoming [insert first name] further strengthens our team and our ability to support the needs of clients. We look forward to working with [insert first name] and working together toward our goals. [link back to team page on nfp.com]</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2000" dirty="0">
                <a:solidFill>
                  <a:srgbClr val="242424"/>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You can learn more about our team’s capabilities here: [link back to team page on nfp.com]</a:t>
            </a:r>
            <a:br>
              <a:rPr lang="en-US" sz="2000" dirty="0">
                <a:solidFill>
                  <a:srgbClr val="242424"/>
                </a:solidFill>
                <a:effectLst/>
                <a:latin typeface="Arial" panose="020B0604020202020204" pitchFamily="34" charset="0"/>
                <a:ea typeface="Times New Roman" panose="02020603050405020304" pitchFamily="18" charset="0"/>
                <a:cs typeface="Arial" panose="020B0604020202020204" pitchFamily="34" charset="0"/>
              </a:rPr>
            </a:b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#WeAreNFP #Insurance #PropertyandCasualty</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2000" dirty="0">
                <a:solidFill>
                  <a:srgbClr val="242424"/>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165388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B77C23-7E05-5E78-8DA2-63B4C81873CF}"/>
              </a:ext>
            </a:extLst>
          </p:cNvPr>
          <p:cNvSpPr>
            <a:spLocks noGrp="1"/>
          </p:cNvSpPr>
          <p:nvPr>
            <p:ph type="title"/>
          </p:nvPr>
        </p:nvSpPr>
        <p:spPr>
          <a:xfrm>
            <a:off x="134433" y="-160053"/>
            <a:ext cx="8872538" cy="1988345"/>
          </a:xfrm>
        </p:spPr>
        <p:txBody>
          <a:bodyPr>
            <a:normAutofit/>
          </a:bodyPr>
          <a:lstStyle/>
          <a:p>
            <a:r>
              <a:rPr lang="en-US" sz="2000" b="1" dirty="0">
                <a:latin typeface="Arial "/>
              </a:rPr>
              <a:t>Additional Copy Options </a:t>
            </a:r>
          </a:p>
        </p:txBody>
      </p:sp>
      <p:sp>
        <p:nvSpPr>
          <p:cNvPr id="4" name="Content Placeholder 3">
            <a:extLst>
              <a:ext uri="{FF2B5EF4-FFF2-40B4-BE49-F238E27FC236}">
                <a16:creationId xmlns:a16="http://schemas.microsoft.com/office/drawing/2014/main" id="{2259FFB3-5158-1529-BF35-F622F3552585}"/>
              </a:ext>
            </a:extLst>
          </p:cNvPr>
          <p:cNvSpPr>
            <a:spLocks noGrp="1"/>
          </p:cNvSpPr>
          <p:nvPr>
            <p:ph idx="1"/>
          </p:nvPr>
        </p:nvSpPr>
        <p:spPr>
          <a:xfrm>
            <a:off x="343428" y="1860886"/>
            <a:ext cx="9424027" cy="6300208"/>
          </a:xfrm>
        </p:spPr>
        <p:txBody>
          <a:bodyPr>
            <a:noAutofit/>
          </a:bodyPr>
          <a:lstStyle/>
          <a:p>
            <a:pPr marL="0" indent="0">
              <a:lnSpc>
                <a:spcPct val="100000"/>
              </a:lnSpc>
              <a:spcBef>
                <a:spcPts val="0"/>
              </a:spcBef>
              <a:buNone/>
            </a:pPr>
            <a:endParaRPr lang="en-US" sz="1636" dirty="0">
              <a:latin typeface="+mj-lt"/>
              <a:ea typeface="SimSun" panose="02010600030101010101" pitchFamily="2" charset="-122"/>
            </a:endParaRPr>
          </a:p>
          <a:p>
            <a:pPr marL="0" indent="0">
              <a:lnSpc>
                <a:spcPct val="100000"/>
              </a:lnSpc>
              <a:spcBef>
                <a:spcPts val="0"/>
              </a:spcBef>
              <a:buNone/>
            </a:pPr>
            <a:endParaRPr lang="en-US" sz="1636" dirty="0">
              <a:latin typeface="+mj-lt"/>
              <a:ea typeface="SimSun" panose="02010600030101010101" pitchFamily="2" charset="-122"/>
            </a:endParaRPr>
          </a:p>
        </p:txBody>
      </p:sp>
      <p:cxnSp>
        <p:nvCxnSpPr>
          <p:cNvPr id="5" name="Straight Connector 4">
            <a:extLst>
              <a:ext uri="{FF2B5EF4-FFF2-40B4-BE49-F238E27FC236}">
                <a16:creationId xmlns:a16="http://schemas.microsoft.com/office/drawing/2014/main" id="{3E307F69-DC09-7C8B-FBF8-0A731EB55994}"/>
              </a:ext>
            </a:extLst>
          </p:cNvPr>
          <p:cNvCxnSpPr/>
          <p:nvPr/>
        </p:nvCxnSpPr>
        <p:spPr>
          <a:xfrm>
            <a:off x="131094" y="1348558"/>
            <a:ext cx="944533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CB40871-791A-9042-A120-AD575FC16FC9}"/>
              </a:ext>
            </a:extLst>
          </p:cNvPr>
          <p:cNvCxnSpPr/>
          <p:nvPr/>
        </p:nvCxnSpPr>
        <p:spPr>
          <a:xfrm>
            <a:off x="322119" y="5143500"/>
            <a:ext cx="944533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F9B0CEA-4EE5-D56D-37EE-C521C0081C27}"/>
              </a:ext>
            </a:extLst>
          </p:cNvPr>
          <p:cNvSpPr txBox="1"/>
          <p:nvPr/>
        </p:nvSpPr>
        <p:spPr>
          <a:xfrm>
            <a:off x="322119" y="1637068"/>
            <a:ext cx="9424026" cy="9747284"/>
          </a:xfrm>
          <a:prstGeom prst="rect">
            <a:avLst/>
          </a:prstGeom>
          <a:noFill/>
        </p:spPr>
        <p:txBody>
          <a:bodyPr wrap="square" rtlCol="0">
            <a:spAutoFit/>
          </a:bodyPr>
          <a:lstStyle/>
          <a:p>
            <a:pPr marL="0" marR="0">
              <a:spcBef>
                <a:spcPts val="0"/>
              </a:spcBef>
              <a:spcAft>
                <a:spcPts val="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Option 4:</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As we continue to invest in and build our [insert team name] team, we are excited to welcome [insert name]. [insert first name] joins @NFP as [insert title], bringing experience that will be invaluable to our clients and team.</a:t>
            </a:r>
          </a:p>
          <a:p>
            <a:pPr marL="0" marR="0">
              <a:spcBef>
                <a:spcPts val="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p>
          <a:p>
            <a:pPr marL="0" marR="0">
              <a:spcBef>
                <a:spcPts val="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You can learn more about our team’s capabilities here: [link back to team page on nfp.com]</a:t>
            </a:r>
            <a:br>
              <a:rPr lang="en-US" sz="2000" dirty="0">
                <a:effectLst/>
                <a:latin typeface="Arial" panose="020B0604020202020204" pitchFamily="34" charset="0"/>
                <a:ea typeface="Times New Roman" panose="02020603050405020304" pitchFamily="18" charset="0"/>
                <a:cs typeface="Arial" panose="020B0604020202020204" pitchFamily="34" charset="0"/>
              </a:rPr>
            </a:b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Welcome, [insert first name]!</a:t>
            </a:r>
          </a:p>
          <a:p>
            <a:pPr marL="0" marR="0">
              <a:spcBef>
                <a:spcPts val="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p>
          <a:p>
            <a:pPr marL="0" marR="0">
              <a:spcBef>
                <a:spcPts val="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#WeAreNFP #Insurance #PropertyandCasualty</a:t>
            </a:r>
          </a:p>
          <a:p>
            <a:pPr marL="0" marR="0">
              <a:spcBef>
                <a:spcPts val="0"/>
              </a:spcBef>
              <a:spcAft>
                <a:spcPts val="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Option 5:</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 am pleased to welcome [insert name], [insert title], to @NFP. Based in [insert location], [insert first name] will focus on [insert job details/responsibilities].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2000" dirty="0">
                <a:solidFill>
                  <a:srgbClr val="242424"/>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With over [insert number] years of experience in the [insert industry], [insert first name] joins us from [insert former employer], where [he/she] served as [insert title].</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[insert first name]’s experience will be a true asset to NFP and our clients.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2000" dirty="0">
                <a:solidFill>
                  <a:srgbClr val="242424"/>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You can learn more about our team’s capabilities here: [link back to team page on nfp.com].</a:t>
            </a:r>
            <a:br>
              <a:rPr lang="en-US" sz="2000" dirty="0">
                <a:solidFill>
                  <a:srgbClr val="242424"/>
                </a:solidFill>
                <a:effectLst/>
                <a:latin typeface="Arial" panose="020B0604020202020204" pitchFamily="34" charset="0"/>
                <a:ea typeface="Times New Roman" panose="02020603050405020304" pitchFamily="18" charset="0"/>
                <a:cs typeface="Arial" panose="020B0604020202020204" pitchFamily="34" charset="0"/>
              </a:rPr>
            </a:b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#WeAreNFP #Insurance #PropertyandCasualty</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2000" kern="100"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endParaRPr lang="en-US" sz="2400" dirty="0">
              <a:solidFill>
                <a:srgbClr val="242424"/>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2400" dirty="0">
                <a:solidFill>
                  <a:srgbClr val="242424"/>
                </a:solidFill>
                <a:effectLst/>
                <a:latin typeface="Arial" panose="020B0604020202020204" pitchFamily="34" charset="0"/>
                <a:ea typeface="Times New Roman" panose="02020603050405020304" pitchFamily="18" charset="0"/>
                <a:cs typeface="Arial" panose="020B0604020202020204" pitchFamily="34" charset="0"/>
              </a:rPr>
              <a:t> </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2166749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0590A9-92E1-FE92-6B87-765CF5E99249}"/>
              </a:ext>
            </a:extLst>
          </p:cNvPr>
          <p:cNvSpPr txBox="1"/>
          <p:nvPr/>
        </p:nvSpPr>
        <p:spPr>
          <a:xfrm>
            <a:off x="1191986" y="2194559"/>
            <a:ext cx="8112035" cy="1169551"/>
          </a:xfrm>
          <a:prstGeom prst="rect">
            <a:avLst/>
          </a:prstGeom>
          <a:noFill/>
        </p:spPr>
        <p:txBody>
          <a:bodyPr wrap="square" rtlCol="0">
            <a:spAutoFit/>
          </a:bodyPr>
          <a:lstStyle/>
          <a:p>
            <a:r>
              <a:rPr lang="en-US" sz="3500" dirty="0">
                <a:solidFill>
                  <a:srgbClr val="000000"/>
                </a:solidFill>
                <a:latin typeface="Open Sans Extrabold" panose="020B0906030804020204" pitchFamily="34" charset="0"/>
                <a:ea typeface="Open Sans Extrabold" panose="020B0906030804020204" pitchFamily="34" charset="0"/>
                <a:cs typeface="Open Sans Extrabold" panose="020B0906030804020204" pitchFamily="34" charset="0"/>
              </a:rPr>
              <a:t>Welcome, first and last name! </a:t>
            </a:r>
            <a:r>
              <a:rPr lang="en-US" sz="3500" dirty="0">
                <a:solidFill>
                  <a:srgbClr val="000000"/>
                </a:solidFill>
                <a:latin typeface="Open Sans" panose="020B0606030504020204" pitchFamily="34" charset="0"/>
              </a:rPr>
              <a:t> </a:t>
            </a:r>
          </a:p>
          <a:p>
            <a:r>
              <a:rPr lang="en-US" sz="3500" dirty="0">
                <a:solidFill>
                  <a:srgbClr val="000000"/>
                </a:solidFill>
                <a:latin typeface="Open Sans" panose="020B0606030504020204" pitchFamily="34" charset="0"/>
              </a:rPr>
              <a:t>Job Title, Business Line. </a:t>
            </a:r>
            <a:endParaRPr lang="en-US" sz="3500" b="1" baseline="30000" dirty="0">
              <a:solidFill>
                <a:srgbClr val="000000"/>
              </a:solidFill>
              <a:latin typeface="Open Sans" panose="020B0606030504020204" pitchFamily="34" charset="0"/>
            </a:endParaRPr>
          </a:p>
        </p:txBody>
      </p:sp>
      <p:pic>
        <p:nvPicPr>
          <p:cNvPr id="3" name="Picture 2" descr="A person smiling for the camera&#10;&#10;Description automatically generated with low confidence">
            <a:extLst>
              <a:ext uri="{FF2B5EF4-FFF2-40B4-BE49-F238E27FC236}">
                <a16:creationId xmlns:a16="http://schemas.microsoft.com/office/drawing/2014/main" id="{66517950-61A4-739F-8E65-93150FC66AFC}"/>
              </a:ext>
            </a:extLst>
          </p:cNvPr>
          <p:cNvPicPr>
            <a:picLocks noChangeAspect="1"/>
          </p:cNvPicPr>
          <p:nvPr/>
        </p:nvPicPr>
        <p:blipFill rotWithShape="1">
          <a:blip r:embed="rId3">
            <a:extLst>
              <a:ext uri="{28A0092B-C50C-407E-A947-70E740481C1C}">
                <a14:useLocalDpi xmlns:a14="http://schemas.microsoft.com/office/drawing/2010/main" val="0"/>
              </a:ext>
            </a:extLst>
          </a:blip>
          <a:srcRect b="19977"/>
          <a:stretch/>
        </p:blipFill>
        <p:spPr>
          <a:xfrm>
            <a:off x="1536252" y="3950317"/>
            <a:ext cx="4335800" cy="520996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905409010"/>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CD9F28-1C4C-D7E5-F533-06A2BA1EFCA1}"/>
              </a:ext>
            </a:extLst>
          </p:cNvPr>
          <p:cNvSpPr txBox="1"/>
          <p:nvPr/>
        </p:nvSpPr>
        <p:spPr>
          <a:xfrm>
            <a:off x="1044069" y="6632089"/>
            <a:ext cx="8906756" cy="1169551"/>
          </a:xfrm>
          <a:prstGeom prst="rect">
            <a:avLst/>
          </a:prstGeom>
          <a:noFill/>
        </p:spPr>
        <p:txBody>
          <a:bodyPr wrap="square" rtlCol="0">
            <a:spAutoFit/>
          </a:bodyPr>
          <a:lstStyle/>
          <a:p>
            <a:r>
              <a:rPr lang="en-US" sz="35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Welcome, First Last Name!</a:t>
            </a:r>
            <a:r>
              <a:rPr lang="en-US" sz="3500" dirty="0">
                <a:solidFill>
                  <a:schemeClr val="bg1"/>
                </a:solidFill>
                <a:latin typeface="Open Sans" panose="020B0606030504020204" pitchFamily="34" charset="0"/>
              </a:rPr>
              <a:t> </a:t>
            </a:r>
          </a:p>
          <a:p>
            <a:r>
              <a:rPr lang="en-US" sz="3500" dirty="0">
                <a:solidFill>
                  <a:schemeClr val="bg1"/>
                </a:solidFill>
                <a:latin typeface="Open Sans" panose="020B0606030504020204" pitchFamily="34" charset="0"/>
              </a:rPr>
              <a:t>Job Title, Business Line.</a:t>
            </a:r>
          </a:p>
        </p:txBody>
      </p:sp>
    </p:spTree>
    <p:extLst>
      <p:ext uri="{BB962C8B-B14F-4D97-AF65-F5344CB8AC3E}">
        <p14:creationId xmlns:p14="http://schemas.microsoft.com/office/powerpoint/2010/main" val="1245581567"/>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4cee03b-466b-4034-b8cc-5d945346048b">
      <Terms xmlns="http://schemas.microsoft.com/office/infopath/2007/PartnerControls"/>
    </lcf76f155ced4ddcb4097134ff3c332f>
    <TaxCatchAll xmlns="6e3f46c9-a219-4b45-957c-f944ed8c5ba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6BC5FE1B216CE49B03B1F4F01565B1E" ma:contentTypeVersion="19" ma:contentTypeDescription="Create a new document." ma:contentTypeScope="" ma:versionID="57418d61ff2f3d194a3c612fac763d26">
  <xsd:schema xmlns:xsd="http://www.w3.org/2001/XMLSchema" xmlns:xs="http://www.w3.org/2001/XMLSchema" xmlns:p="http://schemas.microsoft.com/office/2006/metadata/properties" xmlns:ns2="a4cee03b-466b-4034-b8cc-5d945346048b" xmlns:ns3="6e3f46c9-a219-4b45-957c-f944ed8c5ba0" targetNamespace="http://schemas.microsoft.com/office/2006/metadata/properties" ma:root="true" ma:fieldsID="97073d46fd81e2d445bad3b8586b5959" ns2:_="" ns3:_="">
    <xsd:import namespace="a4cee03b-466b-4034-b8cc-5d945346048b"/>
    <xsd:import namespace="6e3f46c9-a219-4b45-957c-f944ed8c5b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ee03b-466b-4034-b8cc-5d94534604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16fa849-9aee-4305-8228-d5ef1c313dd4"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3f46c9-a219-4b45-957c-f944ed8c5ba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55fbab4-fc67-4052-88c0-7ed6b8642184}" ma:internalName="TaxCatchAll" ma:showField="CatchAllData" ma:web="6e3f46c9-a219-4b45-957c-f944ed8c5b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0DC3D9-7732-437D-B158-F7F01FA4542D}">
  <ds:schemaRefs>
    <ds:schemaRef ds:uri="http://schemas.microsoft.com/office/2006/documentManagement/types"/>
    <ds:schemaRef ds:uri="http://www.w3.org/XML/1998/namespace"/>
    <ds:schemaRef ds:uri="http://purl.org/dc/dcmitype/"/>
    <ds:schemaRef ds:uri="http://schemas.microsoft.com/office/2006/metadata/properties"/>
    <ds:schemaRef ds:uri="http://schemas.openxmlformats.org/package/2006/metadata/core-properties"/>
    <ds:schemaRef ds:uri="http://schemas.microsoft.com/office/infopath/2007/PartnerControls"/>
    <ds:schemaRef ds:uri="http://purl.org/dc/elements/1.1/"/>
    <ds:schemaRef ds:uri="6e3f46c9-a219-4b45-957c-f944ed8c5ba0"/>
    <ds:schemaRef ds:uri="a4cee03b-466b-4034-b8cc-5d945346048b"/>
    <ds:schemaRef ds:uri="http://purl.org/dc/terms/"/>
  </ds:schemaRefs>
</ds:datastoreItem>
</file>

<file path=customXml/itemProps2.xml><?xml version="1.0" encoding="utf-8"?>
<ds:datastoreItem xmlns:ds="http://schemas.openxmlformats.org/officeDocument/2006/customXml" ds:itemID="{AE86947A-1C98-4DDB-AD0C-9DA24657FA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cee03b-466b-4034-b8cc-5d945346048b"/>
    <ds:schemaRef ds:uri="6e3f46c9-a219-4b45-957c-f944ed8c5b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508C6E-B6D7-4592-B9EC-A1A65D5935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849</TotalTime>
  <Words>885</Words>
  <Application>Microsoft Office PowerPoint</Application>
  <PresentationFormat>Custom</PresentationFormat>
  <Paragraphs>77</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Arial </vt:lpstr>
      <vt:lpstr>Calibri</vt:lpstr>
      <vt:lpstr>Calibri Light</vt:lpstr>
      <vt:lpstr>Open Sans</vt:lpstr>
      <vt:lpstr>Open Sans Extrabold</vt:lpstr>
      <vt:lpstr>Times New Roman</vt:lpstr>
      <vt:lpstr>Office Theme</vt:lpstr>
      <vt:lpstr>PowerPoint Presentation</vt:lpstr>
      <vt:lpstr>External New Hire Announcements </vt:lpstr>
      <vt:lpstr>Copy Option 1 and Example Usage </vt:lpstr>
      <vt:lpstr>Additional Copy Options </vt:lpstr>
      <vt:lpstr>Additional Copy Options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Gaby</dc:creator>
  <cp:lastModifiedBy>Trammell, Caroline</cp:lastModifiedBy>
  <cp:revision>22</cp:revision>
  <dcterms:created xsi:type="dcterms:W3CDTF">2023-04-05T14:36:13Z</dcterms:created>
  <dcterms:modified xsi:type="dcterms:W3CDTF">2024-07-01T19:39:11Z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0x01010086BC5FE1B216CE49B03B1F4F01565B1E</vt:lpwstr>
  </property>
  <property fmtid="{D5CDD505-2E9C-101B-9397-08002B2CF9AE}" pid="3" name="MediaServiceImageTags">
    <vt:lpwstr/>
  </property>
</Properties>
</file>