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7" r:id="rId6"/>
    <p:sldId id="261" r:id="rId7"/>
    <p:sldId id="331" r:id="rId8"/>
    <p:sldId id="262" r:id="rId9"/>
    <p:sldId id="263" r:id="rId10"/>
    <p:sldId id="330" r:id="rId11"/>
    <p:sldId id="258" r:id="rId12"/>
    <p:sldId id="265" r:id="rId13"/>
    <p:sldId id="266" r:id="rId14"/>
    <p:sldId id="32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7A327E"/>
    <a:srgbClr val="46712B"/>
    <a:srgbClr val="3FB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C30B6-B630-4477-93B2-F3EBF18465BA}" v="3" dt="2024-06-26T19:12:33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98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15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04E76C-7062-4556-48D9-86C9B921BD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23DDB-79FF-37DF-2022-47ABFF7A26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5FD51-60FC-47AF-8685-C79E30833319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289C6-41AC-01E8-3DD2-19B08122A4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28B4F-1033-0ACA-6A3D-1A4540D2EE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1C0DA-4B2E-41CB-A661-812FDE076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2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92924-89CF-48F7-89F6-4BF238CD90E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458F-308C-44D3-9F4A-0DE8088B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5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around a glass wall&#10;&#10;Description automatically generated">
            <a:extLst>
              <a:ext uri="{FF2B5EF4-FFF2-40B4-BE49-F238E27FC236}">
                <a16:creationId xmlns:a16="http://schemas.microsoft.com/office/drawing/2014/main" id="{DC82A21D-B985-4FEF-1333-1B7E2FE2D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1"/>
          <a:stretch/>
        </p:blipFill>
        <p:spPr>
          <a:xfrm>
            <a:off x="0" y="0"/>
            <a:ext cx="12192000" cy="647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6B88A-C86F-5DA3-58D5-34F950D819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0DD49-0B0C-084E-CCDE-E8133C93DF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E7826-0A89-58F7-6A45-6172FA2FF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918" y="3429000"/>
            <a:ext cx="7827065" cy="590931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B12BC-DADC-ABF8-FDB3-60DCB9E49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8918" y="4449847"/>
            <a:ext cx="7827065" cy="41498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B5743ED-94B7-3297-4C1B-5BA6417F6B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C0351-66B2-CA1A-0018-F65726329F57}"/>
              </a:ext>
            </a:extLst>
          </p:cNvPr>
          <p:cNvSpPr txBox="1"/>
          <p:nvPr userDrawn="1"/>
        </p:nvSpPr>
        <p:spPr>
          <a:xfrm>
            <a:off x="607804" y="6418361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Well-Being. Belonging. Impact.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989A21E-59F2-ACDD-AF42-3A4C38EAFF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24" y="851542"/>
            <a:ext cx="2011680" cy="7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09E98D-B1D7-44D9-6D24-0AE8CDBE28C0}"/>
              </a:ext>
            </a:extLst>
          </p:cNvPr>
          <p:cNvSpPr/>
          <p:nvPr userDrawn="1"/>
        </p:nvSpPr>
        <p:spPr>
          <a:xfrm>
            <a:off x="0" y="0"/>
            <a:ext cx="5526157" cy="6279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background with small dots&#10;&#10;Description automatically generated">
            <a:extLst>
              <a:ext uri="{FF2B5EF4-FFF2-40B4-BE49-F238E27FC236}">
                <a16:creationId xmlns:a16="http://schemas.microsoft.com/office/drawing/2014/main" id="{76A14A62-CCE0-2DED-1470-9C1FCFB11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9" r="4658" b="8440"/>
          <a:stretch/>
        </p:blipFill>
        <p:spPr>
          <a:xfrm>
            <a:off x="2381" y="0"/>
            <a:ext cx="5523776" cy="6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07277-0320-5206-237D-4852AA0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4473271" cy="10125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4087-2A1A-8809-CC20-195168EB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439375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AE98-09C6-621D-2F69-418DEFC2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969670-B10D-D02F-79B3-CE6A367BD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6157" y="0"/>
            <a:ext cx="6665844" cy="3428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263893-C499-1A7F-5E38-35BF00D82A8E}"/>
              </a:ext>
            </a:extLst>
          </p:cNvPr>
          <p:cNvSpPr/>
          <p:nvPr userDrawn="1"/>
        </p:nvSpPr>
        <p:spPr>
          <a:xfrm>
            <a:off x="5526157" y="3428999"/>
            <a:ext cx="6663462" cy="2850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192B82-34A7-ADF4-D639-E576F554E3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32315" y="3720093"/>
            <a:ext cx="6166718" cy="46166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7277-0320-5206-237D-4852AA0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47260" cy="9539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4087-2A1A-8809-CC20-195168EB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32416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AE98-09C6-621D-2F69-418DEFC2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F026B0-90D8-A7FC-310E-E76B5E4208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257959"/>
            <a:ext cx="4343400" cy="57896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ATTRIBUTION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EAFA9AE-6F95-CC38-B82F-8143377A28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67400" y="0"/>
            <a:ext cx="6324600" cy="6172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F46C-8946-5E31-73A2-A640BC3D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8F849-81EF-2992-8F78-C5A6B37822A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 sz="1800"/>
            </a:lvl2pPr>
            <a:lvl3pPr marL="457200">
              <a:defRPr sz="1600"/>
            </a:lvl3pPr>
            <a:lvl4pPr marL="914400">
              <a:defRPr/>
            </a:lvl4pPr>
          </a:lstStyle>
          <a:p>
            <a:pPr lvl="0"/>
            <a:r>
              <a:rPr lang="en-US" dirty="0"/>
              <a:t>Heading </a:t>
            </a:r>
          </a:p>
          <a:p>
            <a:pPr lvl="1"/>
            <a:r>
              <a:rPr lang="en-US" dirty="0"/>
              <a:t>Content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Sub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359E5-E773-F233-CC5F-5D6BF53AA7D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 sz="1800"/>
            </a:lvl2pPr>
            <a:lvl3pPr marL="457200">
              <a:defRPr sz="1600"/>
            </a:lvl3pPr>
            <a:lvl4pPr marL="914400" indent="-228600"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/>
              <a:t>Heading </a:t>
            </a:r>
          </a:p>
          <a:p>
            <a:pPr lvl="1"/>
            <a:r>
              <a:rPr lang="en-US" dirty="0"/>
              <a:t>Content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Sub Bullet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F6BD3-B0B8-F713-FAEC-8D8DDFD6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76B32-B940-4775-C4B2-F784078D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ED9C-CDA0-FABB-906F-AD92BF28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6371-1E28-E55D-B8F1-1627B2088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0063-8E25-63AE-B2F3-69066EBA6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B2690-D3B7-A0B4-F885-E067CEF59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F2970-3A31-A8A4-C1A9-3554909E4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6AE8B-658E-F5AD-1679-0154513E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04F7B-3CD8-9A91-A82B-0F8EBB6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white pattern&#10;&#10;Description automatically generated">
            <a:extLst>
              <a:ext uri="{FF2B5EF4-FFF2-40B4-BE49-F238E27FC236}">
                <a16:creationId xmlns:a16="http://schemas.microsoft.com/office/drawing/2014/main" id="{A4A0D04A-FDBA-DCEB-9F21-9B966E1A9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7"/>
          <a:stretch/>
        </p:blipFill>
        <p:spPr>
          <a:xfrm>
            <a:off x="0" y="0"/>
            <a:ext cx="12191999" cy="62656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07AC82-F47E-EE27-1869-49CC86445C50}"/>
              </a:ext>
            </a:extLst>
          </p:cNvPr>
          <p:cNvSpPr/>
          <p:nvPr userDrawn="1"/>
        </p:nvSpPr>
        <p:spPr>
          <a:xfrm>
            <a:off x="0" y="1463041"/>
            <a:ext cx="12192000" cy="4037990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3ED9C-CDA0-FABB-906F-AD92BF28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C6371-1E28-E55D-B8F1-1627B2088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592" y="4248531"/>
            <a:ext cx="2827037" cy="147178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04F7B-3CD8-9A91-A82B-0F8EBB6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BA6049-C487-93A3-74F8-66D80A00C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7439" y="1952233"/>
            <a:ext cx="2131344" cy="2208641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1B31802-C6E0-30C8-C387-D2270B05D3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9238" y="4248531"/>
            <a:ext cx="2827036" cy="147178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746F728-31E1-DDFD-5492-965E882143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37084" y="1952233"/>
            <a:ext cx="2131344" cy="2208641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E7AB820-CEDC-7E29-B1B8-6B0D0A6EEA3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234221" y="4248531"/>
            <a:ext cx="2718282" cy="147178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F21927A1-C26D-FDA1-B124-C34FE06BB5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34771" y="1952233"/>
            <a:ext cx="2131344" cy="22086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96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23BF-81B4-0D0A-DEAB-29EBDC29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7D07-4075-EDC0-244E-79BC5BAE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AB920-6974-B1B3-EDD7-91506A20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40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79245-48CE-8BA0-8D03-C3424140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4B57B-00DB-2C6C-8D9D-F6070CC7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4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C7E3-D740-0986-704D-DE7DC990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0A2A9-3CB9-69EF-6F9E-D97E4E76F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69519-0389-F9BF-A80E-20ABC88C4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9D80C-7262-D2EE-C834-1C19B6AB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B2A95-AC44-B2FD-CD7A-5D387118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2517-21C8-81AA-EE85-9255F644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1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F09E8-6375-4360-688B-EF4B75D1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B773B-F0C1-D3C0-FF13-8F0983B83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EE1FE-1537-CBAE-D1DD-725E1DB77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D34C1-53D3-8947-42A5-3A0A6628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D3B26-80F2-C092-7464-A42F5A1D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4226E-0006-4948-777E-1B106855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5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2567-610F-6918-4246-BB9A58A2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B9391-347B-F503-1997-03872E8EA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DE427-A5A5-62AE-844A-FD6D5B48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70A45-2846-B674-E844-02FA59B9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1C88-9A49-3CEF-A42D-44BCF660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82A21D-B985-4FEF-1333-1B7E2FE2D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37583" b="30082"/>
          <a:stretch/>
        </p:blipFill>
        <p:spPr>
          <a:xfrm>
            <a:off x="-2" y="0"/>
            <a:ext cx="12192000" cy="647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6B88A-C86F-5DA3-58D5-34F950D819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E7826-0A89-58F7-6A45-6172FA2FF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918" y="3429000"/>
            <a:ext cx="7827065" cy="590931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C8C4A8-9560-8660-6AA7-7C65A3033D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42B12BC-DADC-ABF8-FDB3-60DCB9E49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8918" y="4449847"/>
            <a:ext cx="7827065" cy="41498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13377-1277-14C6-D04E-4ACBDE552162}"/>
              </a:ext>
            </a:extLst>
          </p:cNvPr>
          <p:cNvSpPr txBox="1"/>
          <p:nvPr userDrawn="1"/>
        </p:nvSpPr>
        <p:spPr>
          <a:xfrm>
            <a:off x="607804" y="6418361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Well-Being. Belonging. Impact.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86FC7F6-B1D6-C5B7-41C4-3ECF2C6633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02A5996-D85A-A328-7A6F-0C3E95754F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24" y="851542"/>
            <a:ext cx="2011680" cy="7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24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69F0FC-7742-3706-6194-B897592EC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2B560-A012-5410-9E06-91513AADD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846B-E1AD-168A-A59B-18956839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DFE0-9BC7-7439-3490-8F819B11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940" y="573024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DF03F-D265-1F1A-362B-A4B1C178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41EB12-7261-A378-9769-D9D6BD9273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221630-DEB2-952F-40DB-10B5F9E31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FCFBDA0-9608-41F9-37C5-31D2777C810A}"/>
              </a:ext>
            </a:extLst>
          </p:cNvPr>
          <p:cNvSpPr/>
          <p:nvPr userDrawn="1"/>
        </p:nvSpPr>
        <p:spPr>
          <a:xfrm>
            <a:off x="0" y="6279129"/>
            <a:ext cx="12192000" cy="5788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een dots on a black background&#10;&#10;Description automatically generated">
            <a:extLst>
              <a:ext uri="{FF2B5EF4-FFF2-40B4-BE49-F238E27FC236}">
                <a16:creationId xmlns:a16="http://schemas.microsoft.com/office/drawing/2014/main" id="{83463F8A-FCC7-D09A-9E9C-F28358D15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5"/>
          <a:stretch/>
        </p:blipFill>
        <p:spPr>
          <a:xfrm>
            <a:off x="0" y="6281529"/>
            <a:ext cx="12192000" cy="5764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8FE49B-C832-5128-98A5-A9265E43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74" y="3139562"/>
            <a:ext cx="8432829" cy="578872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CB88960-6A91-441B-6872-AFDA05E028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41EB12-7261-A378-9769-D9D6BD9273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221630-DEB2-952F-40DB-10B5F9E31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A63FE-E5AB-142A-F63A-C68F8567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74" y="3139562"/>
            <a:ext cx="8432829" cy="578872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CFBDA0-9608-41F9-37C5-31D2777C810A}"/>
              </a:ext>
            </a:extLst>
          </p:cNvPr>
          <p:cNvSpPr/>
          <p:nvPr userDrawn="1"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63F8A-FCC7-D09A-9E9C-F28358D15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9" b="42551"/>
          <a:stretch/>
        </p:blipFill>
        <p:spPr>
          <a:xfrm>
            <a:off x="0" y="6279128"/>
            <a:ext cx="12192000" cy="578872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D03F84-B863-8323-BE70-8F7DFD2CFD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6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41EB12-7261-A378-9769-D9D6BD9273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327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221630-DEB2-952F-40DB-10B5F9E31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A63FE-E5AB-142A-F63A-C68F8567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74" y="3139562"/>
            <a:ext cx="8432829" cy="578872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CFBDA0-9608-41F9-37C5-31D2777C810A}"/>
              </a:ext>
            </a:extLst>
          </p:cNvPr>
          <p:cNvSpPr/>
          <p:nvPr userDrawn="1"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63F8A-FCC7-D09A-9E9C-F28358D15DE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8" b="46837"/>
          <a:stretch/>
        </p:blipFill>
        <p:spPr>
          <a:xfrm>
            <a:off x="-2" y="6279128"/>
            <a:ext cx="12192000" cy="578872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CD1B752-1726-9EA5-5393-E58CE2973F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41EB12-7261-A378-9769-D9D6BD9273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pattern&#10;&#10;Description automatically generated">
            <a:extLst>
              <a:ext uri="{FF2B5EF4-FFF2-40B4-BE49-F238E27FC236}">
                <a16:creationId xmlns:a16="http://schemas.microsoft.com/office/drawing/2014/main" id="{C48A6205-5B42-794A-B26C-90220701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A63FE-E5AB-142A-F63A-C68F8567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74" y="3139562"/>
            <a:ext cx="8432829" cy="578872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CFBDA0-9608-41F9-37C5-31D2777C810A}"/>
              </a:ext>
            </a:extLst>
          </p:cNvPr>
          <p:cNvSpPr/>
          <p:nvPr userDrawn="1"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63F8A-FCC7-D09A-9E9C-F28358D15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3" b="43715"/>
          <a:stretch/>
        </p:blipFill>
        <p:spPr>
          <a:xfrm>
            <a:off x="0" y="6279128"/>
            <a:ext cx="12192000" cy="578872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7D06AE-1FEB-E1EF-208A-E740FD268A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51542"/>
            <a:ext cx="3819905" cy="9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7277-0320-5206-237D-4852AA0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4087-2A1A-8809-CC20-195168EB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074243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AE98-09C6-621D-2F69-418DEFC2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5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4C7E0B-94F5-E3FC-7D7E-5355E3545A88}"/>
              </a:ext>
            </a:extLst>
          </p:cNvPr>
          <p:cNvSpPr/>
          <p:nvPr userDrawn="1"/>
        </p:nvSpPr>
        <p:spPr>
          <a:xfrm>
            <a:off x="-1" y="-5177"/>
            <a:ext cx="5526157" cy="6302609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9C594307-89F0-AD52-8BE3-A022756DA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4" b="8440"/>
          <a:stretch/>
        </p:blipFill>
        <p:spPr>
          <a:xfrm>
            <a:off x="0" y="0"/>
            <a:ext cx="5526157" cy="6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07277-0320-5206-237D-4852AA0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4187024" cy="978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4087-2A1A-8809-CC20-195168EB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4187024" cy="10797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AE98-09C6-621D-2F69-418DEFC2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09E98D-B1D7-44D9-6D24-0AE8CDBE28C0}"/>
              </a:ext>
            </a:extLst>
          </p:cNvPr>
          <p:cNvSpPr/>
          <p:nvPr userDrawn="1"/>
        </p:nvSpPr>
        <p:spPr>
          <a:xfrm>
            <a:off x="0" y="0"/>
            <a:ext cx="5526157" cy="6279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EE67233C-52F1-C904-8315-420EA8CB6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4" b="8440"/>
          <a:stretch/>
        </p:blipFill>
        <p:spPr>
          <a:xfrm>
            <a:off x="0" y="0"/>
            <a:ext cx="5526157" cy="6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07277-0320-5206-237D-4852AA0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4473271" cy="10125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4087-2A1A-8809-CC20-195168EB8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439375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AE98-09C6-621D-2F69-418DEFC2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969670-B10D-D02F-79B3-CE6A367BD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6157" y="0"/>
            <a:ext cx="6665844" cy="627912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0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FDF63-37E5-FEEA-DFD8-8B90BD5E4975}"/>
              </a:ext>
            </a:extLst>
          </p:cNvPr>
          <p:cNvSpPr/>
          <p:nvPr userDrawn="1"/>
        </p:nvSpPr>
        <p:spPr>
          <a:xfrm>
            <a:off x="0" y="6279129"/>
            <a:ext cx="12192000" cy="578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40795-78F2-BA0D-91FB-A4051A56BE9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7" b="45797"/>
          <a:stretch/>
        </p:blipFill>
        <p:spPr>
          <a:xfrm>
            <a:off x="0" y="6281529"/>
            <a:ext cx="12192000" cy="57647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117FC-F438-349B-1C2E-A3E60E20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1AE20-4985-13A6-6932-7729EE48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2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5C99-AAC0-4026-D5E3-2D66D1D6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1594" y="6458203"/>
            <a:ext cx="481853" cy="2306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A7B0A48-694D-46F4-8A70-D351E60C8C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74FE6-FAE2-D083-669F-5F09E6354522}"/>
              </a:ext>
            </a:extLst>
          </p:cNvPr>
          <p:cNvSpPr txBox="1"/>
          <p:nvPr userDrawn="1"/>
        </p:nvSpPr>
        <p:spPr>
          <a:xfrm>
            <a:off x="607804" y="6418361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Well-Being. Belonging. Impact.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5C79ADC-C7DA-DFA8-A347-D4EF42D1204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6380853"/>
            <a:ext cx="1155242" cy="4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2" r:id="rId4"/>
    <p:sldLayoutId id="2147483661" r:id="rId5"/>
    <p:sldLayoutId id="2147483663" r:id="rId6"/>
    <p:sldLayoutId id="2147483650" r:id="rId7"/>
    <p:sldLayoutId id="2147483666" r:id="rId8"/>
    <p:sldLayoutId id="2147483665" r:id="rId9"/>
    <p:sldLayoutId id="2147483668" r:id="rId10"/>
    <p:sldLayoutId id="2147483660" r:id="rId11"/>
    <p:sldLayoutId id="2147483652" r:id="rId12"/>
    <p:sldLayoutId id="2147483653" r:id="rId13"/>
    <p:sldLayoutId id="2147483664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DC7D6-6EA7-99B9-695E-40C2A31F62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 to NFP</a:t>
            </a:r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1BEC7037-A5DD-4FFE-73C7-38EE68448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732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11A4B2-F306-9F06-7F63-6B2D28DE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187024" cy="9787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Zoom Tools and How to Use Them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3BDF0B-EB37-CF2A-2226-9D747952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6613"/>
            <a:ext cx="4187024" cy="366202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Communication Tools </a:t>
            </a:r>
            <a:r>
              <a:rPr lang="en-US" dirty="0">
                <a:solidFill>
                  <a:schemeClr val="bg1"/>
                </a:solidFill>
              </a:rPr>
              <a:t>(Mute/Unmute, Participants, Chat)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Mute/Unmute</a:t>
            </a:r>
            <a:r>
              <a:rPr lang="en-US" dirty="0">
                <a:solidFill>
                  <a:schemeClr val="bg1"/>
                </a:solidFill>
              </a:rPr>
              <a:t> = use this button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(not your phone) to control your phone line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Participants</a:t>
            </a:r>
            <a:r>
              <a:rPr lang="en-US" dirty="0">
                <a:solidFill>
                  <a:schemeClr val="bg1"/>
                </a:solidFill>
              </a:rPr>
              <a:t> = use the “Raise Hand” button to let us know you want to speak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Chat</a:t>
            </a:r>
            <a:r>
              <a:rPr lang="en-US" dirty="0">
                <a:solidFill>
                  <a:schemeClr val="bg1"/>
                </a:solidFill>
              </a:rPr>
              <a:t> = use to message the host or other participants</a:t>
            </a:r>
          </a:p>
          <a:p>
            <a:endParaRPr lang="en-US" dirty="0"/>
          </a:p>
        </p:txBody>
      </p:sp>
      <p:pic>
        <p:nvPicPr>
          <p:cNvPr id="9" name="Snagit_SNG854">
            <a:extLst>
              <a:ext uri="{FF2B5EF4-FFF2-40B4-BE49-F238E27FC236}">
                <a16:creationId xmlns:a16="http://schemas.microsoft.com/office/drawing/2014/main" id="{8D63996D-DD12-8549-F663-FC55EB6616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84" y="2888819"/>
            <a:ext cx="2363361" cy="3036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Snagit_SNG812">
            <a:extLst>
              <a:ext uri="{FF2B5EF4-FFF2-40B4-BE49-F238E27FC236}">
                <a16:creationId xmlns:a16="http://schemas.microsoft.com/office/drawing/2014/main" id="{EF2B3D6E-6E85-AB03-1166-CCBDAED5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45" y="681037"/>
            <a:ext cx="5957983" cy="17142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DC46C-F344-1F8F-01BC-D0B2C744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pPr fontAlgn="base"/>
            <a:r>
              <a:rPr lang="en-US" b="1" dirty="0"/>
              <a:t>National P&amp;C Specialty Groups and Programs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DCBC55-4C8C-1BDA-D9BF-15B47BFA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205"/>
            <a:ext cx="10515600" cy="407424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68AE-01BE-4C69-87E0-B478EF251A0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30559" y="5123589"/>
            <a:ext cx="3836360" cy="7855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30559" y="4169502"/>
            <a:ext cx="3800779" cy="78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30559" y="2270580"/>
            <a:ext cx="3806791" cy="78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30668" y="2277901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9905" y="5123754"/>
            <a:ext cx="3833853" cy="78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6571" y="5123754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28235" y="4169502"/>
            <a:ext cx="3815523" cy="7855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6571" y="4169502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35475" y="3222781"/>
            <a:ext cx="3808283" cy="78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6571" y="3222781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8235" y="2270580"/>
            <a:ext cx="3815523" cy="7855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85100" y="2360618"/>
            <a:ext cx="3179743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Institutions</a:t>
            </a:r>
          </a:p>
          <a:p>
            <a:pPr>
              <a:tabLst>
                <a:tab pos="1144588" algn="l"/>
              </a:tabLst>
            </a:pPr>
            <a:r>
              <a:rPr lang="en-US" sz="1000" dirty="0"/>
              <a:t>• </a:t>
            </a:r>
            <a:r>
              <a:rPr lang="en-US" sz="1000" dirty="0">
                <a:cs typeface="Arial" panose="020B0604020202020204" pitchFamily="34" charset="0"/>
              </a:rPr>
              <a:t>Corporate P&amp;C • Lenders Singe Interest</a:t>
            </a:r>
          </a:p>
          <a:p>
            <a:pPr>
              <a:tabLst>
                <a:tab pos="1144588" algn="l"/>
              </a:tabLst>
            </a:pPr>
            <a:r>
              <a:rPr lang="en-US" sz="1000" dirty="0">
                <a:cs typeface="Arial" panose="020B0604020202020204" pitchFamily="34" charset="0"/>
              </a:rPr>
              <a:t>• Equity Protection Program • Mortgage Insurance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30621" y="1324168"/>
            <a:ext cx="3775836" cy="7855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28235" y="1324168"/>
            <a:ext cx="3815524" cy="78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15305" y="1324168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08567" y="1361348"/>
            <a:ext cx="327568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Corporate P&amp;C  • Project Specific P&amp;C 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Commercial Surety • Contract Surety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Residential Construction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5100" y="3224432"/>
            <a:ext cx="323961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&amp; Life Sciences</a:t>
            </a:r>
          </a:p>
          <a:p>
            <a:pPr marL="60325" indent="-60325"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Biotech and Pharmaceuticals • Device and   Technology Distributors • Hospitals and Healthcare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Physicians and Medical Professionals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6584" y="4265145"/>
            <a:ext cx="3261586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 &amp; Leisure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Outdoor Recreation • Cross-Border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Restaurants, Bars and Taverns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34328" y="1400787"/>
            <a:ext cx="2653082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tabLst>
                <a:tab pos="1376363" algn="l"/>
              </a:tabLs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</a:rPr>
              <a:t>• </a:t>
            </a:r>
            <a:r>
              <a:rPr lang="en-US" sz="1000" dirty="0">
                <a:latin typeface="+mj-lt"/>
                <a:cs typeface="Arial" panose="020B0604020202020204" pitchFamily="34" charset="0"/>
              </a:rPr>
              <a:t>Real Estate Owners • Property Managers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Real Estate Developers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38954" y="2437200"/>
            <a:ext cx="2805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tabLst>
                <a:tab pos="1376363" algn="l"/>
              </a:tabLs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&amp; Entertainment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Sports • Entertainment • High Limit Disability </a:t>
            </a:r>
          </a:p>
        </p:txBody>
      </p:sp>
      <p:sp>
        <p:nvSpPr>
          <p:cNvPr id="40" name="Freeform 41"/>
          <p:cNvSpPr>
            <a:spLocks noEditPoints="1"/>
          </p:cNvSpPr>
          <p:nvPr/>
        </p:nvSpPr>
        <p:spPr bwMode="auto">
          <a:xfrm>
            <a:off x="10956405" y="2434674"/>
            <a:ext cx="351661" cy="491160"/>
          </a:xfrm>
          <a:custGeom>
            <a:avLst/>
            <a:gdLst>
              <a:gd name="T0" fmla="*/ 11 w 56"/>
              <a:gd name="T1" fmla="*/ 20 h 78"/>
              <a:gd name="T2" fmla="*/ 4 w 56"/>
              <a:gd name="T3" fmla="*/ 8 h 78"/>
              <a:gd name="T4" fmla="*/ 9 w 56"/>
              <a:gd name="T5" fmla="*/ 8 h 78"/>
              <a:gd name="T6" fmla="*/ 4 w 56"/>
              <a:gd name="T7" fmla="*/ 5 h 78"/>
              <a:gd name="T8" fmla="*/ 1 w 56"/>
              <a:gd name="T9" fmla="*/ 10 h 78"/>
              <a:gd name="T10" fmla="*/ 13 w 56"/>
              <a:gd name="T11" fmla="*/ 23 h 78"/>
              <a:gd name="T12" fmla="*/ 52 w 56"/>
              <a:gd name="T13" fmla="*/ 5 h 78"/>
              <a:gd name="T14" fmla="*/ 47 w 56"/>
              <a:gd name="T15" fmla="*/ 8 h 78"/>
              <a:gd name="T16" fmla="*/ 52 w 56"/>
              <a:gd name="T17" fmla="*/ 8 h 78"/>
              <a:gd name="T18" fmla="*/ 45 w 56"/>
              <a:gd name="T19" fmla="*/ 20 h 78"/>
              <a:gd name="T20" fmla="*/ 43 w 56"/>
              <a:gd name="T21" fmla="*/ 26 h 78"/>
              <a:gd name="T22" fmla="*/ 55 w 56"/>
              <a:gd name="T23" fmla="*/ 6 h 78"/>
              <a:gd name="T24" fmla="*/ 21 w 56"/>
              <a:gd name="T25" fmla="*/ 2 h 78"/>
              <a:gd name="T26" fmla="*/ 15 w 56"/>
              <a:gd name="T27" fmla="*/ 3 h 78"/>
              <a:gd name="T28" fmla="*/ 28 w 56"/>
              <a:gd name="T29" fmla="*/ 0 h 78"/>
              <a:gd name="T30" fmla="*/ 25 w 56"/>
              <a:gd name="T31" fmla="*/ 37 h 78"/>
              <a:gd name="T32" fmla="*/ 23 w 56"/>
              <a:gd name="T33" fmla="*/ 41 h 78"/>
              <a:gd name="T34" fmla="*/ 24 w 56"/>
              <a:gd name="T35" fmla="*/ 54 h 78"/>
              <a:gd name="T36" fmla="*/ 34 w 56"/>
              <a:gd name="T37" fmla="*/ 41 h 78"/>
              <a:gd name="T38" fmla="*/ 32 w 56"/>
              <a:gd name="T39" fmla="*/ 37 h 78"/>
              <a:gd name="T40" fmla="*/ 45 w 56"/>
              <a:gd name="T41" fmla="*/ 3 h 78"/>
              <a:gd name="T42" fmla="*/ 20 w 56"/>
              <a:gd name="T43" fmla="*/ 72 h 78"/>
              <a:gd name="T44" fmla="*/ 18 w 56"/>
              <a:gd name="T45" fmla="*/ 64 h 78"/>
              <a:gd name="T46" fmla="*/ 36 w 56"/>
              <a:gd name="T47" fmla="*/ 62 h 78"/>
              <a:gd name="T48" fmla="*/ 38 w 56"/>
              <a:gd name="T49" fmla="*/ 70 h 78"/>
              <a:gd name="T50" fmla="*/ 42 w 56"/>
              <a:gd name="T51" fmla="*/ 58 h 78"/>
              <a:gd name="T52" fmla="*/ 16 w 56"/>
              <a:gd name="T53" fmla="*/ 56 h 78"/>
              <a:gd name="T54" fmla="*/ 12 w 56"/>
              <a:gd name="T55" fmla="*/ 60 h 78"/>
              <a:gd name="T56" fmla="*/ 14 w 56"/>
              <a:gd name="T57" fmla="*/ 62 h 78"/>
              <a:gd name="T58" fmla="*/ 15 w 56"/>
              <a:gd name="T59" fmla="*/ 78 h 78"/>
              <a:gd name="T60" fmla="*/ 42 w 56"/>
              <a:gd name="T61" fmla="*/ 77 h 78"/>
              <a:gd name="T62" fmla="*/ 44 w 56"/>
              <a:gd name="T63" fmla="*/ 60 h 78"/>
              <a:gd name="T64" fmla="*/ 42 w 56"/>
              <a:gd name="T65" fmla="*/ 5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6" h="78">
                <a:moveTo>
                  <a:pt x="13" y="23"/>
                </a:moveTo>
                <a:cubicBezTo>
                  <a:pt x="12" y="22"/>
                  <a:pt x="12" y="21"/>
                  <a:pt x="11" y="20"/>
                </a:cubicBezTo>
                <a:cubicBezTo>
                  <a:pt x="9" y="18"/>
                  <a:pt x="6" y="14"/>
                  <a:pt x="4" y="9"/>
                </a:cubicBezTo>
                <a:cubicBezTo>
                  <a:pt x="4" y="9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7"/>
                  <a:pt x="9" y="6"/>
                  <a:pt x="9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2" y="5"/>
                  <a:pt x="1" y="6"/>
                </a:cubicBezTo>
                <a:cubicBezTo>
                  <a:pt x="1" y="7"/>
                  <a:pt x="0" y="9"/>
                  <a:pt x="1" y="10"/>
                </a:cubicBezTo>
                <a:cubicBezTo>
                  <a:pt x="4" y="19"/>
                  <a:pt x="8" y="23"/>
                  <a:pt x="14" y="26"/>
                </a:cubicBezTo>
                <a:cubicBezTo>
                  <a:pt x="13" y="25"/>
                  <a:pt x="13" y="24"/>
                  <a:pt x="13" y="23"/>
                </a:cubicBezTo>
                <a:moveTo>
                  <a:pt x="55" y="6"/>
                </a:moveTo>
                <a:cubicBezTo>
                  <a:pt x="54" y="5"/>
                  <a:pt x="53" y="5"/>
                  <a:pt x="52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6"/>
                  <a:pt x="47" y="7"/>
                  <a:pt x="47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8"/>
                  <a:pt x="52" y="9"/>
                  <a:pt x="52" y="9"/>
                </a:cubicBezTo>
                <a:cubicBezTo>
                  <a:pt x="50" y="14"/>
                  <a:pt x="48" y="18"/>
                  <a:pt x="45" y="20"/>
                </a:cubicBezTo>
                <a:cubicBezTo>
                  <a:pt x="44" y="21"/>
                  <a:pt x="44" y="22"/>
                  <a:pt x="44" y="23"/>
                </a:cubicBezTo>
                <a:cubicBezTo>
                  <a:pt x="43" y="24"/>
                  <a:pt x="43" y="25"/>
                  <a:pt x="43" y="26"/>
                </a:cubicBezTo>
                <a:cubicBezTo>
                  <a:pt x="48" y="23"/>
                  <a:pt x="52" y="19"/>
                  <a:pt x="55" y="10"/>
                </a:cubicBezTo>
                <a:cubicBezTo>
                  <a:pt x="56" y="9"/>
                  <a:pt x="56" y="7"/>
                  <a:pt x="55" y="6"/>
                </a:cubicBezTo>
                <a:moveTo>
                  <a:pt x="15" y="3"/>
                </a:moveTo>
                <a:cubicBezTo>
                  <a:pt x="16" y="3"/>
                  <a:pt x="19" y="2"/>
                  <a:pt x="21" y="2"/>
                </a:cubicBezTo>
                <a:cubicBezTo>
                  <a:pt x="20" y="11"/>
                  <a:pt x="20" y="20"/>
                  <a:pt x="25" y="32"/>
                </a:cubicBezTo>
                <a:cubicBezTo>
                  <a:pt x="17" y="24"/>
                  <a:pt x="15" y="15"/>
                  <a:pt x="15" y="3"/>
                </a:cubicBezTo>
                <a:moveTo>
                  <a:pt x="45" y="3"/>
                </a:moveTo>
                <a:cubicBezTo>
                  <a:pt x="43" y="2"/>
                  <a:pt x="36" y="0"/>
                  <a:pt x="28" y="0"/>
                </a:cubicBezTo>
                <a:cubicBezTo>
                  <a:pt x="20" y="0"/>
                  <a:pt x="13" y="2"/>
                  <a:pt x="11" y="3"/>
                </a:cubicBezTo>
                <a:cubicBezTo>
                  <a:pt x="11" y="17"/>
                  <a:pt x="15" y="30"/>
                  <a:pt x="25" y="37"/>
                </a:cubicBezTo>
                <a:cubicBezTo>
                  <a:pt x="25" y="37"/>
                  <a:pt x="25" y="37"/>
                  <a:pt x="25" y="37"/>
                </a:cubicBezTo>
                <a:cubicBezTo>
                  <a:pt x="23" y="38"/>
                  <a:pt x="23" y="39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28" y="42"/>
                  <a:pt x="26" y="51"/>
                  <a:pt x="24" y="54"/>
                </a:cubicBezTo>
                <a:cubicBezTo>
                  <a:pt x="33" y="54"/>
                  <a:pt x="33" y="54"/>
                  <a:pt x="33" y="54"/>
                </a:cubicBezTo>
                <a:cubicBezTo>
                  <a:pt x="31" y="51"/>
                  <a:pt x="28" y="42"/>
                  <a:pt x="34" y="41"/>
                </a:cubicBezTo>
                <a:cubicBezTo>
                  <a:pt x="34" y="41"/>
                  <a:pt x="34" y="41"/>
                  <a:pt x="34" y="41"/>
                </a:cubicBezTo>
                <a:cubicBezTo>
                  <a:pt x="34" y="39"/>
                  <a:pt x="33" y="38"/>
                  <a:pt x="32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41" y="30"/>
                  <a:pt x="45" y="17"/>
                  <a:pt x="45" y="3"/>
                </a:cubicBezTo>
                <a:moveTo>
                  <a:pt x="36" y="72"/>
                </a:moveTo>
                <a:cubicBezTo>
                  <a:pt x="20" y="72"/>
                  <a:pt x="20" y="72"/>
                  <a:pt x="20" y="72"/>
                </a:cubicBezTo>
                <a:cubicBezTo>
                  <a:pt x="19" y="72"/>
                  <a:pt x="18" y="71"/>
                  <a:pt x="18" y="70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3"/>
                  <a:pt x="19" y="62"/>
                  <a:pt x="20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7" y="62"/>
                  <a:pt x="38" y="63"/>
                  <a:pt x="38" y="64"/>
                </a:cubicBezTo>
                <a:cubicBezTo>
                  <a:pt x="38" y="70"/>
                  <a:pt x="38" y="70"/>
                  <a:pt x="38" y="70"/>
                </a:cubicBezTo>
                <a:cubicBezTo>
                  <a:pt x="38" y="71"/>
                  <a:pt x="37" y="72"/>
                  <a:pt x="36" y="72"/>
                </a:cubicBezTo>
                <a:moveTo>
                  <a:pt x="42" y="58"/>
                </a:moveTo>
                <a:cubicBezTo>
                  <a:pt x="42" y="57"/>
                  <a:pt x="41" y="56"/>
                  <a:pt x="40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5" y="56"/>
                  <a:pt x="14" y="57"/>
                  <a:pt x="14" y="58"/>
                </a:cubicBezTo>
                <a:cubicBezTo>
                  <a:pt x="13" y="58"/>
                  <a:pt x="12" y="59"/>
                  <a:pt x="12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2" y="61"/>
                  <a:pt x="13" y="62"/>
                  <a:pt x="14" y="62"/>
                </a:cubicBezTo>
                <a:cubicBezTo>
                  <a:pt x="14" y="77"/>
                  <a:pt x="14" y="77"/>
                  <a:pt x="14" y="77"/>
                </a:cubicBezTo>
                <a:cubicBezTo>
                  <a:pt x="14" y="77"/>
                  <a:pt x="14" y="78"/>
                  <a:pt x="15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8"/>
                  <a:pt x="42" y="77"/>
                  <a:pt x="42" y="77"/>
                </a:cubicBezTo>
                <a:cubicBezTo>
                  <a:pt x="42" y="62"/>
                  <a:pt x="42" y="62"/>
                  <a:pt x="42" y="62"/>
                </a:cubicBezTo>
                <a:cubicBezTo>
                  <a:pt x="43" y="62"/>
                  <a:pt x="44" y="61"/>
                  <a:pt x="44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9"/>
                  <a:pt x="43" y="58"/>
                  <a:pt x="42" y="58"/>
                </a:cubicBezTo>
              </a:path>
            </a:pathLst>
          </a:custGeom>
          <a:solidFill>
            <a:srgbClr val="46712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829459" y="1217210"/>
            <a:ext cx="2507101" cy="4952311"/>
          </a:xfrm>
          <a:prstGeom prst="rect">
            <a:avLst/>
          </a:prstGeom>
          <a:solidFill>
            <a:srgbClr val="467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5563967" y="1320959"/>
            <a:ext cx="1064065" cy="10640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67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884247" y="2503962"/>
            <a:ext cx="24166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Captive &amp; Alternative Risk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Liability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Liability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&amp;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Liability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Reinsurance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&amp; Complex Risk </a:t>
            </a:r>
          </a:p>
          <a:p>
            <a:pPr algn="ctr">
              <a:spcBef>
                <a:spcPts val="21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Credit</a:t>
            </a:r>
          </a:p>
        </p:txBody>
      </p:sp>
      <p:grpSp>
        <p:nvGrpSpPr>
          <p:cNvPr id="53" name="Group 18"/>
          <p:cNvGrpSpPr>
            <a:grpSpLocks noChangeAspect="1"/>
          </p:cNvGrpSpPr>
          <p:nvPr/>
        </p:nvGrpSpPr>
        <p:grpSpPr bwMode="auto">
          <a:xfrm>
            <a:off x="5777562" y="1553380"/>
            <a:ext cx="636875" cy="627780"/>
            <a:chOff x="3235" y="1599"/>
            <a:chExt cx="1050" cy="1035"/>
          </a:xfrm>
        </p:grpSpPr>
        <p:sp>
          <p:nvSpPr>
            <p:cNvPr id="5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235" y="1599"/>
              <a:ext cx="1050" cy="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/>
            <p:cNvSpPr>
              <a:spLocks/>
            </p:cNvSpPr>
            <p:nvPr/>
          </p:nvSpPr>
          <p:spPr bwMode="auto">
            <a:xfrm>
              <a:off x="3516" y="2461"/>
              <a:ext cx="493" cy="178"/>
            </a:xfrm>
            <a:custGeom>
              <a:avLst/>
              <a:gdLst>
                <a:gd name="T0" fmla="*/ 96 w 100"/>
                <a:gd name="T1" fmla="*/ 31 h 36"/>
                <a:gd name="T2" fmla="*/ 90 w 100"/>
                <a:gd name="T3" fmla="*/ 25 h 36"/>
                <a:gd name="T4" fmla="*/ 81 w 100"/>
                <a:gd name="T5" fmla="*/ 0 h 36"/>
                <a:gd name="T6" fmla="*/ 52 w 100"/>
                <a:gd name="T7" fmla="*/ 0 h 36"/>
                <a:gd name="T8" fmla="*/ 48 w 100"/>
                <a:gd name="T9" fmla="*/ 0 h 36"/>
                <a:gd name="T10" fmla="*/ 19 w 100"/>
                <a:gd name="T11" fmla="*/ 0 h 36"/>
                <a:gd name="T12" fmla="*/ 10 w 100"/>
                <a:gd name="T13" fmla="*/ 25 h 36"/>
                <a:gd name="T14" fmla="*/ 4 w 100"/>
                <a:gd name="T15" fmla="*/ 31 h 36"/>
                <a:gd name="T16" fmla="*/ 8 w 100"/>
                <a:gd name="T17" fmla="*/ 36 h 36"/>
                <a:gd name="T18" fmla="*/ 48 w 100"/>
                <a:gd name="T19" fmla="*/ 36 h 36"/>
                <a:gd name="T20" fmla="*/ 52 w 100"/>
                <a:gd name="T21" fmla="*/ 36 h 36"/>
                <a:gd name="T22" fmla="*/ 92 w 100"/>
                <a:gd name="T23" fmla="*/ 36 h 36"/>
                <a:gd name="T24" fmla="*/ 96 w 100"/>
                <a:gd name="T2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36">
                  <a:moveTo>
                    <a:pt x="96" y="31"/>
                  </a:moveTo>
                  <a:cubicBezTo>
                    <a:pt x="90" y="25"/>
                    <a:pt x="90" y="25"/>
                    <a:pt x="90" y="25"/>
                  </a:cubicBezTo>
                  <a:cubicBezTo>
                    <a:pt x="80" y="17"/>
                    <a:pt x="81" y="0"/>
                    <a:pt x="8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17"/>
                    <a:pt x="10" y="2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0" y="36"/>
                    <a:pt x="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100" y="36"/>
                    <a:pt x="96" y="31"/>
                    <a:pt x="96" y="31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3240" y="1604"/>
              <a:ext cx="1045" cy="798"/>
            </a:xfrm>
            <a:custGeom>
              <a:avLst/>
              <a:gdLst>
                <a:gd name="T0" fmla="*/ 209 w 212"/>
                <a:gd name="T1" fmla="*/ 0 h 162"/>
                <a:gd name="T2" fmla="*/ 3 w 212"/>
                <a:gd name="T3" fmla="*/ 0 h 162"/>
                <a:gd name="T4" fmla="*/ 0 w 212"/>
                <a:gd name="T5" fmla="*/ 3 h 162"/>
                <a:gd name="T6" fmla="*/ 0 w 212"/>
                <a:gd name="T7" fmla="*/ 159 h 162"/>
                <a:gd name="T8" fmla="*/ 3 w 212"/>
                <a:gd name="T9" fmla="*/ 162 h 162"/>
                <a:gd name="T10" fmla="*/ 209 w 212"/>
                <a:gd name="T11" fmla="*/ 162 h 162"/>
                <a:gd name="T12" fmla="*/ 212 w 212"/>
                <a:gd name="T13" fmla="*/ 159 h 162"/>
                <a:gd name="T14" fmla="*/ 212 w 212"/>
                <a:gd name="T15" fmla="*/ 3 h 162"/>
                <a:gd name="T16" fmla="*/ 209 w 212"/>
                <a:gd name="T17" fmla="*/ 0 h 162"/>
                <a:gd name="T18" fmla="*/ 188 w 212"/>
                <a:gd name="T19" fmla="*/ 127 h 162"/>
                <a:gd name="T20" fmla="*/ 24 w 212"/>
                <a:gd name="T21" fmla="*/ 127 h 162"/>
                <a:gd name="T22" fmla="*/ 24 w 212"/>
                <a:gd name="T23" fmla="*/ 21 h 162"/>
                <a:gd name="T24" fmla="*/ 188 w 212"/>
                <a:gd name="T25" fmla="*/ 21 h 162"/>
                <a:gd name="T26" fmla="*/ 188 w 212"/>
                <a:gd name="T27" fmla="*/ 12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62">
                  <a:moveTo>
                    <a:pt x="20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0"/>
                    <a:pt x="2" y="162"/>
                    <a:pt x="3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0" y="162"/>
                    <a:pt x="212" y="160"/>
                    <a:pt x="212" y="159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2" y="1"/>
                    <a:pt x="210" y="0"/>
                    <a:pt x="209" y="0"/>
                  </a:cubicBezTo>
                  <a:close/>
                  <a:moveTo>
                    <a:pt x="188" y="127"/>
                  </a:moveTo>
                  <a:cubicBezTo>
                    <a:pt x="24" y="127"/>
                    <a:pt x="24" y="127"/>
                    <a:pt x="24" y="127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88" y="21"/>
                    <a:pt x="188" y="21"/>
                    <a:pt x="188" y="21"/>
                  </a:cubicBezTo>
                  <a:lnTo>
                    <a:pt x="188" y="127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4838169" y="2910740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838169" y="3403967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838169" y="3874019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838169" y="4583108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838169" y="5052734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38169" y="5765820"/>
            <a:ext cx="2493645" cy="633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10730668" y="1324168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10956405" y="1451829"/>
            <a:ext cx="393225" cy="495614"/>
            <a:chOff x="991" y="1440"/>
            <a:chExt cx="891" cy="1123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991" y="1440"/>
              <a:ext cx="891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>
              <a:off x="1401" y="1888"/>
              <a:ext cx="461" cy="679"/>
            </a:xfrm>
            <a:custGeom>
              <a:avLst/>
              <a:gdLst>
                <a:gd name="T0" fmla="*/ 141 w 461"/>
                <a:gd name="T1" fmla="*/ 0 h 679"/>
                <a:gd name="T2" fmla="*/ 141 w 461"/>
                <a:gd name="T3" fmla="*/ 0 h 679"/>
                <a:gd name="T4" fmla="*/ 461 w 461"/>
                <a:gd name="T5" fmla="*/ 145 h 679"/>
                <a:gd name="T6" fmla="*/ 461 w 461"/>
                <a:gd name="T7" fmla="*/ 679 h 679"/>
                <a:gd name="T8" fmla="*/ 399 w 461"/>
                <a:gd name="T9" fmla="*/ 679 h 679"/>
                <a:gd name="T10" fmla="*/ 399 w 461"/>
                <a:gd name="T11" fmla="*/ 184 h 679"/>
                <a:gd name="T12" fmla="*/ 141 w 461"/>
                <a:gd name="T13" fmla="*/ 67 h 679"/>
                <a:gd name="T14" fmla="*/ 141 w 461"/>
                <a:gd name="T15" fmla="*/ 679 h 679"/>
                <a:gd name="T16" fmla="*/ 0 w 461"/>
                <a:gd name="T17" fmla="*/ 679 h 679"/>
                <a:gd name="T18" fmla="*/ 0 w 461"/>
                <a:gd name="T19" fmla="*/ 149 h 679"/>
                <a:gd name="T20" fmla="*/ 141 w 461"/>
                <a:gd name="T2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1" h="679">
                  <a:moveTo>
                    <a:pt x="141" y="0"/>
                  </a:moveTo>
                  <a:lnTo>
                    <a:pt x="141" y="0"/>
                  </a:lnTo>
                  <a:lnTo>
                    <a:pt x="461" y="145"/>
                  </a:lnTo>
                  <a:lnTo>
                    <a:pt x="461" y="679"/>
                  </a:lnTo>
                  <a:lnTo>
                    <a:pt x="399" y="679"/>
                  </a:lnTo>
                  <a:lnTo>
                    <a:pt x="399" y="184"/>
                  </a:lnTo>
                  <a:lnTo>
                    <a:pt x="141" y="67"/>
                  </a:lnTo>
                  <a:lnTo>
                    <a:pt x="141" y="679"/>
                  </a:lnTo>
                  <a:lnTo>
                    <a:pt x="0" y="679"/>
                  </a:lnTo>
                  <a:lnTo>
                    <a:pt x="0" y="149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1601" y="2048"/>
              <a:ext cx="160" cy="137"/>
            </a:xfrm>
            <a:custGeom>
              <a:avLst/>
              <a:gdLst>
                <a:gd name="T0" fmla="*/ 160 w 160"/>
                <a:gd name="T1" fmla="*/ 137 h 137"/>
                <a:gd name="T2" fmla="*/ 0 w 160"/>
                <a:gd name="T3" fmla="*/ 86 h 137"/>
                <a:gd name="T4" fmla="*/ 0 w 160"/>
                <a:gd name="T5" fmla="*/ 0 h 137"/>
                <a:gd name="T6" fmla="*/ 160 w 160"/>
                <a:gd name="T7" fmla="*/ 74 h 137"/>
                <a:gd name="T8" fmla="*/ 160 w 160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7">
                  <a:moveTo>
                    <a:pt x="160" y="137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160" y="74"/>
                  </a:lnTo>
                  <a:lnTo>
                    <a:pt x="160" y="13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1601" y="2204"/>
              <a:ext cx="160" cy="102"/>
            </a:xfrm>
            <a:custGeom>
              <a:avLst/>
              <a:gdLst>
                <a:gd name="T0" fmla="*/ 160 w 160"/>
                <a:gd name="T1" fmla="*/ 102 h 102"/>
                <a:gd name="T2" fmla="*/ 0 w 160"/>
                <a:gd name="T3" fmla="*/ 82 h 102"/>
                <a:gd name="T4" fmla="*/ 0 w 160"/>
                <a:gd name="T5" fmla="*/ 0 h 102"/>
                <a:gd name="T6" fmla="*/ 160 w 160"/>
                <a:gd name="T7" fmla="*/ 43 h 102"/>
                <a:gd name="T8" fmla="*/ 160 w 16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02">
                  <a:moveTo>
                    <a:pt x="160" y="102"/>
                  </a:moveTo>
                  <a:lnTo>
                    <a:pt x="0" y="82"/>
                  </a:lnTo>
                  <a:lnTo>
                    <a:pt x="0" y="0"/>
                  </a:lnTo>
                  <a:lnTo>
                    <a:pt x="160" y="43"/>
                  </a:lnTo>
                  <a:lnTo>
                    <a:pt x="160" y="102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1601" y="2352"/>
              <a:ext cx="160" cy="75"/>
            </a:xfrm>
            <a:custGeom>
              <a:avLst/>
              <a:gdLst>
                <a:gd name="T0" fmla="*/ 160 w 160"/>
                <a:gd name="T1" fmla="*/ 75 h 75"/>
                <a:gd name="T2" fmla="*/ 0 w 160"/>
                <a:gd name="T3" fmla="*/ 75 h 75"/>
                <a:gd name="T4" fmla="*/ 0 w 160"/>
                <a:gd name="T5" fmla="*/ 0 h 75"/>
                <a:gd name="T6" fmla="*/ 160 w 160"/>
                <a:gd name="T7" fmla="*/ 12 h 75"/>
                <a:gd name="T8" fmla="*/ 160 w 160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75">
                  <a:moveTo>
                    <a:pt x="160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60" y="12"/>
                  </a:lnTo>
                  <a:lnTo>
                    <a:pt x="160" y="7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1601" y="2497"/>
              <a:ext cx="160" cy="70"/>
            </a:xfrm>
            <a:prstGeom prst="rect">
              <a:avLst/>
            </a:pr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/>
            </p:cNvSpPr>
            <p:nvPr/>
          </p:nvSpPr>
          <p:spPr bwMode="auto">
            <a:xfrm>
              <a:off x="1214" y="1670"/>
              <a:ext cx="140" cy="897"/>
            </a:xfrm>
            <a:custGeom>
              <a:avLst/>
              <a:gdLst>
                <a:gd name="T0" fmla="*/ 140 w 140"/>
                <a:gd name="T1" fmla="*/ 897 h 897"/>
                <a:gd name="T2" fmla="*/ 140 w 140"/>
                <a:gd name="T3" fmla="*/ 0 h 897"/>
                <a:gd name="T4" fmla="*/ 0 w 140"/>
                <a:gd name="T5" fmla="*/ 172 h 897"/>
                <a:gd name="T6" fmla="*/ 0 w 140"/>
                <a:gd name="T7" fmla="*/ 897 h 897"/>
                <a:gd name="T8" fmla="*/ 140 w 140"/>
                <a:gd name="T9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97">
                  <a:moveTo>
                    <a:pt x="140" y="897"/>
                  </a:moveTo>
                  <a:lnTo>
                    <a:pt x="140" y="0"/>
                  </a:lnTo>
                  <a:lnTo>
                    <a:pt x="0" y="172"/>
                  </a:lnTo>
                  <a:lnTo>
                    <a:pt x="0" y="897"/>
                  </a:lnTo>
                  <a:lnTo>
                    <a:pt x="140" y="897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/>
            </p:cNvSpPr>
            <p:nvPr/>
          </p:nvSpPr>
          <p:spPr bwMode="auto">
            <a:xfrm>
              <a:off x="1331" y="1670"/>
              <a:ext cx="324" cy="312"/>
            </a:xfrm>
            <a:custGeom>
              <a:avLst/>
              <a:gdLst>
                <a:gd name="T0" fmla="*/ 277 w 324"/>
                <a:gd name="T1" fmla="*/ 312 h 312"/>
                <a:gd name="T2" fmla="*/ 324 w 324"/>
                <a:gd name="T3" fmla="*/ 312 h 312"/>
                <a:gd name="T4" fmla="*/ 324 w 324"/>
                <a:gd name="T5" fmla="*/ 148 h 312"/>
                <a:gd name="T6" fmla="*/ 23 w 324"/>
                <a:gd name="T7" fmla="*/ 0 h 312"/>
                <a:gd name="T8" fmla="*/ 0 w 324"/>
                <a:gd name="T9" fmla="*/ 47 h 312"/>
                <a:gd name="T10" fmla="*/ 277 w 324"/>
                <a:gd name="T11" fmla="*/ 176 h 312"/>
                <a:gd name="T12" fmla="*/ 277 w 324"/>
                <a:gd name="T1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312">
                  <a:moveTo>
                    <a:pt x="277" y="312"/>
                  </a:moveTo>
                  <a:lnTo>
                    <a:pt x="324" y="312"/>
                  </a:lnTo>
                  <a:lnTo>
                    <a:pt x="324" y="148"/>
                  </a:lnTo>
                  <a:lnTo>
                    <a:pt x="23" y="0"/>
                  </a:lnTo>
                  <a:lnTo>
                    <a:pt x="0" y="47"/>
                  </a:lnTo>
                  <a:lnTo>
                    <a:pt x="277" y="176"/>
                  </a:lnTo>
                  <a:lnTo>
                    <a:pt x="277" y="3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/>
            </p:cNvSpPr>
            <p:nvPr/>
          </p:nvSpPr>
          <p:spPr bwMode="auto">
            <a:xfrm>
              <a:off x="1022" y="1436"/>
              <a:ext cx="141" cy="1131"/>
            </a:xfrm>
            <a:custGeom>
              <a:avLst/>
              <a:gdLst>
                <a:gd name="T0" fmla="*/ 141 w 141"/>
                <a:gd name="T1" fmla="*/ 1127 h 1131"/>
                <a:gd name="T2" fmla="*/ 141 w 141"/>
                <a:gd name="T3" fmla="*/ 0 h 1131"/>
                <a:gd name="T4" fmla="*/ 0 w 141"/>
                <a:gd name="T5" fmla="*/ 168 h 1131"/>
                <a:gd name="T6" fmla="*/ 0 w 141"/>
                <a:gd name="T7" fmla="*/ 1131 h 1131"/>
                <a:gd name="T8" fmla="*/ 141 w 141"/>
                <a:gd name="T9" fmla="*/ 1127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131">
                  <a:moveTo>
                    <a:pt x="141" y="1127"/>
                  </a:moveTo>
                  <a:lnTo>
                    <a:pt x="141" y="0"/>
                  </a:lnTo>
                  <a:lnTo>
                    <a:pt x="0" y="168"/>
                  </a:lnTo>
                  <a:lnTo>
                    <a:pt x="0" y="1131"/>
                  </a:lnTo>
                  <a:lnTo>
                    <a:pt x="141" y="1127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/>
            </p:cNvSpPr>
            <p:nvPr/>
          </p:nvSpPr>
          <p:spPr bwMode="auto">
            <a:xfrm>
              <a:off x="1143" y="1436"/>
              <a:ext cx="325" cy="312"/>
            </a:xfrm>
            <a:custGeom>
              <a:avLst/>
              <a:gdLst>
                <a:gd name="T0" fmla="*/ 274 w 325"/>
                <a:gd name="T1" fmla="*/ 312 h 312"/>
                <a:gd name="T2" fmla="*/ 325 w 325"/>
                <a:gd name="T3" fmla="*/ 312 h 312"/>
                <a:gd name="T4" fmla="*/ 325 w 325"/>
                <a:gd name="T5" fmla="*/ 144 h 312"/>
                <a:gd name="T6" fmla="*/ 20 w 325"/>
                <a:gd name="T7" fmla="*/ 0 h 312"/>
                <a:gd name="T8" fmla="*/ 0 w 325"/>
                <a:gd name="T9" fmla="*/ 43 h 312"/>
                <a:gd name="T10" fmla="*/ 274 w 325"/>
                <a:gd name="T11" fmla="*/ 176 h 312"/>
                <a:gd name="T12" fmla="*/ 274 w 325"/>
                <a:gd name="T1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312">
                  <a:moveTo>
                    <a:pt x="274" y="312"/>
                  </a:moveTo>
                  <a:lnTo>
                    <a:pt x="325" y="312"/>
                  </a:lnTo>
                  <a:lnTo>
                    <a:pt x="325" y="144"/>
                  </a:lnTo>
                  <a:lnTo>
                    <a:pt x="20" y="0"/>
                  </a:lnTo>
                  <a:lnTo>
                    <a:pt x="0" y="43"/>
                  </a:lnTo>
                  <a:lnTo>
                    <a:pt x="274" y="176"/>
                  </a:lnTo>
                  <a:lnTo>
                    <a:pt x="274" y="312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4"/>
            <p:cNvSpPr>
              <a:spLocks noChangeArrowheads="1"/>
            </p:cNvSpPr>
            <p:nvPr/>
          </p:nvSpPr>
          <p:spPr bwMode="auto">
            <a:xfrm>
              <a:off x="991" y="2532"/>
              <a:ext cx="551" cy="35"/>
            </a:xfrm>
            <a:prstGeom prst="rect">
              <a:avLst/>
            </a:pr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15"/>
            <p:cNvSpPr>
              <a:spLocks noChangeArrowheads="1"/>
            </p:cNvSpPr>
            <p:nvPr/>
          </p:nvSpPr>
          <p:spPr bwMode="auto">
            <a:xfrm>
              <a:off x="1800" y="2532"/>
              <a:ext cx="82" cy="3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" name="Oval 77"/>
          <p:cNvSpPr/>
          <p:nvPr/>
        </p:nvSpPr>
        <p:spPr>
          <a:xfrm>
            <a:off x="736571" y="2270580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37245" y="3222781"/>
            <a:ext cx="3800105" cy="7855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0757379" y="3230256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0894718" y="3444542"/>
            <a:ext cx="510828" cy="364877"/>
            <a:chOff x="8312887" y="4482834"/>
            <a:chExt cx="522288" cy="373062"/>
          </a:xfrm>
        </p:grpSpPr>
        <p:sp>
          <p:nvSpPr>
            <p:cNvPr id="93" name="Freeform 51"/>
            <p:cNvSpPr>
              <a:spLocks noEditPoints="1"/>
            </p:cNvSpPr>
            <p:nvPr/>
          </p:nvSpPr>
          <p:spPr bwMode="auto">
            <a:xfrm>
              <a:off x="8381150" y="4724134"/>
              <a:ext cx="130175" cy="131762"/>
            </a:xfrm>
            <a:custGeom>
              <a:avLst/>
              <a:gdLst>
                <a:gd name="T0" fmla="*/ 10 w 19"/>
                <a:gd name="T1" fmla="*/ 5 h 19"/>
                <a:gd name="T2" fmla="*/ 5 w 19"/>
                <a:gd name="T3" fmla="*/ 10 h 19"/>
                <a:gd name="T4" fmla="*/ 10 w 19"/>
                <a:gd name="T5" fmla="*/ 15 h 19"/>
                <a:gd name="T6" fmla="*/ 15 w 19"/>
                <a:gd name="T7" fmla="*/ 10 h 19"/>
                <a:gd name="T8" fmla="*/ 10 w 19"/>
                <a:gd name="T9" fmla="*/ 5 h 19"/>
                <a:gd name="T10" fmla="*/ 10 w 19"/>
                <a:gd name="T11" fmla="*/ 19 h 19"/>
                <a:gd name="T12" fmla="*/ 0 w 19"/>
                <a:gd name="T13" fmla="*/ 10 h 19"/>
                <a:gd name="T14" fmla="*/ 10 w 19"/>
                <a:gd name="T15" fmla="*/ 0 h 19"/>
                <a:gd name="T16" fmla="*/ 19 w 19"/>
                <a:gd name="T17" fmla="*/ 10 h 19"/>
                <a:gd name="T18" fmla="*/ 10 w 19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10" y="5"/>
                  </a:moveTo>
                  <a:cubicBezTo>
                    <a:pt x="7" y="5"/>
                    <a:pt x="5" y="7"/>
                    <a:pt x="5" y="10"/>
                  </a:cubicBezTo>
                  <a:cubicBezTo>
                    <a:pt x="5" y="12"/>
                    <a:pt x="7" y="15"/>
                    <a:pt x="10" y="15"/>
                  </a:cubicBezTo>
                  <a:cubicBezTo>
                    <a:pt x="12" y="15"/>
                    <a:pt x="15" y="12"/>
                    <a:pt x="15" y="10"/>
                  </a:cubicBezTo>
                  <a:cubicBezTo>
                    <a:pt x="15" y="7"/>
                    <a:pt x="12" y="5"/>
                    <a:pt x="10" y="5"/>
                  </a:cubicBezTo>
                  <a:moveTo>
                    <a:pt x="10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19" y="4"/>
                    <a:pt x="19" y="10"/>
                  </a:cubicBezTo>
                  <a:cubicBezTo>
                    <a:pt x="19" y="15"/>
                    <a:pt x="15" y="19"/>
                    <a:pt x="10" y="19"/>
                  </a:cubicBezTo>
                </a:path>
              </a:pathLst>
            </a:custGeom>
            <a:solidFill>
              <a:srgbClr val="4671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3"/>
            <p:cNvSpPr>
              <a:spLocks noEditPoints="1"/>
            </p:cNvSpPr>
            <p:nvPr/>
          </p:nvSpPr>
          <p:spPr bwMode="auto">
            <a:xfrm>
              <a:off x="8676425" y="4724134"/>
              <a:ext cx="130175" cy="131762"/>
            </a:xfrm>
            <a:custGeom>
              <a:avLst/>
              <a:gdLst>
                <a:gd name="T0" fmla="*/ 9 w 19"/>
                <a:gd name="T1" fmla="*/ 5 h 19"/>
                <a:gd name="T2" fmla="*/ 4 w 19"/>
                <a:gd name="T3" fmla="*/ 10 h 19"/>
                <a:gd name="T4" fmla="*/ 9 w 19"/>
                <a:gd name="T5" fmla="*/ 15 h 19"/>
                <a:gd name="T6" fmla="*/ 14 w 19"/>
                <a:gd name="T7" fmla="*/ 10 h 19"/>
                <a:gd name="T8" fmla="*/ 9 w 19"/>
                <a:gd name="T9" fmla="*/ 5 h 19"/>
                <a:gd name="T10" fmla="*/ 9 w 19"/>
                <a:gd name="T11" fmla="*/ 19 h 19"/>
                <a:gd name="T12" fmla="*/ 0 w 19"/>
                <a:gd name="T13" fmla="*/ 10 h 19"/>
                <a:gd name="T14" fmla="*/ 9 w 19"/>
                <a:gd name="T15" fmla="*/ 0 h 19"/>
                <a:gd name="T16" fmla="*/ 19 w 19"/>
                <a:gd name="T17" fmla="*/ 10 h 19"/>
                <a:gd name="T18" fmla="*/ 9 w 19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9" y="5"/>
                  </a:moveTo>
                  <a:cubicBezTo>
                    <a:pt x="7" y="5"/>
                    <a:pt x="4" y="7"/>
                    <a:pt x="4" y="10"/>
                  </a:cubicBezTo>
                  <a:cubicBezTo>
                    <a:pt x="4" y="12"/>
                    <a:pt x="7" y="15"/>
                    <a:pt x="9" y="15"/>
                  </a:cubicBezTo>
                  <a:cubicBezTo>
                    <a:pt x="12" y="15"/>
                    <a:pt x="14" y="12"/>
                    <a:pt x="14" y="10"/>
                  </a:cubicBezTo>
                  <a:cubicBezTo>
                    <a:pt x="14" y="7"/>
                    <a:pt x="12" y="5"/>
                    <a:pt x="9" y="5"/>
                  </a:cubicBezTo>
                  <a:moveTo>
                    <a:pt x="9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5" y="0"/>
                    <a:pt x="19" y="4"/>
                    <a:pt x="19" y="10"/>
                  </a:cubicBezTo>
                  <a:cubicBezTo>
                    <a:pt x="19" y="15"/>
                    <a:pt x="15" y="19"/>
                    <a:pt x="9" y="19"/>
                  </a:cubicBezTo>
                </a:path>
              </a:pathLst>
            </a:custGeom>
            <a:solidFill>
              <a:srgbClr val="4671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55"/>
            <p:cNvSpPr>
              <a:spLocks noChangeArrowheads="1"/>
            </p:cNvSpPr>
            <p:nvPr/>
          </p:nvSpPr>
          <p:spPr bwMode="auto">
            <a:xfrm>
              <a:off x="8546250" y="4482834"/>
              <a:ext cx="288925" cy="207962"/>
            </a:xfrm>
            <a:prstGeom prst="rect">
              <a:avLst/>
            </a:prstGeom>
            <a:solidFill>
              <a:srgbClr val="4671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7"/>
            <p:cNvSpPr>
              <a:spLocks noEditPoints="1"/>
            </p:cNvSpPr>
            <p:nvPr/>
          </p:nvSpPr>
          <p:spPr bwMode="auto">
            <a:xfrm>
              <a:off x="8312887" y="4517759"/>
              <a:ext cx="522288" cy="227012"/>
            </a:xfrm>
            <a:custGeom>
              <a:avLst/>
              <a:gdLst>
                <a:gd name="T0" fmla="*/ 27 w 76"/>
                <a:gd name="T1" fmla="*/ 14 h 33"/>
                <a:gd name="T2" fmla="*/ 7 w 76"/>
                <a:gd name="T3" fmla="*/ 14 h 33"/>
                <a:gd name="T4" fmla="*/ 10 w 76"/>
                <a:gd name="T5" fmla="*/ 6 h 33"/>
                <a:gd name="T6" fmla="*/ 27 w 76"/>
                <a:gd name="T7" fmla="*/ 6 h 33"/>
                <a:gd name="T8" fmla="*/ 27 w 76"/>
                <a:gd name="T9" fmla="*/ 14 h 33"/>
                <a:gd name="T10" fmla="*/ 33 w 76"/>
                <a:gd name="T11" fmla="*/ 27 h 33"/>
                <a:gd name="T12" fmla="*/ 33 w 76"/>
                <a:gd name="T13" fmla="*/ 2 h 33"/>
                <a:gd name="T14" fmla="*/ 13 w 76"/>
                <a:gd name="T15" fmla="*/ 1 h 33"/>
                <a:gd name="T16" fmla="*/ 6 w 76"/>
                <a:gd name="T17" fmla="*/ 6 h 33"/>
                <a:gd name="T18" fmla="*/ 3 w 76"/>
                <a:gd name="T19" fmla="*/ 11 h 33"/>
                <a:gd name="T20" fmla="*/ 0 w 76"/>
                <a:gd name="T21" fmla="*/ 17 h 33"/>
                <a:gd name="T22" fmla="*/ 0 w 76"/>
                <a:gd name="T23" fmla="*/ 28 h 33"/>
                <a:gd name="T24" fmla="*/ 1 w 76"/>
                <a:gd name="T25" fmla="*/ 28 h 33"/>
                <a:gd name="T26" fmla="*/ 0 w 76"/>
                <a:gd name="T27" fmla="*/ 31 h 33"/>
                <a:gd name="T28" fmla="*/ 2 w 76"/>
                <a:gd name="T29" fmla="*/ 33 h 33"/>
                <a:gd name="T30" fmla="*/ 10 w 76"/>
                <a:gd name="T31" fmla="*/ 33 h 33"/>
                <a:gd name="T32" fmla="*/ 10 w 76"/>
                <a:gd name="T33" fmla="*/ 33 h 33"/>
                <a:gd name="T34" fmla="*/ 11 w 76"/>
                <a:gd name="T35" fmla="*/ 33 h 33"/>
                <a:gd name="T36" fmla="*/ 11 w 76"/>
                <a:gd name="T37" fmla="*/ 33 h 33"/>
                <a:gd name="T38" fmla="*/ 12 w 76"/>
                <a:gd name="T39" fmla="*/ 32 h 33"/>
                <a:gd name="T40" fmla="*/ 20 w 76"/>
                <a:gd name="T41" fmla="*/ 29 h 33"/>
                <a:gd name="T42" fmla="*/ 29 w 76"/>
                <a:gd name="T43" fmla="*/ 33 h 33"/>
                <a:gd name="T44" fmla="*/ 54 w 76"/>
                <a:gd name="T45" fmla="*/ 33 h 33"/>
                <a:gd name="T46" fmla="*/ 62 w 76"/>
                <a:gd name="T47" fmla="*/ 29 h 33"/>
                <a:gd name="T48" fmla="*/ 71 w 76"/>
                <a:gd name="T49" fmla="*/ 33 h 33"/>
                <a:gd name="T50" fmla="*/ 76 w 76"/>
                <a:gd name="T51" fmla="*/ 33 h 33"/>
                <a:gd name="T52" fmla="*/ 76 w 76"/>
                <a:gd name="T53" fmla="*/ 27 h 33"/>
                <a:gd name="T54" fmla="*/ 33 w 76"/>
                <a:gd name="T5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6" h="33">
                  <a:moveTo>
                    <a:pt x="2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27" y="6"/>
                    <a:pt x="27" y="6"/>
                    <a:pt x="27" y="6"/>
                  </a:cubicBezTo>
                  <a:lnTo>
                    <a:pt x="27" y="14"/>
                  </a:lnTo>
                  <a:close/>
                  <a:moveTo>
                    <a:pt x="33" y="27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26" y="2"/>
                    <a:pt x="20" y="0"/>
                    <a:pt x="13" y="1"/>
                  </a:cubicBezTo>
                  <a:cubicBezTo>
                    <a:pt x="9" y="2"/>
                    <a:pt x="8" y="3"/>
                    <a:pt x="6" y="6"/>
                  </a:cubicBezTo>
                  <a:cubicBezTo>
                    <a:pt x="6" y="7"/>
                    <a:pt x="4" y="9"/>
                    <a:pt x="3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2" y="33"/>
                    <a:pt x="12" y="32"/>
                  </a:cubicBezTo>
                  <a:cubicBezTo>
                    <a:pt x="14" y="30"/>
                    <a:pt x="17" y="29"/>
                    <a:pt x="20" y="29"/>
                  </a:cubicBezTo>
                  <a:cubicBezTo>
                    <a:pt x="23" y="29"/>
                    <a:pt x="27" y="31"/>
                    <a:pt x="29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6" y="31"/>
                    <a:pt x="59" y="29"/>
                    <a:pt x="62" y="29"/>
                  </a:cubicBezTo>
                  <a:cubicBezTo>
                    <a:pt x="66" y="29"/>
                    <a:pt x="69" y="31"/>
                    <a:pt x="71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6" y="27"/>
                    <a:pt x="76" y="27"/>
                    <a:pt x="76" y="27"/>
                  </a:cubicBezTo>
                  <a:lnTo>
                    <a:pt x="33" y="27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638954" y="3315232"/>
            <a:ext cx="2805112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tabLst>
                <a:tab pos="1376363" algn="l"/>
              </a:tabLs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Aviation • Auto Services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Trucking</a:t>
            </a:r>
          </a:p>
        </p:txBody>
      </p:sp>
      <p:sp>
        <p:nvSpPr>
          <p:cNvPr id="99" name="Oval 98"/>
          <p:cNvSpPr/>
          <p:nvPr/>
        </p:nvSpPr>
        <p:spPr>
          <a:xfrm>
            <a:off x="10757379" y="4157921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4"/>
          <p:cNvGrpSpPr>
            <a:grpSpLocks noChangeAspect="1"/>
          </p:cNvGrpSpPr>
          <p:nvPr/>
        </p:nvGrpSpPr>
        <p:grpSpPr bwMode="auto">
          <a:xfrm>
            <a:off x="10958627" y="4300335"/>
            <a:ext cx="418971" cy="451149"/>
            <a:chOff x="4603" y="2938"/>
            <a:chExt cx="638" cy="687"/>
          </a:xfrm>
        </p:grpSpPr>
        <p:sp>
          <p:nvSpPr>
            <p:cNvPr id="101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03" y="2938"/>
              <a:ext cx="638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9" y="3117"/>
              <a:ext cx="544" cy="510"/>
            </a:xfrm>
            <a:custGeom>
              <a:avLst/>
              <a:gdLst>
                <a:gd name="T0" fmla="*/ 208 w 228"/>
                <a:gd name="T1" fmla="*/ 169 h 214"/>
                <a:gd name="T2" fmla="*/ 141 w 228"/>
                <a:gd name="T3" fmla="*/ 138 h 214"/>
                <a:gd name="T4" fmla="*/ 149 w 228"/>
                <a:gd name="T5" fmla="*/ 111 h 214"/>
                <a:gd name="T6" fmla="*/ 162 w 228"/>
                <a:gd name="T7" fmla="*/ 39 h 214"/>
                <a:gd name="T8" fmla="*/ 114 w 228"/>
                <a:gd name="T9" fmla="*/ 0 h 214"/>
                <a:gd name="T10" fmla="*/ 65 w 228"/>
                <a:gd name="T11" fmla="*/ 39 h 214"/>
                <a:gd name="T12" fmla="*/ 78 w 228"/>
                <a:gd name="T13" fmla="*/ 111 h 214"/>
                <a:gd name="T14" fmla="*/ 87 w 228"/>
                <a:gd name="T15" fmla="*/ 138 h 214"/>
                <a:gd name="T16" fmla="*/ 19 w 228"/>
                <a:gd name="T17" fmla="*/ 169 h 214"/>
                <a:gd name="T18" fmla="*/ 4 w 228"/>
                <a:gd name="T19" fmla="*/ 214 h 214"/>
                <a:gd name="T20" fmla="*/ 114 w 228"/>
                <a:gd name="T21" fmla="*/ 214 h 214"/>
                <a:gd name="T22" fmla="*/ 223 w 228"/>
                <a:gd name="T23" fmla="*/ 214 h 214"/>
                <a:gd name="T24" fmla="*/ 208 w 228"/>
                <a:gd name="T25" fmla="*/ 16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8" h="214">
                  <a:moveTo>
                    <a:pt x="208" y="169"/>
                  </a:moveTo>
                  <a:cubicBezTo>
                    <a:pt x="189" y="155"/>
                    <a:pt x="159" y="162"/>
                    <a:pt x="141" y="138"/>
                  </a:cubicBezTo>
                  <a:cubicBezTo>
                    <a:pt x="141" y="138"/>
                    <a:pt x="134" y="130"/>
                    <a:pt x="149" y="111"/>
                  </a:cubicBezTo>
                  <a:cubicBezTo>
                    <a:pt x="165" y="92"/>
                    <a:pt x="166" y="62"/>
                    <a:pt x="162" y="39"/>
                  </a:cubicBezTo>
                  <a:cubicBezTo>
                    <a:pt x="158" y="16"/>
                    <a:pt x="136" y="0"/>
                    <a:pt x="114" y="0"/>
                  </a:cubicBezTo>
                  <a:cubicBezTo>
                    <a:pt x="91" y="0"/>
                    <a:pt x="69" y="16"/>
                    <a:pt x="65" y="39"/>
                  </a:cubicBezTo>
                  <a:cubicBezTo>
                    <a:pt x="61" y="62"/>
                    <a:pt x="62" y="92"/>
                    <a:pt x="78" y="111"/>
                  </a:cubicBezTo>
                  <a:cubicBezTo>
                    <a:pt x="93" y="130"/>
                    <a:pt x="87" y="138"/>
                    <a:pt x="87" y="138"/>
                  </a:cubicBezTo>
                  <a:cubicBezTo>
                    <a:pt x="68" y="162"/>
                    <a:pt x="38" y="155"/>
                    <a:pt x="19" y="169"/>
                  </a:cubicBezTo>
                  <a:cubicBezTo>
                    <a:pt x="0" y="183"/>
                    <a:pt x="4" y="214"/>
                    <a:pt x="4" y="214"/>
                  </a:cubicBezTo>
                  <a:cubicBezTo>
                    <a:pt x="114" y="214"/>
                    <a:pt x="114" y="214"/>
                    <a:pt x="114" y="214"/>
                  </a:cubicBezTo>
                  <a:cubicBezTo>
                    <a:pt x="223" y="214"/>
                    <a:pt x="223" y="214"/>
                    <a:pt x="223" y="214"/>
                  </a:cubicBezTo>
                  <a:cubicBezTo>
                    <a:pt x="223" y="214"/>
                    <a:pt x="228" y="183"/>
                    <a:pt x="208" y="169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"/>
            <p:cNvSpPr>
              <a:spLocks/>
            </p:cNvSpPr>
            <p:nvPr/>
          </p:nvSpPr>
          <p:spPr bwMode="auto">
            <a:xfrm>
              <a:off x="4897" y="2936"/>
              <a:ext cx="50" cy="117"/>
            </a:xfrm>
            <a:custGeom>
              <a:avLst/>
              <a:gdLst>
                <a:gd name="T0" fmla="*/ 21 w 21"/>
                <a:gd name="T1" fmla="*/ 38 h 49"/>
                <a:gd name="T2" fmla="*/ 10 w 21"/>
                <a:gd name="T3" fmla="*/ 49 h 49"/>
                <a:gd name="T4" fmla="*/ 10 w 21"/>
                <a:gd name="T5" fmla="*/ 49 h 49"/>
                <a:gd name="T6" fmla="*/ 0 w 21"/>
                <a:gd name="T7" fmla="*/ 38 h 49"/>
                <a:gd name="T8" fmla="*/ 0 w 21"/>
                <a:gd name="T9" fmla="*/ 10 h 49"/>
                <a:gd name="T10" fmla="*/ 10 w 21"/>
                <a:gd name="T11" fmla="*/ 0 h 49"/>
                <a:gd name="T12" fmla="*/ 10 w 21"/>
                <a:gd name="T13" fmla="*/ 0 h 49"/>
                <a:gd name="T14" fmla="*/ 21 w 21"/>
                <a:gd name="T15" fmla="*/ 10 h 49"/>
                <a:gd name="T16" fmla="*/ 21 w 21"/>
                <a:gd name="T17" fmla="*/ 3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9">
                  <a:moveTo>
                    <a:pt x="21" y="38"/>
                  </a:moveTo>
                  <a:cubicBezTo>
                    <a:pt x="21" y="44"/>
                    <a:pt x="16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5" y="49"/>
                    <a:pt x="0" y="44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1" y="5"/>
                    <a:pt x="21" y="10"/>
                  </a:cubicBezTo>
                  <a:lnTo>
                    <a:pt x="21" y="3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"/>
            <p:cNvSpPr>
              <a:spLocks/>
            </p:cNvSpPr>
            <p:nvPr/>
          </p:nvSpPr>
          <p:spPr bwMode="auto">
            <a:xfrm>
              <a:off x="5012" y="2974"/>
              <a:ext cx="90" cy="114"/>
            </a:xfrm>
            <a:custGeom>
              <a:avLst/>
              <a:gdLst>
                <a:gd name="T0" fmla="*/ 20 w 38"/>
                <a:gd name="T1" fmla="*/ 41 h 48"/>
                <a:gd name="T2" fmla="*/ 6 w 38"/>
                <a:gd name="T3" fmla="*/ 45 h 48"/>
                <a:gd name="T4" fmla="*/ 6 w 38"/>
                <a:gd name="T5" fmla="*/ 45 h 48"/>
                <a:gd name="T6" fmla="*/ 3 w 38"/>
                <a:gd name="T7" fmla="*/ 31 h 48"/>
                <a:gd name="T8" fmla="*/ 17 w 38"/>
                <a:gd name="T9" fmla="*/ 7 h 48"/>
                <a:gd name="T10" fmla="*/ 31 w 38"/>
                <a:gd name="T11" fmla="*/ 3 h 48"/>
                <a:gd name="T12" fmla="*/ 31 w 38"/>
                <a:gd name="T13" fmla="*/ 3 h 48"/>
                <a:gd name="T14" fmla="*/ 35 w 38"/>
                <a:gd name="T15" fmla="*/ 17 h 48"/>
                <a:gd name="T16" fmla="*/ 20 w 38"/>
                <a:gd name="T17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8">
                  <a:moveTo>
                    <a:pt x="20" y="41"/>
                  </a:moveTo>
                  <a:cubicBezTo>
                    <a:pt x="18" y="46"/>
                    <a:pt x="11" y="48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2" y="42"/>
                    <a:pt x="0" y="36"/>
                    <a:pt x="3" y="3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2"/>
                    <a:pt x="26" y="0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6" y="6"/>
                    <a:pt x="38" y="12"/>
                    <a:pt x="35" y="17"/>
                  </a:cubicBezTo>
                  <a:lnTo>
                    <a:pt x="20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"/>
            <p:cNvSpPr>
              <a:spLocks/>
            </p:cNvSpPr>
            <p:nvPr/>
          </p:nvSpPr>
          <p:spPr bwMode="auto">
            <a:xfrm>
              <a:off x="5095" y="3088"/>
              <a:ext cx="115" cy="89"/>
            </a:xfrm>
            <a:custGeom>
              <a:avLst/>
              <a:gdLst>
                <a:gd name="T0" fmla="*/ 17 w 48"/>
                <a:gd name="T1" fmla="*/ 34 h 37"/>
                <a:gd name="T2" fmla="*/ 3 w 48"/>
                <a:gd name="T3" fmla="*/ 30 h 37"/>
                <a:gd name="T4" fmla="*/ 3 w 48"/>
                <a:gd name="T5" fmla="*/ 30 h 37"/>
                <a:gd name="T6" fmla="*/ 7 w 48"/>
                <a:gd name="T7" fmla="*/ 16 h 37"/>
                <a:gd name="T8" fmla="*/ 32 w 48"/>
                <a:gd name="T9" fmla="*/ 3 h 37"/>
                <a:gd name="T10" fmla="*/ 46 w 48"/>
                <a:gd name="T11" fmla="*/ 7 h 37"/>
                <a:gd name="T12" fmla="*/ 46 w 48"/>
                <a:gd name="T13" fmla="*/ 7 h 37"/>
                <a:gd name="T14" fmla="*/ 42 w 48"/>
                <a:gd name="T15" fmla="*/ 21 h 37"/>
                <a:gd name="T16" fmla="*/ 17 w 48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7">
                  <a:moveTo>
                    <a:pt x="17" y="34"/>
                  </a:moveTo>
                  <a:cubicBezTo>
                    <a:pt x="12" y="37"/>
                    <a:pt x="6" y="35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5"/>
                    <a:pt x="2" y="19"/>
                    <a:pt x="7" y="16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7" y="0"/>
                    <a:pt x="43" y="2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8" y="12"/>
                    <a:pt x="47" y="18"/>
                    <a:pt x="42" y="21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"/>
            <p:cNvSpPr>
              <a:spLocks/>
            </p:cNvSpPr>
            <p:nvPr/>
          </p:nvSpPr>
          <p:spPr bwMode="auto">
            <a:xfrm>
              <a:off x="5126" y="3241"/>
              <a:ext cx="117" cy="55"/>
            </a:xfrm>
            <a:custGeom>
              <a:avLst/>
              <a:gdLst>
                <a:gd name="T0" fmla="*/ 10 w 49"/>
                <a:gd name="T1" fmla="*/ 21 h 23"/>
                <a:gd name="T2" fmla="*/ 0 w 49"/>
                <a:gd name="T3" fmla="*/ 10 h 23"/>
                <a:gd name="T4" fmla="*/ 0 w 49"/>
                <a:gd name="T5" fmla="*/ 10 h 23"/>
                <a:gd name="T6" fmla="*/ 11 w 49"/>
                <a:gd name="T7" fmla="*/ 1 h 23"/>
                <a:gd name="T8" fmla="*/ 39 w 49"/>
                <a:gd name="T9" fmla="*/ 2 h 23"/>
                <a:gd name="T10" fmla="*/ 49 w 49"/>
                <a:gd name="T11" fmla="*/ 13 h 23"/>
                <a:gd name="T12" fmla="*/ 49 w 49"/>
                <a:gd name="T13" fmla="*/ 13 h 23"/>
                <a:gd name="T14" fmla="*/ 38 w 49"/>
                <a:gd name="T15" fmla="*/ 22 h 23"/>
                <a:gd name="T16" fmla="*/ 10 w 49"/>
                <a:gd name="T17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3">
                  <a:moveTo>
                    <a:pt x="10" y="21"/>
                  </a:moveTo>
                  <a:cubicBezTo>
                    <a:pt x="4" y="21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5"/>
                    <a:pt x="5" y="0"/>
                    <a:pt x="11" y="1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5" y="2"/>
                    <a:pt x="49" y="7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8"/>
                    <a:pt x="44" y="23"/>
                    <a:pt x="38" y="22"/>
                  </a:cubicBezTo>
                  <a:lnTo>
                    <a:pt x="10" y="2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"/>
            <p:cNvSpPr>
              <a:spLocks/>
            </p:cNvSpPr>
            <p:nvPr/>
          </p:nvSpPr>
          <p:spPr bwMode="auto">
            <a:xfrm>
              <a:off x="4742" y="2974"/>
              <a:ext cx="91" cy="114"/>
            </a:xfrm>
            <a:custGeom>
              <a:avLst/>
              <a:gdLst>
                <a:gd name="T0" fmla="*/ 17 w 38"/>
                <a:gd name="T1" fmla="*/ 41 h 48"/>
                <a:gd name="T2" fmla="*/ 31 w 38"/>
                <a:gd name="T3" fmla="*/ 45 h 48"/>
                <a:gd name="T4" fmla="*/ 31 w 38"/>
                <a:gd name="T5" fmla="*/ 45 h 48"/>
                <a:gd name="T6" fmla="*/ 35 w 38"/>
                <a:gd name="T7" fmla="*/ 31 h 48"/>
                <a:gd name="T8" fmla="*/ 20 w 38"/>
                <a:gd name="T9" fmla="*/ 7 h 48"/>
                <a:gd name="T10" fmla="*/ 6 w 38"/>
                <a:gd name="T11" fmla="*/ 3 h 48"/>
                <a:gd name="T12" fmla="*/ 6 w 38"/>
                <a:gd name="T13" fmla="*/ 3 h 48"/>
                <a:gd name="T14" fmla="*/ 3 w 38"/>
                <a:gd name="T15" fmla="*/ 17 h 48"/>
                <a:gd name="T16" fmla="*/ 17 w 38"/>
                <a:gd name="T17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8">
                  <a:moveTo>
                    <a:pt x="17" y="41"/>
                  </a:moveTo>
                  <a:cubicBezTo>
                    <a:pt x="20" y="46"/>
                    <a:pt x="26" y="48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6" y="42"/>
                    <a:pt x="38" y="36"/>
                    <a:pt x="35" y="3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2"/>
                    <a:pt x="11" y="0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" y="6"/>
                    <a:pt x="0" y="12"/>
                    <a:pt x="3" y="17"/>
                  </a:cubicBezTo>
                  <a:lnTo>
                    <a:pt x="17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"/>
            <p:cNvSpPr>
              <a:spLocks/>
            </p:cNvSpPr>
            <p:nvPr/>
          </p:nvSpPr>
          <p:spPr bwMode="auto">
            <a:xfrm>
              <a:off x="4632" y="3088"/>
              <a:ext cx="115" cy="89"/>
            </a:xfrm>
            <a:custGeom>
              <a:avLst/>
              <a:gdLst>
                <a:gd name="T0" fmla="*/ 32 w 48"/>
                <a:gd name="T1" fmla="*/ 34 h 37"/>
                <a:gd name="T2" fmla="*/ 46 w 48"/>
                <a:gd name="T3" fmla="*/ 30 h 37"/>
                <a:gd name="T4" fmla="*/ 46 w 48"/>
                <a:gd name="T5" fmla="*/ 30 h 37"/>
                <a:gd name="T6" fmla="*/ 41 w 48"/>
                <a:gd name="T7" fmla="*/ 16 h 37"/>
                <a:gd name="T8" fmla="*/ 17 w 48"/>
                <a:gd name="T9" fmla="*/ 3 h 37"/>
                <a:gd name="T10" fmla="*/ 3 w 48"/>
                <a:gd name="T11" fmla="*/ 7 h 37"/>
                <a:gd name="T12" fmla="*/ 3 w 48"/>
                <a:gd name="T13" fmla="*/ 7 h 37"/>
                <a:gd name="T14" fmla="*/ 7 w 48"/>
                <a:gd name="T15" fmla="*/ 21 h 37"/>
                <a:gd name="T16" fmla="*/ 32 w 48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7">
                  <a:moveTo>
                    <a:pt x="32" y="34"/>
                  </a:moveTo>
                  <a:cubicBezTo>
                    <a:pt x="37" y="37"/>
                    <a:pt x="43" y="35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8" y="25"/>
                    <a:pt x="46" y="19"/>
                    <a:pt x="4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2" y="0"/>
                    <a:pt x="6" y="2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12"/>
                    <a:pt x="2" y="18"/>
                    <a:pt x="7" y="21"/>
                  </a:cubicBezTo>
                  <a:lnTo>
                    <a:pt x="32" y="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"/>
            <p:cNvSpPr>
              <a:spLocks/>
            </p:cNvSpPr>
            <p:nvPr/>
          </p:nvSpPr>
          <p:spPr bwMode="auto">
            <a:xfrm>
              <a:off x="4601" y="3241"/>
              <a:ext cx="114" cy="55"/>
            </a:xfrm>
            <a:custGeom>
              <a:avLst/>
              <a:gdLst>
                <a:gd name="T0" fmla="*/ 38 w 48"/>
                <a:gd name="T1" fmla="*/ 21 h 23"/>
                <a:gd name="T2" fmla="*/ 48 w 48"/>
                <a:gd name="T3" fmla="*/ 10 h 23"/>
                <a:gd name="T4" fmla="*/ 48 w 48"/>
                <a:gd name="T5" fmla="*/ 10 h 23"/>
                <a:gd name="T6" fmla="*/ 38 w 48"/>
                <a:gd name="T7" fmla="*/ 1 h 23"/>
                <a:gd name="T8" fmla="*/ 10 w 48"/>
                <a:gd name="T9" fmla="*/ 2 h 23"/>
                <a:gd name="T10" fmla="*/ 0 w 48"/>
                <a:gd name="T11" fmla="*/ 13 h 23"/>
                <a:gd name="T12" fmla="*/ 0 w 48"/>
                <a:gd name="T13" fmla="*/ 13 h 23"/>
                <a:gd name="T14" fmla="*/ 11 w 48"/>
                <a:gd name="T15" fmla="*/ 22 h 23"/>
                <a:gd name="T16" fmla="*/ 38 w 48"/>
                <a:gd name="T17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3">
                  <a:moveTo>
                    <a:pt x="38" y="21"/>
                  </a:moveTo>
                  <a:cubicBezTo>
                    <a:pt x="44" y="21"/>
                    <a:pt x="48" y="16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5"/>
                    <a:pt x="43" y="0"/>
                    <a:pt x="3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4" y="2"/>
                    <a:pt x="0" y="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5" y="23"/>
                    <a:pt x="11" y="22"/>
                  </a:cubicBezTo>
                  <a:lnTo>
                    <a:pt x="38" y="2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7638954" y="4251771"/>
            <a:ext cx="2805112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tabLst>
                <a:tab pos="1376363" algn="l"/>
              </a:tabLs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Risk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Private Client Group • Affinity Groups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Family Offices</a:t>
            </a:r>
          </a:p>
        </p:txBody>
      </p:sp>
      <p:sp>
        <p:nvSpPr>
          <p:cNvPr id="111" name="Oval 110"/>
          <p:cNvSpPr/>
          <p:nvPr/>
        </p:nvSpPr>
        <p:spPr>
          <a:xfrm>
            <a:off x="10757379" y="5112008"/>
            <a:ext cx="785506" cy="7855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7638954" y="5192019"/>
            <a:ext cx="2805112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tabLst>
                <a:tab pos="1376363" algn="l"/>
              </a:tabLs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Risk Solutions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Forestry • Oil and Gas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• Mining • Renewable Energy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582917" y="5135654"/>
            <a:ext cx="325525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spc="-20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 &amp; Acquisition Risk Solutions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Transaction Advisory • Core Property Casualty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Restructuring &amp; Insurance Optimization</a:t>
            </a:r>
          </a:p>
          <a:p>
            <a:pPr>
              <a:tabLst>
                <a:tab pos="11430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• Special Purpose Acquisition Company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10909725" y="5231161"/>
            <a:ext cx="514387" cy="552397"/>
            <a:chOff x="4878388" y="1382713"/>
            <a:chExt cx="322263" cy="346076"/>
          </a:xfrm>
          <a:solidFill>
            <a:schemeClr val="tx1"/>
          </a:solidFill>
        </p:grpSpPr>
        <p:sp>
          <p:nvSpPr>
            <p:cNvPr id="120" name="Freeform 32"/>
            <p:cNvSpPr>
              <a:spLocks/>
            </p:cNvSpPr>
            <p:nvPr/>
          </p:nvSpPr>
          <p:spPr bwMode="auto">
            <a:xfrm>
              <a:off x="4968876" y="1382713"/>
              <a:ext cx="231775" cy="334963"/>
            </a:xfrm>
            <a:custGeom>
              <a:avLst/>
              <a:gdLst>
                <a:gd name="T0" fmla="*/ 2296 w 2320"/>
                <a:gd name="T1" fmla="*/ 1724 h 3344"/>
                <a:gd name="T2" fmla="*/ 1512 w 2320"/>
                <a:gd name="T3" fmla="*/ 405 h 3344"/>
                <a:gd name="T4" fmla="*/ 1551 w 2320"/>
                <a:gd name="T5" fmla="*/ 462 h 3344"/>
                <a:gd name="T6" fmla="*/ 1719 w 2320"/>
                <a:gd name="T7" fmla="*/ 789 h 3344"/>
                <a:gd name="T8" fmla="*/ 2118 w 2320"/>
                <a:gd name="T9" fmla="*/ 1730 h 3344"/>
                <a:gd name="T10" fmla="*/ 951 w 2320"/>
                <a:gd name="T11" fmla="*/ 3156 h 3344"/>
                <a:gd name="T12" fmla="*/ 711 w 2320"/>
                <a:gd name="T13" fmla="*/ 3123 h 3344"/>
                <a:gd name="T14" fmla="*/ 737 w 2320"/>
                <a:gd name="T15" fmla="*/ 2809 h 3344"/>
                <a:gd name="T16" fmla="*/ 792 w 2320"/>
                <a:gd name="T17" fmla="*/ 2506 h 3344"/>
                <a:gd name="T18" fmla="*/ 1638 w 2320"/>
                <a:gd name="T19" fmla="*/ 1555 h 3344"/>
                <a:gd name="T20" fmla="*/ 926 w 2320"/>
                <a:gd name="T21" fmla="*/ 12 h 3344"/>
                <a:gd name="T22" fmla="*/ 889 w 2320"/>
                <a:gd name="T23" fmla="*/ 28 h 3344"/>
                <a:gd name="T24" fmla="*/ 552 w 2320"/>
                <a:gd name="T25" fmla="*/ 832 h 3344"/>
                <a:gd name="T26" fmla="*/ 70 w 2320"/>
                <a:gd name="T27" fmla="*/ 1827 h 3344"/>
                <a:gd name="T28" fmla="*/ 570 w 2320"/>
                <a:gd name="T29" fmla="*/ 2580 h 3344"/>
                <a:gd name="T30" fmla="*/ 575 w 2320"/>
                <a:gd name="T31" fmla="*/ 2517 h 3344"/>
                <a:gd name="T32" fmla="*/ 625 w 2320"/>
                <a:gd name="T33" fmla="*/ 2173 h 3344"/>
                <a:gd name="T34" fmla="*/ 665 w 2320"/>
                <a:gd name="T35" fmla="*/ 2004 h 3344"/>
                <a:gd name="T36" fmla="*/ 718 w 2320"/>
                <a:gd name="T37" fmla="*/ 1839 h 3344"/>
                <a:gd name="T38" fmla="*/ 677 w 2320"/>
                <a:gd name="T39" fmla="*/ 2007 h 3344"/>
                <a:gd name="T40" fmla="*/ 649 w 2320"/>
                <a:gd name="T41" fmla="*/ 2177 h 3344"/>
                <a:gd name="T42" fmla="*/ 642 w 2320"/>
                <a:gd name="T43" fmla="*/ 2239 h 3344"/>
                <a:gd name="T44" fmla="*/ 600 w 2320"/>
                <a:gd name="T45" fmla="*/ 2538 h 3344"/>
                <a:gd name="T46" fmla="*/ 596 w 2320"/>
                <a:gd name="T47" fmla="*/ 2588 h 3344"/>
                <a:gd name="T48" fmla="*/ 562 w 2320"/>
                <a:gd name="T49" fmla="*/ 2779 h 3344"/>
                <a:gd name="T50" fmla="*/ 537 w 2320"/>
                <a:gd name="T51" fmla="*/ 3161 h 3344"/>
                <a:gd name="T52" fmla="*/ 835 w 2320"/>
                <a:gd name="T53" fmla="*/ 3344 h 3344"/>
                <a:gd name="T54" fmla="*/ 978 w 2320"/>
                <a:gd name="T55" fmla="*/ 3332 h 3344"/>
                <a:gd name="T56" fmla="*/ 2296 w 2320"/>
                <a:gd name="T57" fmla="*/ 1724 h 3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0" h="3344">
                  <a:moveTo>
                    <a:pt x="2296" y="1724"/>
                  </a:moveTo>
                  <a:cubicBezTo>
                    <a:pt x="2280" y="1175"/>
                    <a:pt x="1987" y="682"/>
                    <a:pt x="1512" y="405"/>
                  </a:cubicBezTo>
                  <a:cubicBezTo>
                    <a:pt x="1525" y="423"/>
                    <a:pt x="1538" y="442"/>
                    <a:pt x="1551" y="462"/>
                  </a:cubicBezTo>
                  <a:cubicBezTo>
                    <a:pt x="1620" y="570"/>
                    <a:pt x="1677" y="679"/>
                    <a:pt x="1719" y="789"/>
                  </a:cubicBezTo>
                  <a:cubicBezTo>
                    <a:pt x="1963" y="1038"/>
                    <a:pt x="2108" y="1370"/>
                    <a:pt x="2118" y="1730"/>
                  </a:cubicBezTo>
                  <a:cubicBezTo>
                    <a:pt x="2139" y="2436"/>
                    <a:pt x="1637" y="3050"/>
                    <a:pt x="951" y="3156"/>
                  </a:cubicBezTo>
                  <a:cubicBezTo>
                    <a:pt x="842" y="3173"/>
                    <a:pt x="721" y="3174"/>
                    <a:pt x="711" y="3123"/>
                  </a:cubicBezTo>
                  <a:cubicBezTo>
                    <a:pt x="707" y="3107"/>
                    <a:pt x="698" y="3036"/>
                    <a:pt x="737" y="2809"/>
                  </a:cubicBezTo>
                  <a:cubicBezTo>
                    <a:pt x="748" y="2746"/>
                    <a:pt x="773" y="2611"/>
                    <a:pt x="792" y="2506"/>
                  </a:cubicBezTo>
                  <a:cubicBezTo>
                    <a:pt x="1214" y="2278"/>
                    <a:pt x="1552" y="2037"/>
                    <a:pt x="1638" y="1555"/>
                  </a:cubicBezTo>
                  <a:cubicBezTo>
                    <a:pt x="1783" y="746"/>
                    <a:pt x="1121" y="182"/>
                    <a:pt x="926" y="12"/>
                  </a:cubicBezTo>
                  <a:cubicBezTo>
                    <a:pt x="912" y="0"/>
                    <a:pt x="890" y="9"/>
                    <a:pt x="889" y="28"/>
                  </a:cubicBezTo>
                  <a:cubicBezTo>
                    <a:pt x="875" y="332"/>
                    <a:pt x="800" y="582"/>
                    <a:pt x="552" y="832"/>
                  </a:cubicBezTo>
                  <a:cubicBezTo>
                    <a:pt x="255" y="1132"/>
                    <a:pt x="0" y="1360"/>
                    <a:pt x="70" y="1827"/>
                  </a:cubicBezTo>
                  <a:cubicBezTo>
                    <a:pt x="117" y="2139"/>
                    <a:pt x="466" y="2483"/>
                    <a:pt x="570" y="2580"/>
                  </a:cubicBezTo>
                  <a:cubicBezTo>
                    <a:pt x="572" y="2559"/>
                    <a:pt x="573" y="2538"/>
                    <a:pt x="575" y="2517"/>
                  </a:cubicBezTo>
                  <a:cubicBezTo>
                    <a:pt x="585" y="2401"/>
                    <a:pt x="602" y="2286"/>
                    <a:pt x="625" y="2173"/>
                  </a:cubicBezTo>
                  <a:cubicBezTo>
                    <a:pt x="637" y="2116"/>
                    <a:pt x="650" y="2060"/>
                    <a:pt x="665" y="2004"/>
                  </a:cubicBezTo>
                  <a:cubicBezTo>
                    <a:pt x="681" y="1948"/>
                    <a:pt x="698" y="1893"/>
                    <a:pt x="718" y="1839"/>
                  </a:cubicBezTo>
                  <a:cubicBezTo>
                    <a:pt x="701" y="1894"/>
                    <a:pt x="688" y="1950"/>
                    <a:pt x="677" y="2007"/>
                  </a:cubicBezTo>
                  <a:cubicBezTo>
                    <a:pt x="666" y="2063"/>
                    <a:pt x="657" y="2120"/>
                    <a:pt x="649" y="2177"/>
                  </a:cubicBezTo>
                  <a:cubicBezTo>
                    <a:pt x="646" y="2198"/>
                    <a:pt x="644" y="2218"/>
                    <a:pt x="642" y="2239"/>
                  </a:cubicBezTo>
                  <a:cubicBezTo>
                    <a:pt x="623" y="2338"/>
                    <a:pt x="609" y="2437"/>
                    <a:pt x="600" y="2538"/>
                  </a:cubicBezTo>
                  <a:cubicBezTo>
                    <a:pt x="599" y="2554"/>
                    <a:pt x="597" y="2571"/>
                    <a:pt x="596" y="2588"/>
                  </a:cubicBezTo>
                  <a:cubicBezTo>
                    <a:pt x="583" y="2663"/>
                    <a:pt x="569" y="2737"/>
                    <a:pt x="562" y="2779"/>
                  </a:cubicBezTo>
                  <a:cubicBezTo>
                    <a:pt x="514" y="3058"/>
                    <a:pt x="531" y="3136"/>
                    <a:pt x="537" y="3161"/>
                  </a:cubicBezTo>
                  <a:cubicBezTo>
                    <a:pt x="556" y="3249"/>
                    <a:pt x="625" y="3344"/>
                    <a:pt x="835" y="3344"/>
                  </a:cubicBezTo>
                  <a:cubicBezTo>
                    <a:pt x="877" y="3344"/>
                    <a:pt x="924" y="3341"/>
                    <a:pt x="978" y="3332"/>
                  </a:cubicBezTo>
                  <a:cubicBezTo>
                    <a:pt x="1753" y="3212"/>
                    <a:pt x="2320" y="2520"/>
                    <a:pt x="2296" y="1724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33"/>
            <p:cNvSpPr>
              <a:spLocks/>
            </p:cNvSpPr>
            <p:nvPr/>
          </p:nvSpPr>
          <p:spPr bwMode="auto">
            <a:xfrm>
              <a:off x="4878388" y="1400176"/>
              <a:ext cx="161925" cy="328613"/>
            </a:xfrm>
            <a:custGeom>
              <a:avLst/>
              <a:gdLst>
                <a:gd name="T0" fmla="*/ 949 w 1604"/>
                <a:gd name="T1" fmla="*/ 2801 h 3278"/>
                <a:gd name="T2" fmla="*/ 997 w 1604"/>
                <a:gd name="T3" fmla="*/ 2759 h 3278"/>
                <a:gd name="T4" fmla="*/ 1003 w 1604"/>
                <a:gd name="T5" fmla="*/ 2667 h 3278"/>
                <a:gd name="T6" fmla="*/ 764 w 1604"/>
                <a:gd name="T7" fmla="*/ 2397 h 3278"/>
                <a:gd name="T8" fmla="*/ 731 w 1604"/>
                <a:gd name="T9" fmla="*/ 2377 h 3278"/>
                <a:gd name="T10" fmla="*/ 600 w 1604"/>
                <a:gd name="T11" fmla="*/ 2345 h 3278"/>
                <a:gd name="T12" fmla="*/ 541 w 1604"/>
                <a:gd name="T13" fmla="*/ 2359 h 3278"/>
                <a:gd name="T14" fmla="*/ 519 w 1604"/>
                <a:gd name="T15" fmla="*/ 2379 h 3278"/>
                <a:gd name="T16" fmla="*/ 480 w 1604"/>
                <a:gd name="T17" fmla="*/ 2414 h 3278"/>
                <a:gd name="T18" fmla="*/ 477 w 1604"/>
                <a:gd name="T19" fmla="*/ 2416 h 3278"/>
                <a:gd name="T20" fmla="*/ 204 w 1604"/>
                <a:gd name="T21" fmla="*/ 1624 h 3278"/>
                <a:gd name="T22" fmla="*/ 586 w 1604"/>
                <a:gd name="T23" fmla="*/ 619 h 3278"/>
                <a:gd name="T24" fmla="*/ 1559 w 1604"/>
                <a:gd name="T25" fmla="*/ 178 h 3278"/>
                <a:gd name="T26" fmla="*/ 1604 w 1604"/>
                <a:gd name="T27" fmla="*/ 0 h 3278"/>
                <a:gd name="T28" fmla="*/ 1561 w 1604"/>
                <a:gd name="T29" fmla="*/ 0 h 3278"/>
                <a:gd name="T30" fmla="*/ 26 w 1604"/>
                <a:gd name="T31" fmla="*/ 1629 h 3278"/>
                <a:gd name="T32" fmla="*/ 344 w 1604"/>
                <a:gd name="T33" fmla="*/ 2534 h 3278"/>
                <a:gd name="T34" fmla="*/ 341 w 1604"/>
                <a:gd name="T35" fmla="*/ 2536 h 3278"/>
                <a:gd name="T36" fmla="*/ 302 w 1604"/>
                <a:gd name="T37" fmla="*/ 2571 h 3278"/>
                <a:gd name="T38" fmla="*/ 280 w 1604"/>
                <a:gd name="T39" fmla="*/ 2591 h 3278"/>
                <a:gd name="T40" fmla="*/ 258 w 1604"/>
                <a:gd name="T41" fmla="*/ 2647 h 3278"/>
                <a:gd name="T42" fmla="*/ 274 w 1604"/>
                <a:gd name="T43" fmla="*/ 2781 h 3278"/>
                <a:gd name="T44" fmla="*/ 290 w 1604"/>
                <a:gd name="T45" fmla="*/ 2817 h 3278"/>
                <a:gd name="T46" fmla="*/ 529 w 1604"/>
                <a:gd name="T47" fmla="*/ 3086 h 3278"/>
                <a:gd name="T48" fmla="*/ 620 w 1604"/>
                <a:gd name="T49" fmla="*/ 3092 h 3278"/>
                <a:gd name="T50" fmla="*/ 669 w 1604"/>
                <a:gd name="T51" fmla="*/ 3049 h 3278"/>
                <a:gd name="T52" fmla="*/ 852 w 1604"/>
                <a:gd name="T53" fmla="*/ 3257 h 3278"/>
                <a:gd name="T54" fmla="*/ 917 w 1604"/>
                <a:gd name="T55" fmla="*/ 3261 h 3278"/>
                <a:gd name="T56" fmla="*/ 921 w 1604"/>
                <a:gd name="T57" fmla="*/ 3195 h 3278"/>
                <a:gd name="T58" fmla="*/ 738 w 1604"/>
                <a:gd name="T59" fmla="*/ 2988 h 3278"/>
                <a:gd name="T60" fmla="*/ 880 w 1604"/>
                <a:gd name="T61" fmla="*/ 2862 h 3278"/>
                <a:gd name="T62" fmla="*/ 1063 w 1604"/>
                <a:gd name="T63" fmla="*/ 3070 h 3278"/>
                <a:gd name="T64" fmla="*/ 1128 w 1604"/>
                <a:gd name="T65" fmla="*/ 3074 h 3278"/>
                <a:gd name="T66" fmla="*/ 1132 w 1604"/>
                <a:gd name="T67" fmla="*/ 3009 h 3278"/>
                <a:gd name="T68" fmla="*/ 949 w 1604"/>
                <a:gd name="T69" fmla="*/ 2801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4" h="3278">
                  <a:moveTo>
                    <a:pt x="949" y="2801"/>
                  </a:moveTo>
                  <a:cubicBezTo>
                    <a:pt x="997" y="2759"/>
                    <a:pt x="997" y="2759"/>
                    <a:pt x="997" y="2759"/>
                  </a:cubicBezTo>
                  <a:cubicBezTo>
                    <a:pt x="1024" y="2735"/>
                    <a:pt x="1027" y="2694"/>
                    <a:pt x="1003" y="2667"/>
                  </a:cubicBezTo>
                  <a:cubicBezTo>
                    <a:pt x="764" y="2397"/>
                    <a:pt x="764" y="2397"/>
                    <a:pt x="764" y="2397"/>
                  </a:cubicBezTo>
                  <a:cubicBezTo>
                    <a:pt x="756" y="2387"/>
                    <a:pt x="744" y="2380"/>
                    <a:pt x="731" y="2377"/>
                  </a:cubicBezTo>
                  <a:cubicBezTo>
                    <a:pt x="600" y="2345"/>
                    <a:pt x="600" y="2345"/>
                    <a:pt x="600" y="2345"/>
                  </a:cubicBezTo>
                  <a:cubicBezTo>
                    <a:pt x="579" y="2340"/>
                    <a:pt x="557" y="2345"/>
                    <a:pt x="541" y="2359"/>
                  </a:cubicBezTo>
                  <a:cubicBezTo>
                    <a:pt x="519" y="2379"/>
                    <a:pt x="519" y="2379"/>
                    <a:pt x="519" y="2379"/>
                  </a:cubicBezTo>
                  <a:cubicBezTo>
                    <a:pt x="480" y="2414"/>
                    <a:pt x="480" y="2414"/>
                    <a:pt x="480" y="2414"/>
                  </a:cubicBezTo>
                  <a:cubicBezTo>
                    <a:pt x="477" y="2416"/>
                    <a:pt x="477" y="2416"/>
                    <a:pt x="477" y="2416"/>
                  </a:cubicBezTo>
                  <a:cubicBezTo>
                    <a:pt x="309" y="2188"/>
                    <a:pt x="212" y="1913"/>
                    <a:pt x="204" y="1624"/>
                  </a:cubicBezTo>
                  <a:cubicBezTo>
                    <a:pt x="193" y="1249"/>
                    <a:pt x="328" y="892"/>
                    <a:pt x="586" y="619"/>
                  </a:cubicBezTo>
                  <a:cubicBezTo>
                    <a:pt x="841" y="348"/>
                    <a:pt x="1187" y="191"/>
                    <a:pt x="1559" y="178"/>
                  </a:cubicBezTo>
                  <a:cubicBezTo>
                    <a:pt x="1580" y="120"/>
                    <a:pt x="1595" y="61"/>
                    <a:pt x="1604" y="0"/>
                  </a:cubicBezTo>
                  <a:cubicBezTo>
                    <a:pt x="1590" y="0"/>
                    <a:pt x="1575" y="0"/>
                    <a:pt x="1561" y="0"/>
                  </a:cubicBezTo>
                  <a:cubicBezTo>
                    <a:pt x="689" y="26"/>
                    <a:pt x="0" y="757"/>
                    <a:pt x="26" y="1629"/>
                  </a:cubicBezTo>
                  <a:cubicBezTo>
                    <a:pt x="36" y="1960"/>
                    <a:pt x="148" y="2275"/>
                    <a:pt x="344" y="2534"/>
                  </a:cubicBezTo>
                  <a:cubicBezTo>
                    <a:pt x="341" y="2536"/>
                    <a:pt x="341" y="2536"/>
                    <a:pt x="341" y="2536"/>
                  </a:cubicBezTo>
                  <a:cubicBezTo>
                    <a:pt x="302" y="2571"/>
                    <a:pt x="302" y="2571"/>
                    <a:pt x="302" y="2571"/>
                  </a:cubicBezTo>
                  <a:cubicBezTo>
                    <a:pt x="280" y="2591"/>
                    <a:pt x="280" y="2591"/>
                    <a:pt x="280" y="2591"/>
                  </a:cubicBezTo>
                  <a:cubicBezTo>
                    <a:pt x="264" y="2605"/>
                    <a:pt x="256" y="2626"/>
                    <a:pt x="258" y="2647"/>
                  </a:cubicBezTo>
                  <a:cubicBezTo>
                    <a:pt x="274" y="2781"/>
                    <a:pt x="274" y="2781"/>
                    <a:pt x="274" y="2781"/>
                  </a:cubicBezTo>
                  <a:cubicBezTo>
                    <a:pt x="276" y="2795"/>
                    <a:pt x="281" y="2807"/>
                    <a:pt x="290" y="2817"/>
                  </a:cubicBezTo>
                  <a:cubicBezTo>
                    <a:pt x="529" y="3086"/>
                    <a:pt x="529" y="3086"/>
                    <a:pt x="529" y="3086"/>
                  </a:cubicBezTo>
                  <a:cubicBezTo>
                    <a:pt x="552" y="3113"/>
                    <a:pt x="593" y="3116"/>
                    <a:pt x="620" y="3092"/>
                  </a:cubicBezTo>
                  <a:cubicBezTo>
                    <a:pt x="669" y="3049"/>
                    <a:pt x="669" y="3049"/>
                    <a:pt x="669" y="3049"/>
                  </a:cubicBezTo>
                  <a:cubicBezTo>
                    <a:pt x="852" y="3257"/>
                    <a:pt x="852" y="3257"/>
                    <a:pt x="852" y="3257"/>
                  </a:cubicBezTo>
                  <a:cubicBezTo>
                    <a:pt x="869" y="3276"/>
                    <a:pt x="898" y="3278"/>
                    <a:pt x="917" y="3261"/>
                  </a:cubicBezTo>
                  <a:cubicBezTo>
                    <a:pt x="937" y="3244"/>
                    <a:pt x="938" y="3215"/>
                    <a:pt x="921" y="3195"/>
                  </a:cubicBezTo>
                  <a:cubicBezTo>
                    <a:pt x="738" y="2988"/>
                    <a:pt x="738" y="2988"/>
                    <a:pt x="738" y="2988"/>
                  </a:cubicBezTo>
                  <a:cubicBezTo>
                    <a:pt x="880" y="2862"/>
                    <a:pt x="880" y="2862"/>
                    <a:pt x="880" y="2862"/>
                  </a:cubicBezTo>
                  <a:cubicBezTo>
                    <a:pt x="1063" y="3070"/>
                    <a:pt x="1063" y="3070"/>
                    <a:pt x="1063" y="3070"/>
                  </a:cubicBezTo>
                  <a:cubicBezTo>
                    <a:pt x="1080" y="3089"/>
                    <a:pt x="1109" y="3091"/>
                    <a:pt x="1128" y="3074"/>
                  </a:cubicBezTo>
                  <a:cubicBezTo>
                    <a:pt x="1148" y="3057"/>
                    <a:pt x="1149" y="3028"/>
                    <a:pt x="1132" y="3009"/>
                  </a:cubicBezTo>
                  <a:lnTo>
                    <a:pt x="949" y="2801"/>
                  </a:ln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4694" y="1497456"/>
            <a:ext cx="534455" cy="440048"/>
            <a:chOff x="4433930" y="2740313"/>
            <a:chExt cx="557213" cy="458788"/>
          </a:xfrm>
          <a:solidFill>
            <a:srgbClr val="46712B"/>
          </a:solidFill>
        </p:grpSpPr>
        <p:sp>
          <p:nvSpPr>
            <p:cNvPr id="37" name="Freeform 78"/>
            <p:cNvSpPr>
              <a:spLocks/>
            </p:cNvSpPr>
            <p:nvPr/>
          </p:nvSpPr>
          <p:spPr bwMode="auto">
            <a:xfrm>
              <a:off x="4743493" y="3021300"/>
              <a:ext cx="185738" cy="177800"/>
            </a:xfrm>
            <a:custGeom>
              <a:avLst/>
              <a:gdLst>
                <a:gd name="T0" fmla="*/ 11 w 27"/>
                <a:gd name="T1" fmla="*/ 0 h 26"/>
                <a:gd name="T2" fmla="*/ 0 w 27"/>
                <a:gd name="T3" fmla="*/ 11 h 26"/>
                <a:gd name="T4" fmla="*/ 13 w 27"/>
                <a:gd name="T5" fmla="*/ 23 h 26"/>
                <a:gd name="T6" fmla="*/ 24 w 27"/>
                <a:gd name="T7" fmla="*/ 23 h 26"/>
                <a:gd name="T8" fmla="*/ 24 w 27"/>
                <a:gd name="T9" fmla="*/ 13 h 26"/>
                <a:gd name="T10" fmla="*/ 11 w 2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11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6" y="26"/>
                    <a:pt x="21" y="26"/>
                    <a:pt x="24" y="23"/>
                  </a:cubicBezTo>
                  <a:cubicBezTo>
                    <a:pt x="27" y="21"/>
                    <a:pt x="27" y="16"/>
                    <a:pt x="24" y="13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9"/>
            <p:cNvSpPr>
              <a:spLocks/>
            </p:cNvSpPr>
            <p:nvPr/>
          </p:nvSpPr>
          <p:spPr bwMode="auto">
            <a:xfrm>
              <a:off x="4433930" y="2746663"/>
              <a:ext cx="295275" cy="239713"/>
            </a:xfrm>
            <a:custGeom>
              <a:avLst/>
              <a:gdLst>
                <a:gd name="T0" fmla="*/ 22 w 43"/>
                <a:gd name="T1" fmla="*/ 27 h 35"/>
                <a:gd name="T2" fmla="*/ 29 w 43"/>
                <a:gd name="T3" fmla="*/ 35 h 35"/>
                <a:gd name="T4" fmla="*/ 40 w 43"/>
                <a:gd name="T5" fmla="*/ 24 h 35"/>
                <a:gd name="T6" fmla="*/ 32 w 43"/>
                <a:gd name="T7" fmla="*/ 17 h 35"/>
                <a:gd name="T8" fmla="*/ 43 w 43"/>
                <a:gd name="T9" fmla="*/ 6 h 35"/>
                <a:gd name="T10" fmla="*/ 43 w 43"/>
                <a:gd name="T11" fmla="*/ 3 h 35"/>
                <a:gd name="T12" fmla="*/ 41 w 43"/>
                <a:gd name="T13" fmla="*/ 2 h 35"/>
                <a:gd name="T14" fmla="*/ 37 w 43"/>
                <a:gd name="T15" fmla="*/ 0 h 35"/>
                <a:gd name="T16" fmla="*/ 20 w 43"/>
                <a:gd name="T17" fmla="*/ 3 h 35"/>
                <a:gd name="T18" fmla="*/ 18 w 43"/>
                <a:gd name="T19" fmla="*/ 4 h 35"/>
                <a:gd name="T20" fmla="*/ 17 w 43"/>
                <a:gd name="T21" fmla="*/ 5 h 35"/>
                <a:gd name="T22" fmla="*/ 17 w 43"/>
                <a:gd name="T23" fmla="*/ 4 h 35"/>
                <a:gd name="T24" fmla="*/ 14 w 43"/>
                <a:gd name="T25" fmla="*/ 4 h 35"/>
                <a:gd name="T26" fmla="*/ 9 w 43"/>
                <a:gd name="T27" fmla="*/ 9 h 35"/>
                <a:gd name="T28" fmla="*/ 9 w 43"/>
                <a:gd name="T29" fmla="*/ 12 h 35"/>
                <a:gd name="T30" fmla="*/ 10 w 43"/>
                <a:gd name="T31" fmla="*/ 12 h 35"/>
                <a:gd name="T32" fmla="*/ 1 w 43"/>
                <a:gd name="T33" fmla="*/ 21 h 35"/>
                <a:gd name="T34" fmla="*/ 1 w 43"/>
                <a:gd name="T35" fmla="*/ 24 h 35"/>
                <a:gd name="T36" fmla="*/ 12 w 43"/>
                <a:gd name="T37" fmla="*/ 34 h 35"/>
                <a:gd name="T38" fmla="*/ 15 w 43"/>
                <a:gd name="T39" fmla="*/ 34 h 35"/>
                <a:gd name="T40" fmla="*/ 22 w 43"/>
                <a:gd name="T4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35">
                  <a:moveTo>
                    <a:pt x="22" y="27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4"/>
                    <a:pt x="43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1"/>
                    <a:pt x="38" y="0"/>
                    <a:pt x="37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19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4" y="4"/>
                    <a:pt x="14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0"/>
                    <a:pt x="8" y="11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3"/>
                    <a:pt x="1" y="2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5"/>
                    <a:pt x="14" y="35"/>
                    <a:pt x="15" y="34"/>
                  </a:cubicBezTo>
                  <a:lnTo>
                    <a:pt x="22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0"/>
            <p:cNvSpPr>
              <a:spLocks/>
            </p:cNvSpPr>
            <p:nvPr/>
          </p:nvSpPr>
          <p:spPr bwMode="auto">
            <a:xfrm>
              <a:off x="4522830" y="2740313"/>
              <a:ext cx="468313" cy="458788"/>
            </a:xfrm>
            <a:custGeom>
              <a:avLst/>
              <a:gdLst>
                <a:gd name="T0" fmla="*/ 65 w 68"/>
                <a:gd name="T1" fmla="*/ 13 h 67"/>
                <a:gd name="T2" fmla="*/ 64 w 68"/>
                <a:gd name="T3" fmla="*/ 12 h 67"/>
                <a:gd name="T4" fmla="*/ 63 w 68"/>
                <a:gd name="T5" fmla="*/ 13 h 67"/>
                <a:gd name="T6" fmla="*/ 57 w 68"/>
                <a:gd name="T7" fmla="*/ 19 h 67"/>
                <a:gd name="T8" fmla="*/ 55 w 68"/>
                <a:gd name="T9" fmla="*/ 20 h 67"/>
                <a:gd name="T10" fmla="*/ 53 w 68"/>
                <a:gd name="T11" fmla="*/ 19 h 67"/>
                <a:gd name="T12" fmla="*/ 49 w 68"/>
                <a:gd name="T13" fmla="*/ 14 h 67"/>
                <a:gd name="T14" fmla="*/ 48 w 68"/>
                <a:gd name="T15" fmla="*/ 12 h 67"/>
                <a:gd name="T16" fmla="*/ 49 w 68"/>
                <a:gd name="T17" fmla="*/ 11 h 67"/>
                <a:gd name="T18" fmla="*/ 55 w 68"/>
                <a:gd name="T19" fmla="*/ 5 h 67"/>
                <a:gd name="T20" fmla="*/ 55 w 68"/>
                <a:gd name="T21" fmla="*/ 2 h 67"/>
                <a:gd name="T22" fmla="*/ 50 w 68"/>
                <a:gd name="T23" fmla="*/ 0 h 67"/>
                <a:gd name="T24" fmla="*/ 46 w 68"/>
                <a:gd name="T25" fmla="*/ 2 h 67"/>
                <a:gd name="T26" fmla="*/ 43 w 68"/>
                <a:gd name="T27" fmla="*/ 4 h 67"/>
                <a:gd name="T28" fmla="*/ 37 w 68"/>
                <a:gd name="T29" fmla="*/ 13 h 67"/>
                <a:gd name="T30" fmla="*/ 37 w 68"/>
                <a:gd name="T31" fmla="*/ 21 h 67"/>
                <a:gd name="T32" fmla="*/ 3 w 68"/>
                <a:gd name="T33" fmla="*/ 55 h 67"/>
                <a:gd name="T34" fmla="*/ 3 w 68"/>
                <a:gd name="T35" fmla="*/ 65 h 67"/>
                <a:gd name="T36" fmla="*/ 8 w 68"/>
                <a:gd name="T37" fmla="*/ 67 h 67"/>
                <a:gd name="T38" fmla="*/ 13 w 68"/>
                <a:gd name="T39" fmla="*/ 65 h 67"/>
                <a:gd name="T40" fmla="*/ 47 w 68"/>
                <a:gd name="T41" fmla="*/ 31 h 67"/>
                <a:gd name="T42" fmla="*/ 54 w 68"/>
                <a:gd name="T43" fmla="*/ 30 h 67"/>
                <a:gd name="T44" fmla="*/ 64 w 68"/>
                <a:gd name="T45" fmla="*/ 25 h 67"/>
                <a:gd name="T46" fmla="*/ 66 w 68"/>
                <a:gd name="T47" fmla="*/ 22 h 67"/>
                <a:gd name="T48" fmla="*/ 65 w 68"/>
                <a:gd name="T4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7">
                  <a:moveTo>
                    <a:pt x="65" y="13"/>
                  </a:moveTo>
                  <a:cubicBezTo>
                    <a:pt x="65" y="12"/>
                    <a:pt x="65" y="12"/>
                    <a:pt x="64" y="12"/>
                  </a:cubicBezTo>
                  <a:cubicBezTo>
                    <a:pt x="64" y="12"/>
                    <a:pt x="63" y="12"/>
                    <a:pt x="63" y="1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6" y="20"/>
                    <a:pt x="55" y="20"/>
                  </a:cubicBezTo>
                  <a:cubicBezTo>
                    <a:pt x="55" y="20"/>
                    <a:pt x="54" y="19"/>
                    <a:pt x="53" y="1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8" y="14"/>
                    <a:pt x="48" y="13"/>
                    <a:pt x="48" y="12"/>
                  </a:cubicBezTo>
                  <a:cubicBezTo>
                    <a:pt x="48" y="12"/>
                    <a:pt x="48" y="11"/>
                    <a:pt x="49" y="1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4"/>
                    <a:pt x="56" y="3"/>
                    <a:pt x="55" y="2"/>
                  </a:cubicBezTo>
                  <a:cubicBezTo>
                    <a:pt x="54" y="1"/>
                    <a:pt x="52" y="0"/>
                    <a:pt x="50" y="0"/>
                  </a:cubicBezTo>
                  <a:cubicBezTo>
                    <a:pt x="49" y="0"/>
                    <a:pt x="47" y="1"/>
                    <a:pt x="46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9" y="6"/>
                    <a:pt x="38" y="10"/>
                    <a:pt x="37" y="13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7"/>
                    <a:pt x="0" y="62"/>
                    <a:pt x="3" y="65"/>
                  </a:cubicBezTo>
                  <a:cubicBezTo>
                    <a:pt x="4" y="66"/>
                    <a:pt x="6" y="67"/>
                    <a:pt x="8" y="67"/>
                  </a:cubicBezTo>
                  <a:cubicBezTo>
                    <a:pt x="10" y="67"/>
                    <a:pt x="11" y="66"/>
                    <a:pt x="13" y="65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8" y="30"/>
                    <a:pt x="62" y="28"/>
                    <a:pt x="64" y="2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8" y="19"/>
                    <a:pt x="68" y="15"/>
                    <a:pt x="65" y="1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8311" y="4317452"/>
            <a:ext cx="439535" cy="472423"/>
            <a:chOff x="8778149" y="2689800"/>
            <a:chExt cx="466725" cy="501650"/>
          </a:xfrm>
          <a:solidFill>
            <a:srgbClr val="46712B"/>
          </a:solidFill>
        </p:grpSpPr>
        <p:sp>
          <p:nvSpPr>
            <p:cNvPr id="42" name="Freeform 92"/>
            <p:cNvSpPr>
              <a:spLocks/>
            </p:cNvSpPr>
            <p:nvPr/>
          </p:nvSpPr>
          <p:spPr bwMode="auto">
            <a:xfrm>
              <a:off x="8778149" y="2943800"/>
              <a:ext cx="454025" cy="34925"/>
            </a:xfrm>
            <a:custGeom>
              <a:avLst/>
              <a:gdLst>
                <a:gd name="T0" fmla="*/ 66 w 66"/>
                <a:gd name="T1" fmla="*/ 4 h 5"/>
                <a:gd name="T2" fmla="*/ 65 w 66"/>
                <a:gd name="T3" fmla="*/ 5 h 5"/>
                <a:gd name="T4" fmla="*/ 1 w 66"/>
                <a:gd name="T5" fmla="*/ 5 h 5"/>
                <a:gd name="T6" fmla="*/ 0 w 66"/>
                <a:gd name="T7" fmla="*/ 4 h 5"/>
                <a:gd name="T8" fmla="*/ 0 w 66"/>
                <a:gd name="T9" fmla="*/ 2 h 5"/>
                <a:gd name="T10" fmla="*/ 1 w 66"/>
                <a:gd name="T11" fmla="*/ 0 h 5"/>
                <a:gd name="T12" fmla="*/ 65 w 66"/>
                <a:gd name="T13" fmla="*/ 0 h 5"/>
                <a:gd name="T14" fmla="*/ 66 w 66"/>
                <a:gd name="T15" fmla="*/ 2 h 5"/>
                <a:gd name="T16" fmla="*/ 66 w 66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5">
                  <a:moveTo>
                    <a:pt x="66" y="4"/>
                  </a:moveTo>
                  <a:cubicBezTo>
                    <a:pt x="66" y="4"/>
                    <a:pt x="66" y="5"/>
                    <a:pt x="6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1"/>
                    <a:pt x="66" y="2"/>
                  </a:cubicBezTo>
                  <a:lnTo>
                    <a:pt x="6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3" name="Freeform 93"/>
            <p:cNvSpPr>
              <a:spLocks/>
            </p:cNvSpPr>
            <p:nvPr/>
          </p:nvSpPr>
          <p:spPr bwMode="auto">
            <a:xfrm>
              <a:off x="8819424" y="2739012"/>
              <a:ext cx="371475" cy="198438"/>
            </a:xfrm>
            <a:custGeom>
              <a:avLst/>
              <a:gdLst>
                <a:gd name="T0" fmla="*/ 0 w 54"/>
                <a:gd name="T1" fmla="*/ 29 h 29"/>
                <a:gd name="T2" fmla="*/ 27 w 54"/>
                <a:gd name="T3" fmla="*/ 0 h 29"/>
                <a:gd name="T4" fmla="*/ 54 w 54"/>
                <a:gd name="T5" fmla="*/ 29 h 29"/>
                <a:gd name="T6" fmla="*/ 0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0" y="29"/>
                  </a:move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4" y="13"/>
                    <a:pt x="54" y="29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4" name="Oval 95"/>
            <p:cNvSpPr>
              <a:spLocks noChangeArrowheads="1"/>
            </p:cNvSpPr>
            <p:nvPr/>
          </p:nvSpPr>
          <p:spPr bwMode="auto">
            <a:xfrm>
              <a:off x="8978174" y="2689800"/>
              <a:ext cx="53975" cy="555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5" name="Freeform 96"/>
            <p:cNvSpPr>
              <a:spLocks/>
            </p:cNvSpPr>
            <p:nvPr/>
          </p:nvSpPr>
          <p:spPr bwMode="auto">
            <a:xfrm>
              <a:off x="9162324" y="3143825"/>
              <a:ext cx="82550" cy="47625"/>
            </a:xfrm>
            <a:custGeom>
              <a:avLst/>
              <a:gdLst>
                <a:gd name="T0" fmla="*/ 5 w 52"/>
                <a:gd name="T1" fmla="*/ 30 h 30"/>
                <a:gd name="T2" fmla="*/ 0 w 52"/>
                <a:gd name="T3" fmla="*/ 8 h 30"/>
                <a:gd name="T4" fmla="*/ 48 w 52"/>
                <a:gd name="T5" fmla="*/ 0 h 30"/>
                <a:gd name="T6" fmla="*/ 52 w 52"/>
                <a:gd name="T7" fmla="*/ 26 h 30"/>
                <a:gd name="T8" fmla="*/ 5 w 5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0">
                  <a:moveTo>
                    <a:pt x="5" y="30"/>
                  </a:moveTo>
                  <a:lnTo>
                    <a:pt x="0" y="8"/>
                  </a:lnTo>
                  <a:lnTo>
                    <a:pt x="48" y="0"/>
                  </a:lnTo>
                  <a:lnTo>
                    <a:pt x="52" y="26"/>
                  </a:lnTo>
                  <a:lnTo>
                    <a:pt x="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6" name="Freeform 97"/>
            <p:cNvSpPr>
              <a:spLocks/>
            </p:cNvSpPr>
            <p:nvPr/>
          </p:nvSpPr>
          <p:spPr bwMode="auto">
            <a:xfrm>
              <a:off x="8854349" y="2985075"/>
              <a:ext cx="384175" cy="158750"/>
            </a:xfrm>
            <a:custGeom>
              <a:avLst/>
              <a:gdLst>
                <a:gd name="T0" fmla="*/ 26 w 56"/>
                <a:gd name="T1" fmla="*/ 3 h 23"/>
                <a:gd name="T2" fmla="*/ 18 w 56"/>
                <a:gd name="T3" fmla="*/ 3 h 23"/>
                <a:gd name="T4" fmla="*/ 28 w 56"/>
                <a:gd name="T5" fmla="*/ 8 h 23"/>
                <a:gd name="T6" fmla="*/ 20 w 56"/>
                <a:gd name="T7" fmla="*/ 10 h 23"/>
                <a:gd name="T8" fmla="*/ 0 w 56"/>
                <a:gd name="T9" fmla="*/ 10 h 23"/>
                <a:gd name="T10" fmla="*/ 15 w 56"/>
                <a:gd name="T11" fmla="*/ 16 h 23"/>
                <a:gd name="T12" fmla="*/ 29 w 56"/>
                <a:gd name="T13" fmla="*/ 19 h 23"/>
                <a:gd name="T14" fmla="*/ 39 w 56"/>
                <a:gd name="T15" fmla="*/ 19 h 23"/>
                <a:gd name="T16" fmla="*/ 44 w 56"/>
                <a:gd name="T17" fmla="*/ 23 h 23"/>
                <a:gd name="T18" fmla="*/ 56 w 56"/>
                <a:gd name="T19" fmla="*/ 21 h 23"/>
                <a:gd name="T20" fmla="*/ 40 w 56"/>
                <a:gd name="T21" fmla="*/ 5 h 23"/>
                <a:gd name="T22" fmla="*/ 26 w 56"/>
                <a:gd name="T23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23">
                  <a:moveTo>
                    <a:pt x="26" y="3"/>
                  </a:moveTo>
                  <a:cubicBezTo>
                    <a:pt x="25" y="2"/>
                    <a:pt x="19" y="0"/>
                    <a:pt x="18" y="3"/>
                  </a:cubicBezTo>
                  <a:cubicBezTo>
                    <a:pt x="16" y="6"/>
                    <a:pt x="28" y="8"/>
                    <a:pt x="28" y="8"/>
                  </a:cubicBezTo>
                  <a:cubicBezTo>
                    <a:pt x="28" y="8"/>
                    <a:pt x="22" y="10"/>
                    <a:pt x="20" y="10"/>
                  </a:cubicBezTo>
                  <a:cubicBezTo>
                    <a:pt x="14" y="10"/>
                    <a:pt x="1" y="5"/>
                    <a:pt x="0" y="10"/>
                  </a:cubicBezTo>
                  <a:cubicBezTo>
                    <a:pt x="0" y="13"/>
                    <a:pt x="10" y="15"/>
                    <a:pt x="15" y="16"/>
                  </a:cubicBezTo>
                  <a:cubicBezTo>
                    <a:pt x="23" y="17"/>
                    <a:pt x="25" y="18"/>
                    <a:pt x="29" y="19"/>
                  </a:cubicBezTo>
                  <a:cubicBezTo>
                    <a:pt x="33" y="19"/>
                    <a:pt x="36" y="19"/>
                    <a:pt x="39" y="19"/>
                  </a:cubicBezTo>
                  <a:cubicBezTo>
                    <a:pt x="42" y="19"/>
                    <a:pt x="44" y="23"/>
                    <a:pt x="44" y="23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48" y="6"/>
                    <a:pt x="40" y="5"/>
                  </a:cubicBezTo>
                  <a:cubicBezTo>
                    <a:pt x="34" y="4"/>
                    <a:pt x="26" y="3"/>
                    <a:pt x="2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30683" y="2465834"/>
            <a:ext cx="398270" cy="416652"/>
            <a:chOff x="4485791" y="2768526"/>
            <a:chExt cx="412750" cy="431800"/>
          </a:xfrm>
          <a:solidFill>
            <a:srgbClr val="46712B"/>
          </a:solidFill>
        </p:grpSpPr>
        <p:sp>
          <p:nvSpPr>
            <p:cNvPr id="80" name="Freeform 16"/>
            <p:cNvSpPr>
              <a:spLocks noEditPoints="1"/>
            </p:cNvSpPr>
            <p:nvPr/>
          </p:nvSpPr>
          <p:spPr bwMode="auto">
            <a:xfrm>
              <a:off x="4485791" y="2768526"/>
              <a:ext cx="412750" cy="431800"/>
            </a:xfrm>
            <a:custGeom>
              <a:avLst/>
              <a:gdLst>
                <a:gd name="T0" fmla="*/ 8 w 60"/>
                <a:gd name="T1" fmla="*/ 12 h 63"/>
                <a:gd name="T2" fmla="*/ 11 w 60"/>
                <a:gd name="T3" fmla="*/ 8 h 63"/>
                <a:gd name="T4" fmla="*/ 49 w 60"/>
                <a:gd name="T5" fmla="*/ 8 h 63"/>
                <a:gd name="T6" fmla="*/ 53 w 60"/>
                <a:gd name="T7" fmla="*/ 12 h 63"/>
                <a:gd name="T8" fmla="*/ 53 w 60"/>
                <a:gd name="T9" fmla="*/ 49 h 63"/>
                <a:gd name="T10" fmla="*/ 49 w 60"/>
                <a:gd name="T11" fmla="*/ 53 h 63"/>
                <a:gd name="T12" fmla="*/ 11 w 60"/>
                <a:gd name="T13" fmla="*/ 53 h 63"/>
                <a:gd name="T14" fmla="*/ 8 w 60"/>
                <a:gd name="T15" fmla="*/ 49 h 63"/>
                <a:gd name="T16" fmla="*/ 8 w 60"/>
                <a:gd name="T17" fmla="*/ 12 h 63"/>
                <a:gd name="T18" fmla="*/ 53 w 60"/>
                <a:gd name="T19" fmla="*/ 0 h 63"/>
                <a:gd name="T20" fmla="*/ 7 w 60"/>
                <a:gd name="T21" fmla="*/ 0 h 63"/>
                <a:gd name="T22" fmla="*/ 0 w 60"/>
                <a:gd name="T23" fmla="*/ 7 h 63"/>
                <a:gd name="T24" fmla="*/ 0 w 60"/>
                <a:gd name="T25" fmla="*/ 54 h 63"/>
                <a:gd name="T26" fmla="*/ 3 w 60"/>
                <a:gd name="T27" fmla="*/ 60 h 63"/>
                <a:gd name="T28" fmla="*/ 3 w 60"/>
                <a:gd name="T29" fmla="*/ 61 h 63"/>
                <a:gd name="T30" fmla="*/ 5 w 60"/>
                <a:gd name="T31" fmla="*/ 63 h 63"/>
                <a:gd name="T32" fmla="*/ 11 w 60"/>
                <a:gd name="T33" fmla="*/ 63 h 63"/>
                <a:gd name="T34" fmla="*/ 13 w 60"/>
                <a:gd name="T35" fmla="*/ 61 h 63"/>
                <a:gd name="T36" fmla="*/ 13 w 60"/>
                <a:gd name="T37" fmla="*/ 61 h 63"/>
                <a:gd name="T38" fmla="*/ 46 w 60"/>
                <a:gd name="T39" fmla="*/ 61 h 63"/>
                <a:gd name="T40" fmla="*/ 46 w 60"/>
                <a:gd name="T41" fmla="*/ 61 h 63"/>
                <a:gd name="T42" fmla="*/ 48 w 60"/>
                <a:gd name="T43" fmla="*/ 63 h 63"/>
                <a:gd name="T44" fmla="*/ 54 w 60"/>
                <a:gd name="T45" fmla="*/ 63 h 63"/>
                <a:gd name="T46" fmla="*/ 56 w 60"/>
                <a:gd name="T47" fmla="*/ 61 h 63"/>
                <a:gd name="T48" fmla="*/ 56 w 60"/>
                <a:gd name="T49" fmla="*/ 60 h 63"/>
                <a:gd name="T50" fmla="*/ 60 w 60"/>
                <a:gd name="T51" fmla="*/ 54 h 63"/>
                <a:gd name="T52" fmla="*/ 60 w 60"/>
                <a:gd name="T53" fmla="*/ 7 h 63"/>
                <a:gd name="T54" fmla="*/ 53 w 60"/>
                <a:gd name="T5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" h="63">
                  <a:moveTo>
                    <a:pt x="8" y="12"/>
                  </a:moveTo>
                  <a:cubicBezTo>
                    <a:pt x="8" y="10"/>
                    <a:pt x="9" y="8"/>
                    <a:pt x="11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1" y="8"/>
                    <a:pt x="53" y="10"/>
                    <a:pt x="53" y="12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3" y="51"/>
                    <a:pt x="51" y="53"/>
                    <a:pt x="49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9" y="53"/>
                    <a:pt x="8" y="51"/>
                    <a:pt x="8" y="49"/>
                  </a:cubicBezTo>
                  <a:lnTo>
                    <a:pt x="8" y="12"/>
                  </a:lnTo>
                  <a:close/>
                  <a:moveTo>
                    <a:pt x="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1" y="58"/>
                    <a:pt x="3" y="60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62"/>
                    <a:pt x="4" y="63"/>
                    <a:pt x="5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2" y="63"/>
                    <a:pt x="13" y="62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2"/>
                    <a:pt x="47" y="63"/>
                    <a:pt x="4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5" y="63"/>
                    <a:pt x="56" y="62"/>
                    <a:pt x="56" y="61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9" y="59"/>
                    <a:pt x="60" y="57"/>
                    <a:pt x="60" y="54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4"/>
                    <a:pt x="57" y="0"/>
                    <a:pt x="5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4658829" y="2995539"/>
              <a:ext cx="68263" cy="47625"/>
            </a:xfrm>
            <a:custGeom>
              <a:avLst/>
              <a:gdLst>
                <a:gd name="T0" fmla="*/ 0 w 10"/>
                <a:gd name="T1" fmla="*/ 5 h 7"/>
                <a:gd name="T2" fmla="*/ 5 w 10"/>
                <a:gd name="T3" fmla="*/ 7 h 7"/>
                <a:gd name="T4" fmla="*/ 10 w 10"/>
                <a:gd name="T5" fmla="*/ 5 h 7"/>
                <a:gd name="T6" fmla="*/ 5 w 10"/>
                <a:gd name="T7" fmla="*/ 0 h 7"/>
                <a:gd name="T8" fmla="*/ 0 w 1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1" y="6"/>
                    <a:pt x="3" y="7"/>
                    <a:pt x="5" y="7"/>
                  </a:cubicBezTo>
                  <a:cubicBezTo>
                    <a:pt x="7" y="7"/>
                    <a:pt x="9" y="6"/>
                    <a:pt x="10" y="5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4630254" y="2946326"/>
              <a:ext cx="41275" cy="69850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5 h 10"/>
                <a:gd name="T4" fmla="*/ 1 w 6"/>
                <a:gd name="T5" fmla="*/ 10 h 10"/>
                <a:gd name="T6" fmla="*/ 6 w 6"/>
                <a:gd name="T7" fmla="*/ 5 h 10"/>
                <a:gd name="T8" fmla="*/ 1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1"/>
                    <a:pt x="0" y="3"/>
                    <a:pt x="0" y="5"/>
                  </a:cubicBezTo>
                  <a:cubicBezTo>
                    <a:pt x="0" y="6"/>
                    <a:pt x="0" y="8"/>
                    <a:pt x="1" y="10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4658829" y="2912989"/>
              <a:ext cx="68263" cy="47625"/>
            </a:xfrm>
            <a:custGeom>
              <a:avLst/>
              <a:gdLst>
                <a:gd name="T0" fmla="*/ 10 w 10"/>
                <a:gd name="T1" fmla="*/ 2 h 7"/>
                <a:gd name="T2" fmla="*/ 5 w 10"/>
                <a:gd name="T3" fmla="*/ 0 h 7"/>
                <a:gd name="T4" fmla="*/ 0 w 10"/>
                <a:gd name="T5" fmla="*/ 2 h 7"/>
                <a:gd name="T6" fmla="*/ 5 w 10"/>
                <a:gd name="T7" fmla="*/ 7 h 7"/>
                <a:gd name="T8" fmla="*/ 10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10" y="2"/>
                  </a:move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auto">
            <a:xfrm>
              <a:off x="4712804" y="2946326"/>
              <a:ext cx="41275" cy="69850"/>
            </a:xfrm>
            <a:custGeom>
              <a:avLst/>
              <a:gdLst>
                <a:gd name="T0" fmla="*/ 0 w 6"/>
                <a:gd name="T1" fmla="*/ 5 h 10"/>
                <a:gd name="T2" fmla="*/ 5 w 6"/>
                <a:gd name="T3" fmla="*/ 10 h 10"/>
                <a:gd name="T4" fmla="*/ 6 w 6"/>
                <a:gd name="T5" fmla="*/ 5 h 10"/>
                <a:gd name="T6" fmla="*/ 5 w 6"/>
                <a:gd name="T7" fmla="*/ 0 h 10"/>
                <a:gd name="T8" fmla="*/ 0 w 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0" y="5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6" y="8"/>
                    <a:pt x="6" y="6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/>
            <p:cNvSpPr>
              <a:spLocks noEditPoints="1"/>
            </p:cNvSpPr>
            <p:nvPr/>
          </p:nvSpPr>
          <p:spPr bwMode="auto">
            <a:xfrm>
              <a:off x="4561991" y="2844726"/>
              <a:ext cx="260350" cy="266700"/>
            </a:xfrm>
            <a:custGeom>
              <a:avLst/>
              <a:gdLst>
                <a:gd name="T0" fmla="*/ 19 w 38"/>
                <a:gd name="T1" fmla="*/ 33 h 39"/>
                <a:gd name="T2" fmla="*/ 6 w 38"/>
                <a:gd name="T3" fmla="*/ 20 h 39"/>
                <a:gd name="T4" fmla="*/ 19 w 38"/>
                <a:gd name="T5" fmla="*/ 6 h 39"/>
                <a:gd name="T6" fmla="*/ 33 w 38"/>
                <a:gd name="T7" fmla="*/ 20 h 39"/>
                <a:gd name="T8" fmla="*/ 19 w 38"/>
                <a:gd name="T9" fmla="*/ 33 h 39"/>
                <a:gd name="T10" fmla="*/ 38 w 38"/>
                <a:gd name="T11" fmla="*/ 0 h 39"/>
                <a:gd name="T12" fmla="*/ 0 w 38"/>
                <a:gd name="T13" fmla="*/ 0 h 39"/>
                <a:gd name="T14" fmla="*/ 0 w 38"/>
                <a:gd name="T15" fmla="*/ 1 h 39"/>
                <a:gd name="T16" fmla="*/ 0 w 38"/>
                <a:gd name="T17" fmla="*/ 38 h 39"/>
                <a:gd name="T18" fmla="*/ 0 w 38"/>
                <a:gd name="T19" fmla="*/ 39 h 39"/>
                <a:gd name="T20" fmla="*/ 38 w 38"/>
                <a:gd name="T21" fmla="*/ 39 h 39"/>
                <a:gd name="T22" fmla="*/ 38 w 38"/>
                <a:gd name="T23" fmla="*/ 38 h 39"/>
                <a:gd name="T24" fmla="*/ 38 w 38"/>
                <a:gd name="T25" fmla="*/ 1 h 39"/>
                <a:gd name="T26" fmla="*/ 38 w 38"/>
                <a:gd name="T2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9">
                  <a:moveTo>
                    <a:pt x="19" y="33"/>
                  </a:moveTo>
                  <a:cubicBezTo>
                    <a:pt x="12" y="33"/>
                    <a:pt x="6" y="27"/>
                    <a:pt x="6" y="20"/>
                  </a:cubicBezTo>
                  <a:cubicBezTo>
                    <a:pt x="6" y="12"/>
                    <a:pt x="12" y="6"/>
                    <a:pt x="19" y="6"/>
                  </a:cubicBezTo>
                  <a:cubicBezTo>
                    <a:pt x="27" y="6"/>
                    <a:pt x="33" y="12"/>
                    <a:pt x="33" y="20"/>
                  </a:cubicBezTo>
                  <a:cubicBezTo>
                    <a:pt x="33" y="27"/>
                    <a:pt x="27" y="33"/>
                    <a:pt x="19" y="33"/>
                  </a:cubicBezTo>
                  <a:moveTo>
                    <a:pt x="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02847" y="3392761"/>
            <a:ext cx="474290" cy="388737"/>
            <a:chOff x="864148" y="4444292"/>
            <a:chExt cx="270167" cy="221434"/>
          </a:xfrm>
          <a:solidFill>
            <a:srgbClr val="46712B"/>
          </a:solidFill>
        </p:grpSpPr>
        <p:sp>
          <p:nvSpPr>
            <p:cNvPr id="87" name="Freeform 102"/>
            <p:cNvSpPr>
              <a:spLocks noEditPoints="1"/>
            </p:cNvSpPr>
            <p:nvPr/>
          </p:nvSpPr>
          <p:spPr bwMode="auto">
            <a:xfrm>
              <a:off x="864148" y="4503284"/>
              <a:ext cx="270167" cy="162442"/>
            </a:xfrm>
            <a:custGeom>
              <a:avLst/>
              <a:gdLst>
                <a:gd name="T0" fmla="*/ 36 w 73"/>
                <a:gd name="T1" fmla="*/ 38 h 44"/>
                <a:gd name="T2" fmla="*/ 20 w 73"/>
                <a:gd name="T3" fmla="*/ 22 h 44"/>
                <a:gd name="T4" fmla="*/ 36 w 73"/>
                <a:gd name="T5" fmla="*/ 7 h 44"/>
                <a:gd name="T6" fmla="*/ 52 w 73"/>
                <a:gd name="T7" fmla="*/ 22 h 44"/>
                <a:gd name="T8" fmla="*/ 36 w 73"/>
                <a:gd name="T9" fmla="*/ 38 h 44"/>
                <a:gd name="T10" fmla="*/ 63 w 73"/>
                <a:gd name="T11" fmla="*/ 0 h 44"/>
                <a:gd name="T12" fmla="*/ 10 w 73"/>
                <a:gd name="T13" fmla="*/ 0 h 44"/>
                <a:gd name="T14" fmla="*/ 0 w 73"/>
                <a:gd name="T15" fmla="*/ 10 h 44"/>
                <a:gd name="T16" fmla="*/ 0 w 73"/>
                <a:gd name="T17" fmla="*/ 35 h 44"/>
                <a:gd name="T18" fmla="*/ 10 w 73"/>
                <a:gd name="T19" fmla="*/ 44 h 44"/>
                <a:gd name="T20" fmla="*/ 63 w 73"/>
                <a:gd name="T21" fmla="*/ 44 h 44"/>
                <a:gd name="T22" fmla="*/ 73 w 73"/>
                <a:gd name="T23" fmla="*/ 35 h 44"/>
                <a:gd name="T24" fmla="*/ 73 w 73"/>
                <a:gd name="T25" fmla="*/ 10 h 44"/>
                <a:gd name="T26" fmla="*/ 63 w 73"/>
                <a:gd name="T2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44">
                  <a:moveTo>
                    <a:pt x="36" y="38"/>
                  </a:moveTo>
                  <a:cubicBezTo>
                    <a:pt x="27" y="38"/>
                    <a:pt x="20" y="31"/>
                    <a:pt x="20" y="22"/>
                  </a:cubicBezTo>
                  <a:cubicBezTo>
                    <a:pt x="20" y="14"/>
                    <a:pt x="27" y="7"/>
                    <a:pt x="36" y="7"/>
                  </a:cubicBezTo>
                  <a:cubicBezTo>
                    <a:pt x="45" y="7"/>
                    <a:pt x="52" y="14"/>
                    <a:pt x="52" y="22"/>
                  </a:cubicBezTo>
                  <a:cubicBezTo>
                    <a:pt x="52" y="31"/>
                    <a:pt x="45" y="38"/>
                    <a:pt x="36" y="38"/>
                  </a:cubicBezTo>
                  <a:moveTo>
                    <a:pt x="6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0"/>
                    <a:pt x="4" y="44"/>
                    <a:pt x="10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8" y="44"/>
                    <a:pt x="73" y="40"/>
                    <a:pt x="73" y="35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5"/>
                    <a:pt x="68" y="0"/>
                    <a:pt x="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3"/>
            <p:cNvSpPr>
              <a:spLocks/>
            </p:cNvSpPr>
            <p:nvPr/>
          </p:nvSpPr>
          <p:spPr bwMode="auto">
            <a:xfrm>
              <a:off x="945369" y="4444292"/>
              <a:ext cx="103450" cy="58992"/>
            </a:xfrm>
            <a:custGeom>
              <a:avLst/>
              <a:gdLst>
                <a:gd name="T0" fmla="*/ 4 w 28"/>
                <a:gd name="T1" fmla="*/ 16 h 16"/>
                <a:gd name="T2" fmla="*/ 4 w 28"/>
                <a:gd name="T3" fmla="*/ 11 h 16"/>
                <a:gd name="T4" fmla="*/ 10 w 28"/>
                <a:gd name="T5" fmla="*/ 5 h 16"/>
                <a:gd name="T6" fmla="*/ 18 w 28"/>
                <a:gd name="T7" fmla="*/ 5 h 16"/>
                <a:gd name="T8" fmla="*/ 25 w 28"/>
                <a:gd name="T9" fmla="*/ 11 h 16"/>
                <a:gd name="T10" fmla="*/ 25 w 28"/>
                <a:gd name="T11" fmla="*/ 16 h 16"/>
                <a:gd name="T12" fmla="*/ 28 w 28"/>
                <a:gd name="T13" fmla="*/ 16 h 16"/>
                <a:gd name="T14" fmla="*/ 28 w 28"/>
                <a:gd name="T15" fmla="*/ 10 h 16"/>
                <a:gd name="T16" fmla="*/ 18 w 28"/>
                <a:gd name="T17" fmla="*/ 0 h 16"/>
                <a:gd name="T18" fmla="*/ 10 w 28"/>
                <a:gd name="T19" fmla="*/ 0 h 16"/>
                <a:gd name="T20" fmla="*/ 0 w 28"/>
                <a:gd name="T21" fmla="*/ 10 h 16"/>
                <a:gd name="T22" fmla="*/ 0 w 28"/>
                <a:gd name="T23" fmla="*/ 16 h 16"/>
                <a:gd name="T24" fmla="*/ 4 w 28"/>
                <a:gd name="T2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6">
                  <a:moveTo>
                    <a:pt x="4" y="16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7" y="5"/>
                    <a:pt x="10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5" y="8"/>
                    <a:pt x="25" y="1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4"/>
                    <a:pt x="23" y="0"/>
                    <a:pt x="1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4"/>
            <p:cNvSpPr>
              <a:spLocks/>
            </p:cNvSpPr>
            <p:nvPr/>
          </p:nvSpPr>
          <p:spPr bwMode="auto">
            <a:xfrm>
              <a:off x="960759" y="4551162"/>
              <a:ext cx="73526" cy="70107"/>
            </a:xfrm>
            <a:custGeom>
              <a:avLst/>
              <a:gdLst>
                <a:gd name="T0" fmla="*/ 86 w 86"/>
                <a:gd name="T1" fmla="*/ 26 h 82"/>
                <a:gd name="T2" fmla="*/ 56 w 86"/>
                <a:gd name="T3" fmla="*/ 26 h 82"/>
                <a:gd name="T4" fmla="*/ 56 w 86"/>
                <a:gd name="T5" fmla="*/ 0 h 82"/>
                <a:gd name="T6" fmla="*/ 30 w 86"/>
                <a:gd name="T7" fmla="*/ 0 h 82"/>
                <a:gd name="T8" fmla="*/ 30 w 86"/>
                <a:gd name="T9" fmla="*/ 26 h 82"/>
                <a:gd name="T10" fmla="*/ 0 w 86"/>
                <a:gd name="T11" fmla="*/ 26 h 82"/>
                <a:gd name="T12" fmla="*/ 0 w 86"/>
                <a:gd name="T13" fmla="*/ 56 h 82"/>
                <a:gd name="T14" fmla="*/ 30 w 86"/>
                <a:gd name="T15" fmla="*/ 56 h 82"/>
                <a:gd name="T16" fmla="*/ 30 w 86"/>
                <a:gd name="T17" fmla="*/ 82 h 82"/>
                <a:gd name="T18" fmla="*/ 56 w 86"/>
                <a:gd name="T19" fmla="*/ 82 h 82"/>
                <a:gd name="T20" fmla="*/ 56 w 86"/>
                <a:gd name="T21" fmla="*/ 56 h 82"/>
                <a:gd name="T22" fmla="*/ 86 w 86"/>
                <a:gd name="T23" fmla="*/ 56 h 82"/>
                <a:gd name="T24" fmla="*/ 86 w 86"/>
                <a:gd name="T25" fmla="*/ 2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82">
                  <a:moveTo>
                    <a:pt x="86" y="26"/>
                  </a:moveTo>
                  <a:lnTo>
                    <a:pt x="56" y="26"/>
                  </a:lnTo>
                  <a:lnTo>
                    <a:pt x="56" y="0"/>
                  </a:lnTo>
                  <a:lnTo>
                    <a:pt x="30" y="0"/>
                  </a:lnTo>
                  <a:lnTo>
                    <a:pt x="30" y="26"/>
                  </a:lnTo>
                  <a:lnTo>
                    <a:pt x="0" y="26"/>
                  </a:lnTo>
                  <a:lnTo>
                    <a:pt x="0" y="56"/>
                  </a:lnTo>
                  <a:lnTo>
                    <a:pt x="30" y="56"/>
                  </a:lnTo>
                  <a:lnTo>
                    <a:pt x="30" y="82"/>
                  </a:lnTo>
                  <a:lnTo>
                    <a:pt x="56" y="82"/>
                  </a:lnTo>
                  <a:lnTo>
                    <a:pt x="56" y="56"/>
                  </a:lnTo>
                  <a:lnTo>
                    <a:pt x="86" y="56"/>
                  </a:lnTo>
                  <a:lnTo>
                    <a:pt x="86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4" name="Group 4"/>
          <p:cNvGrpSpPr>
            <a:grpSpLocks noChangeAspect="1"/>
          </p:cNvGrpSpPr>
          <p:nvPr/>
        </p:nvGrpSpPr>
        <p:grpSpPr bwMode="auto">
          <a:xfrm>
            <a:off x="855779" y="5242622"/>
            <a:ext cx="542659" cy="547439"/>
            <a:chOff x="2748" y="859"/>
            <a:chExt cx="227" cy="229"/>
          </a:xfrm>
        </p:grpSpPr>
        <p:sp>
          <p:nvSpPr>
            <p:cNvPr id="1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48" y="859"/>
              <a:ext cx="2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/>
            <p:cNvSpPr>
              <a:spLocks noEditPoints="1"/>
            </p:cNvSpPr>
            <p:nvPr/>
          </p:nvSpPr>
          <p:spPr bwMode="auto">
            <a:xfrm>
              <a:off x="2832" y="985"/>
              <a:ext cx="56" cy="103"/>
            </a:xfrm>
            <a:custGeom>
              <a:avLst/>
              <a:gdLst>
                <a:gd name="T0" fmla="*/ 312 w 589"/>
                <a:gd name="T1" fmla="*/ 0 h 1078"/>
                <a:gd name="T2" fmla="*/ 224 w 589"/>
                <a:gd name="T3" fmla="*/ 100 h 1078"/>
                <a:gd name="T4" fmla="*/ 224 w 589"/>
                <a:gd name="T5" fmla="*/ 498 h 1078"/>
                <a:gd name="T6" fmla="*/ 0 w 589"/>
                <a:gd name="T7" fmla="*/ 783 h 1078"/>
                <a:gd name="T8" fmla="*/ 294 w 589"/>
                <a:gd name="T9" fmla="*/ 1078 h 1078"/>
                <a:gd name="T10" fmla="*/ 589 w 589"/>
                <a:gd name="T11" fmla="*/ 783 h 1078"/>
                <a:gd name="T12" fmla="*/ 364 w 589"/>
                <a:gd name="T13" fmla="*/ 498 h 1078"/>
                <a:gd name="T14" fmla="*/ 364 w 589"/>
                <a:gd name="T15" fmla="*/ 58 h 1078"/>
                <a:gd name="T16" fmla="*/ 312 w 589"/>
                <a:gd name="T17" fmla="*/ 0 h 1078"/>
                <a:gd name="T18" fmla="*/ 448 w 589"/>
                <a:gd name="T19" fmla="*/ 783 h 1078"/>
                <a:gd name="T20" fmla="*/ 403 w 589"/>
                <a:gd name="T21" fmla="*/ 892 h 1078"/>
                <a:gd name="T22" fmla="*/ 294 w 589"/>
                <a:gd name="T23" fmla="*/ 937 h 1078"/>
                <a:gd name="T24" fmla="*/ 185 w 589"/>
                <a:gd name="T25" fmla="*/ 892 h 1078"/>
                <a:gd name="T26" fmla="*/ 140 w 589"/>
                <a:gd name="T27" fmla="*/ 783 h 1078"/>
                <a:gd name="T28" fmla="*/ 185 w 589"/>
                <a:gd name="T29" fmla="*/ 674 h 1078"/>
                <a:gd name="T30" fmla="*/ 294 w 589"/>
                <a:gd name="T31" fmla="*/ 629 h 1078"/>
                <a:gd name="T32" fmla="*/ 448 w 589"/>
                <a:gd name="T33" fmla="*/ 783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9" h="1078">
                  <a:moveTo>
                    <a:pt x="312" y="0"/>
                  </a:moveTo>
                  <a:cubicBezTo>
                    <a:pt x="288" y="35"/>
                    <a:pt x="259" y="69"/>
                    <a:pt x="224" y="100"/>
                  </a:cubicBezTo>
                  <a:cubicBezTo>
                    <a:pt x="224" y="498"/>
                    <a:pt x="224" y="498"/>
                    <a:pt x="224" y="498"/>
                  </a:cubicBezTo>
                  <a:cubicBezTo>
                    <a:pt x="95" y="529"/>
                    <a:pt x="0" y="645"/>
                    <a:pt x="0" y="783"/>
                  </a:cubicBezTo>
                  <a:cubicBezTo>
                    <a:pt x="0" y="946"/>
                    <a:pt x="132" y="1078"/>
                    <a:pt x="294" y="1078"/>
                  </a:cubicBezTo>
                  <a:cubicBezTo>
                    <a:pt x="457" y="1078"/>
                    <a:pt x="589" y="946"/>
                    <a:pt x="589" y="783"/>
                  </a:cubicBezTo>
                  <a:cubicBezTo>
                    <a:pt x="589" y="645"/>
                    <a:pt x="493" y="529"/>
                    <a:pt x="364" y="498"/>
                  </a:cubicBezTo>
                  <a:cubicBezTo>
                    <a:pt x="364" y="58"/>
                    <a:pt x="364" y="58"/>
                    <a:pt x="364" y="58"/>
                  </a:cubicBezTo>
                  <a:cubicBezTo>
                    <a:pt x="345" y="39"/>
                    <a:pt x="328" y="20"/>
                    <a:pt x="312" y="0"/>
                  </a:cubicBezTo>
                  <a:close/>
                  <a:moveTo>
                    <a:pt x="448" y="783"/>
                  </a:moveTo>
                  <a:cubicBezTo>
                    <a:pt x="448" y="826"/>
                    <a:pt x="431" y="864"/>
                    <a:pt x="403" y="892"/>
                  </a:cubicBezTo>
                  <a:cubicBezTo>
                    <a:pt x="375" y="920"/>
                    <a:pt x="337" y="937"/>
                    <a:pt x="294" y="937"/>
                  </a:cubicBezTo>
                  <a:cubicBezTo>
                    <a:pt x="251" y="937"/>
                    <a:pt x="213" y="920"/>
                    <a:pt x="185" y="892"/>
                  </a:cubicBezTo>
                  <a:cubicBezTo>
                    <a:pt x="157" y="864"/>
                    <a:pt x="140" y="826"/>
                    <a:pt x="140" y="783"/>
                  </a:cubicBezTo>
                  <a:cubicBezTo>
                    <a:pt x="140" y="741"/>
                    <a:pt x="157" y="703"/>
                    <a:pt x="185" y="674"/>
                  </a:cubicBezTo>
                  <a:cubicBezTo>
                    <a:pt x="213" y="646"/>
                    <a:pt x="251" y="629"/>
                    <a:pt x="294" y="629"/>
                  </a:cubicBezTo>
                  <a:cubicBezTo>
                    <a:pt x="379" y="629"/>
                    <a:pt x="448" y="698"/>
                    <a:pt x="448" y="783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/>
            <p:cNvSpPr>
              <a:spLocks noEditPoints="1"/>
            </p:cNvSpPr>
            <p:nvPr/>
          </p:nvSpPr>
          <p:spPr bwMode="auto">
            <a:xfrm>
              <a:off x="2865" y="963"/>
              <a:ext cx="110" cy="64"/>
            </a:xfrm>
            <a:custGeom>
              <a:avLst/>
              <a:gdLst>
                <a:gd name="T0" fmla="*/ 22 w 1149"/>
                <a:gd name="T1" fmla="*/ 134 h 676"/>
                <a:gd name="T2" fmla="*/ 0 w 1149"/>
                <a:gd name="T3" fmla="*/ 178 h 676"/>
                <a:gd name="T4" fmla="*/ 88 w 1149"/>
                <a:gd name="T5" fmla="*/ 277 h 676"/>
                <a:gd name="T6" fmla="*/ 308 w 1149"/>
                <a:gd name="T7" fmla="*/ 403 h 676"/>
                <a:gd name="T8" fmla="*/ 568 w 1149"/>
                <a:gd name="T9" fmla="*/ 450 h 676"/>
                <a:gd name="T10" fmla="*/ 589 w 1149"/>
                <a:gd name="T11" fmla="*/ 509 h 676"/>
                <a:gd name="T12" fmla="*/ 855 w 1149"/>
                <a:gd name="T13" fmla="*/ 676 h 676"/>
                <a:gd name="T14" fmla="*/ 1149 w 1149"/>
                <a:gd name="T15" fmla="*/ 382 h 676"/>
                <a:gd name="T16" fmla="*/ 855 w 1149"/>
                <a:gd name="T17" fmla="*/ 87 h 676"/>
                <a:gd name="T18" fmla="*/ 569 w 1149"/>
                <a:gd name="T19" fmla="*/ 310 h 676"/>
                <a:gd name="T20" fmla="*/ 286 w 1149"/>
                <a:gd name="T21" fmla="*/ 242 h 676"/>
                <a:gd name="T22" fmla="*/ 62 w 1149"/>
                <a:gd name="T23" fmla="*/ 0 h 676"/>
                <a:gd name="T24" fmla="*/ 22 w 1149"/>
                <a:gd name="T25" fmla="*/ 134 h 676"/>
                <a:gd name="T26" fmla="*/ 746 w 1149"/>
                <a:gd name="T27" fmla="*/ 273 h 676"/>
                <a:gd name="T28" fmla="*/ 855 w 1149"/>
                <a:gd name="T29" fmla="*/ 228 h 676"/>
                <a:gd name="T30" fmla="*/ 1009 w 1149"/>
                <a:gd name="T31" fmla="*/ 382 h 676"/>
                <a:gd name="T32" fmla="*/ 964 w 1149"/>
                <a:gd name="T33" fmla="*/ 490 h 676"/>
                <a:gd name="T34" fmla="*/ 855 w 1149"/>
                <a:gd name="T35" fmla="*/ 536 h 676"/>
                <a:gd name="T36" fmla="*/ 746 w 1149"/>
                <a:gd name="T37" fmla="*/ 490 h 676"/>
                <a:gd name="T38" fmla="*/ 701 w 1149"/>
                <a:gd name="T39" fmla="*/ 382 h 676"/>
                <a:gd name="T40" fmla="*/ 746 w 1149"/>
                <a:gd name="T41" fmla="*/ 273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49" h="676">
                  <a:moveTo>
                    <a:pt x="22" y="134"/>
                  </a:moveTo>
                  <a:cubicBezTo>
                    <a:pt x="15" y="148"/>
                    <a:pt x="8" y="163"/>
                    <a:pt x="0" y="178"/>
                  </a:cubicBezTo>
                  <a:cubicBezTo>
                    <a:pt x="25" y="212"/>
                    <a:pt x="53" y="245"/>
                    <a:pt x="88" y="277"/>
                  </a:cubicBezTo>
                  <a:cubicBezTo>
                    <a:pt x="145" y="328"/>
                    <a:pt x="218" y="372"/>
                    <a:pt x="308" y="403"/>
                  </a:cubicBezTo>
                  <a:cubicBezTo>
                    <a:pt x="382" y="429"/>
                    <a:pt x="469" y="445"/>
                    <a:pt x="568" y="450"/>
                  </a:cubicBezTo>
                  <a:cubicBezTo>
                    <a:pt x="573" y="470"/>
                    <a:pt x="580" y="490"/>
                    <a:pt x="589" y="509"/>
                  </a:cubicBezTo>
                  <a:cubicBezTo>
                    <a:pt x="637" y="608"/>
                    <a:pt x="737" y="676"/>
                    <a:pt x="855" y="676"/>
                  </a:cubicBezTo>
                  <a:cubicBezTo>
                    <a:pt x="1017" y="676"/>
                    <a:pt x="1149" y="544"/>
                    <a:pt x="1149" y="382"/>
                  </a:cubicBezTo>
                  <a:cubicBezTo>
                    <a:pt x="1149" y="219"/>
                    <a:pt x="1017" y="87"/>
                    <a:pt x="855" y="87"/>
                  </a:cubicBezTo>
                  <a:cubicBezTo>
                    <a:pt x="717" y="87"/>
                    <a:pt x="601" y="182"/>
                    <a:pt x="569" y="310"/>
                  </a:cubicBezTo>
                  <a:cubicBezTo>
                    <a:pt x="449" y="303"/>
                    <a:pt x="357" y="278"/>
                    <a:pt x="286" y="242"/>
                  </a:cubicBezTo>
                  <a:cubicBezTo>
                    <a:pt x="164" y="181"/>
                    <a:pt x="100" y="91"/>
                    <a:pt x="62" y="0"/>
                  </a:cubicBezTo>
                  <a:cubicBezTo>
                    <a:pt x="54" y="42"/>
                    <a:pt x="41" y="87"/>
                    <a:pt x="22" y="134"/>
                  </a:cubicBezTo>
                  <a:close/>
                  <a:moveTo>
                    <a:pt x="746" y="273"/>
                  </a:moveTo>
                  <a:cubicBezTo>
                    <a:pt x="774" y="245"/>
                    <a:pt x="812" y="228"/>
                    <a:pt x="855" y="228"/>
                  </a:cubicBezTo>
                  <a:cubicBezTo>
                    <a:pt x="940" y="228"/>
                    <a:pt x="1009" y="297"/>
                    <a:pt x="1009" y="382"/>
                  </a:cubicBezTo>
                  <a:cubicBezTo>
                    <a:pt x="1009" y="424"/>
                    <a:pt x="991" y="462"/>
                    <a:pt x="964" y="490"/>
                  </a:cubicBezTo>
                  <a:cubicBezTo>
                    <a:pt x="935" y="518"/>
                    <a:pt x="897" y="536"/>
                    <a:pt x="855" y="536"/>
                  </a:cubicBezTo>
                  <a:cubicBezTo>
                    <a:pt x="812" y="536"/>
                    <a:pt x="774" y="518"/>
                    <a:pt x="746" y="490"/>
                  </a:cubicBezTo>
                  <a:cubicBezTo>
                    <a:pt x="718" y="462"/>
                    <a:pt x="701" y="424"/>
                    <a:pt x="701" y="382"/>
                  </a:cubicBezTo>
                  <a:cubicBezTo>
                    <a:pt x="701" y="339"/>
                    <a:pt x="718" y="301"/>
                    <a:pt x="746" y="273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/>
            <p:cNvSpPr>
              <a:spLocks noEditPoints="1"/>
            </p:cNvSpPr>
            <p:nvPr/>
          </p:nvSpPr>
          <p:spPr bwMode="auto">
            <a:xfrm>
              <a:off x="2748" y="858"/>
              <a:ext cx="148" cy="169"/>
            </a:xfrm>
            <a:custGeom>
              <a:avLst/>
              <a:gdLst>
                <a:gd name="T0" fmla="*/ 295 w 1551"/>
                <a:gd name="T1" fmla="*/ 1766 h 1766"/>
                <a:gd name="T2" fmla="*/ 566 w 1551"/>
                <a:gd name="T3" fmla="*/ 1588 h 1766"/>
                <a:gd name="T4" fmla="*/ 581 w 1551"/>
                <a:gd name="T5" fmla="*/ 1540 h 1766"/>
                <a:gd name="T6" fmla="*/ 935 w 1551"/>
                <a:gd name="T7" fmla="*/ 1433 h 1766"/>
                <a:gd name="T8" fmla="*/ 1114 w 1551"/>
                <a:gd name="T9" fmla="*/ 1256 h 1766"/>
                <a:gd name="T10" fmla="*/ 1226 w 1551"/>
                <a:gd name="T11" fmla="*/ 977 h 1766"/>
                <a:gd name="T12" fmla="*/ 1242 w 1551"/>
                <a:gd name="T13" fmla="*/ 835 h 1766"/>
                <a:gd name="T14" fmla="*/ 1242 w 1551"/>
                <a:gd name="T15" fmla="*/ 420 h 1766"/>
                <a:gd name="T16" fmla="*/ 1242 w 1551"/>
                <a:gd name="T17" fmla="*/ 247 h 1766"/>
                <a:gd name="T18" fmla="*/ 1296 w 1551"/>
                <a:gd name="T19" fmla="*/ 300 h 1766"/>
                <a:gd name="T20" fmla="*/ 1424 w 1551"/>
                <a:gd name="T21" fmla="*/ 429 h 1766"/>
                <a:gd name="T22" fmla="*/ 1524 w 1551"/>
                <a:gd name="T23" fmla="*/ 429 h 1766"/>
                <a:gd name="T24" fmla="*/ 1524 w 1551"/>
                <a:gd name="T25" fmla="*/ 329 h 1766"/>
                <a:gd name="T26" fmla="*/ 1222 w 1551"/>
                <a:gd name="T27" fmla="*/ 27 h 1766"/>
                <a:gd name="T28" fmla="*/ 1122 w 1551"/>
                <a:gd name="T29" fmla="*/ 27 h 1766"/>
                <a:gd name="T30" fmla="*/ 820 w 1551"/>
                <a:gd name="T31" fmla="*/ 329 h 1766"/>
                <a:gd name="T32" fmla="*/ 820 w 1551"/>
                <a:gd name="T33" fmla="*/ 429 h 1766"/>
                <a:gd name="T34" fmla="*/ 920 w 1551"/>
                <a:gd name="T35" fmla="*/ 429 h 1766"/>
                <a:gd name="T36" fmla="*/ 1019 w 1551"/>
                <a:gd name="T37" fmla="*/ 329 h 1766"/>
                <a:gd name="T38" fmla="*/ 1102 w 1551"/>
                <a:gd name="T39" fmla="*/ 246 h 1766"/>
                <a:gd name="T40" fmla="*/ 1102 w 1551"/>
                <a:gd name="T41" fmla="*/ 420 h 1766"/>
                <a:gd name="T42" fmla="*/ 1102 w 1551"/>
                <a:gd name="T43" fmla="*/ 832 h 1766"/>
                <a:gd name="T44" fmla="*/ 1101 w 1551"/>
                <a:gd name="T45" fmla="*/ 852 h 1766"/>
                <a:gd name="T46" fmla="*/ 1102 w 1551"/>
                <a:gd name="T47" fmla="*/ 835 h 1766"/>
                <a:gd name="T48" fmla="*/ 1027 w 1551"/>
                <a:gd name="T49" fmla="*/ 1126 h 1766"/>
                <a:gd name="T50" fmla="*/ 859 w 1551"/>
                <a:gd name="T51" fmla="*/ 1315 h 1766"/>
                <a:gd name="T52" fmla="*/ 580 w 1551"/>
                <a:gd name="T53" fmla="*/ 1399 h 1766"/>
                <a:gd name="T54" fmla="*/ 578 w 1551"/>
                <a:gd name="T55" fmla="*/ 1391 h 1766"/>
                <a:gd name="T56" fmla="*/ 295 w 1551"/>
                <a:gd name="T57" fmla="*/ 1177 h 1766"/>
                <a:gd name="T58" fmla="*/ 0 w 1551"/>
                <a:gd name="T59" fmla="*/ 1472 h 1766"/>
                <a:gd name="T60" fmla="*/ 295 w 1551"/>
                <a:gd name="T61" fmla="*/ 1766 h 1766"/>
                <a:gd name="T62" fmla="*/ 186 w 1551"/>
                <a:gd name="T63" fmla="*/ 1363 h 1766"/>
                <a:gd name="T64" fmla="*/ 295 w 1551"/>
                <a:gd name="T65" fmla="*/ 1318 h 1766"/>
                <a:gd name="T66" fmla="*/ 431 w 1551"/>
                <a:gd name="T67" fmla="*/ 1402 h 1766"/>
                <a:gd name="T68" fmla="*/ 449 w 1551"/>
                <a:gd name="T69" fmla="*/ 1472 h 1766"/>
                <a:gd name="T70" fmla="*/ 431 w 1551"/>
                <a:gd name="T71" fmla="*/ 1542 h 1766"/>
                <a:gd name="T72" fmla="*/ 404 w 1551"/>
                <a:gd name="T73" fmla="*/ 1580 h 1766"/>
                <a:gd name="T74" fmla="*/ 295 w 1551"/>
                <a:gd name="T75" fmla="*/ 1626 h 1766"/>
                <a:gd name="T76" fmla="*/ 186 w 1551"/>
                <a:gd name="T77" fmla="*/ 1580 h 1766"/>
                <a:gd name="T78" fmla="*/ 141 w 1551"/>
                <a:gd name="T79" fmla="*/ 1472 h 1766"/>
                <a:gd name="T80" fmla="*/ 186 w 1551"/>
                <a:gd name="T81" fmla="*/ 1363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51" h="1766">
                  <a:moveTo>
                    <a:pt x="295" y="1766"/>
                  </a:moveTo>
                  <a:cubicBezTo>
                    <a:pt x="416" y="1766"/>
                    <a:pt x="521" y="1693"/>
                    <a:pt x="566" y="1588"/>
                  </a:cubicBezTo>
                  <a:cubicBezTo>
                    <a:pt x="572" y="1572"/>
                    <a:pt x="577" y="1556"/>
                    <a:pt x="581" y="1540"/>
                  </a:cubicBezTo>
                  <a:cubicBezTo>
                    <a:pt x="726" y="1532"/>
                    <a:pt x="844" y="1492"/>
                    <a:pt x="935" y="1433"/>
                  </a:cubicBezTo>
                  <a:cubicBezTo>
                    <a:pt x="1012" y="1383"/>
                    <a:pt x="1071" y="1320"/>
                    <a:pt x="1114" y="1256"/>
                  </a:cubicBezTo>
                  <a:cubicBezTo>
                    <a:pt x="1178" y="1158"/>
                    <a:pt x="1210" y="1056"/>
                    <a:pt x="1226" y="977"/>
                  </a:cubicBezTo>
                  <a:cubicBezTo>
                    <a:pt x="1242" y="898"/>
                    <a:pt x="1242" y="842"/>
                    <a:pt x="1242" y="835"/>
                  </a:cubicBezTo>
                  <a:cubicBezTo>
                    <a:pt x="1242" y="420"/>
                    <a:pt x="1242" y="420"/>
                    <a:pt x="1242" y="420"/>
                  </a:cubicBezTo>
                  <a:cubicBezTo>
                    <a:pt x="1242" y="247"/>
                    <a:pt x="1242" y="247"/>
                    <a:pt x="1242" y="247"/>
                  </a:cubicBezTo>
                  <a:cubicBezTo>
                    <a:pt x="1296" y="300"/>
                    <a:pt x="1296" y="300"/>
                    <a:pt x="1296" y="300"/>
                  </a:cubicBezTo>
                  <a:cubicBezTo>
                    <a:pt x="1424" y="429"/>
                    <a:pt x="1424" y="429"/>
                    <a:pt x="1424" y="429"/>
                  </a:cubicBezTo>
                  <a:cubicBezTo>
                    <a:pt x="1452" y="456"/>
                    <a:pt x="1496" y="456"/>
                    <a:pt x="1524" y="429"/>
                  </a:cubicBezTo>
                  <a:cubicBezTo>
                    <a:pt x="1551" y="401"/>
                    <a:pt x="1551" y="357"/>
                    <a:pt x="1524" y="329"/>
                  </a:cubicBezTo>
                  <a:cubicBezTo>
                    <a:pt x="1222" y="27"/>
                    <a:pt x="1222" y="27"/>
                    <a:pt x="1222" y="27"/>
                  </a:cubicBezTo>
                  <a:cubicBezTo>
                    <a:pt x="1194" y="0"/>
                    <a:pt x="1150" y="0"/>
                    <a:pt x="1122" y="27"/>
                  </a:cubicBezTo>
                  <a:cubicBezTo>
                    <a:pt x="820" y="329"/>
                    <a:pt x="820" y="329"/>
                    <a:pt x="820" y="329"/>
                  </a:cubicBezTo>
                  <a:cubicBezTo>
                    <a:pt x="793" y="357"/>
                    <a:pt x="793" y="401"/>
                    <a:pt x="820" y="429"/>
                  </a:cubicBezTo>
                  <a:cubicBezTo>
                    <a:pt x="848" y="456"/>
                    <a:pt x="892" y="456"/>
                    <a:pt x="920" y="429"/>
                  </a:cubicBezTo>
                  <a:cubicBezTo>
                    <a:pt x="1019" y="329"/>
                    <a:pt x="1019" y="329"/>
                    <a:pt x="1019" y="329"/>
                  </a:cubicBezTo>
                  <a:cubicBezTo>
                    <a:pt x="1102" y="246"/>
                    <a:pt x="1102" y="246"/>
                    <a:pt x="1102" y="246"/>
                  </a:cubicBezTo>
                  <a:cubicBezTo>
                    <a:pt x="1102" y="420"/>
                    <a:pt x="1102" y="420"/>
                    <a:pt x="1102" y="420"/>
                  </a:cubicBezTo>
                  <a:cubicBezTo>
                    <a:pt x="1102" y="832"/>
                    <a:pt x="1102" y="832"/>
                    <a:pt x="1102" y="832"/>
                  </a:cubicBezTo>
                  <a:cubicBezTo>
                    <a:pt x="1102" y="836"/>
                    <a:pt x="1101" y="843"/>
                    <a:pt x="1101" y="852"/>
                  </a:cubicBezTo>
                  <a:cubicBezTo>
                    <a:pt x="1102" y="842"/>
                    <a:pt x="1102" y="836"/>
                    <a:pt x="1102" y="835"/>
                  </a:cubicBezTo>
                  <a:cubicBezTo>
                    <a:pt x="1102" y="835"/>
                    <a:pt x="1101" y="985"/>
                    <a:pt x="1027" y="1126"/>
                  </a:cubicBezTo>
                  <a:cubicBezTo>
                    <a:pt x="991" y="1196"/>
                    <a:pt x="938" y="1264"/>
                    <a:pt x="859" y="1315"/>
                  </a:cubicBezTo>
                  <a:cubicBezTo>
                    <a:pt x="790" y="1359"/>
                    <a:pt x="701" y="1391"/>
                    <a:pt x="580" y="1399"/>
                  </a:cubicBezTo>
                  <a:cubicBezTo>
                    <a:pt x="580" y="1397"/>
                    <a:pt x="579" y="1394"/>
                    <a:pt x="578" y="1391"/>
                  </a:cubicBezTo>
                  <a:cubicBezTo>
                    <a:pt x="543" y="1268"/>
                    <a:pt x="430" y="1177"/>
                    <a:pt x="295" y="1177"/>
                  </a:cubicBezTo>
                  <a:cubicBezTo>
                    <a:pt x="132" y="1177"/>
                    <a:pt x="0" y="1309"/>
                    <a:pt x="0" y="1472"/>
                  </a:cubicBezTo>
                  <a:cubicBezTo>
                    <a:pt x="0" y="1634"/>
                    <a:pt x="132" y="1766"/>
                    <a:pt x="295" y="1766"/>
                  </a:cubicBezTo>
                  <a:close/>
                  <a:moveTo>
                    <a:pt x="186" y="1363"/>
                  </a:moveTo>
                  <a:cubicBezTo>
                    <a:pt x="214" y="1335"/>
                    <a:pt x="252" y="1318"/>
                    <a:pt x="295" y="1318"/>
                  </a:cubicBezTo>
                  <a:cubicBezTo>
                    <a:pt x="355" y="1318"/>
                    <a:pt x="406" y="1352"/>
                    <a:pt x="431" y="1402"/>
                  </a:cubicBezTo>
                  <a:cubicBezTo>
                    <a:pt x="442" y="1423"/>
                    <a:pt x="449" y="1446"/>
                    <a:pt x="449" y="1472"/>
                  </a:cubicBezTo>
                  <a:cubicBezTo>
                    <a:pt x="449" y="1497"/>
                    <a:pt x="442" y="1521"/>
                    <a:pt x="431" y="1542"/>
                  </a:cubicBezTo>
                  <a:cubicBezTo>
                    <a:pt x="424" y="1556"/>
                    <a:pt x="415" y="1569"/>
                    <a:pt x="404" y="1580"/>
                  </a:cubicBezTo>
                  <a:cubicBezTo>
                    <a:pt x="376" y="1608"/>
                    <a:pt x="338" y="1626"/>
                    <a:pt x="295" y="1626"/>
                  </a:cubicBezTo>
                  <a:cubicBezTo>
                    <a:pt x="252" y="1626"/>
                    <a:pt x="214" y="1608"/>
                    <a:pt x="186" y="1580"/>
                  </a:cubicBezTo>
                  <a:cubicBezTo>
                    <a:pt x="158" y="1552"/>
                    <a:pt x="141" y="1514"/>
                    <a:pt x="141" y="1472"/>
                  </a:cubicBezTo>
                  <a:cubicBezTo>
                    <a:pt x="141" y="1429"/>
                    <a:pt x="158" y="1391"/>
                    <a:pt x="186" y="1363"/>
                  </a:cubicBezTo>
                  <a:close/>
                </a:path>
              </a:pathLst>
            </a:custGeom>
            <a:solidFill>
              <a:srgbClr val="467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748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DAE8-B985-4BD8-5C63-668874278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895CA-466D-965B-8660-B1585E5AC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A7A0B-3CCD-75AE-0F3B-96A99B89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9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9F4C-1DFA-A3FA-F79A-B21A1DCF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7509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ACD912-41D6-1329-1FF6-A0A4CEE8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9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2EB0-0031-2B8F-789E-28424169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6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4FA6-3DF3-E825-C01E-251E70E3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6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6CF7085-4422-B40B-B754-B17CD141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2940643-982E-1503-4F0D-1C87B256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Christopher </a:t>
            </a:r>
            <a:r>
              <a:rPr lang="en-US" b="1" dirty="0" err="1">
                <a:solidFill>
                  <a:schemeClr val="accent2"/>
                </a:solidFill>
              </a:rPr>
              <a:t>Magott</a:t>
            </a:r>
            <a:endParaRPr lang="en-US" dirty="0">
              <a:solidFill>
                <a:schemeClr val="accent2"/>
              </a:solidFill>
            </a:endParaRPr>
          </a:p>
          <a:p>
            <a:pPr algn="ctr"/>
            <a:r>
              <a:rPr lang="en-US" sz="1400" b="0" dirty="0"/>
              <a:t>NFP</a:t>
            </a:r>
          </a:p>
          <a:p>
            <a:pPr algn="ctr"/>
            <a:r>
              <a:rPr lang="en-US" sz="1400" b="0" dirty="0"/>
              <a:t>Sr. Talent Development Specialist</a:t>
            </a:r>
          </a:p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BC9EF4-ECAE-A06C-C286-4518ED8312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F7872F-A6F4-C8C9-ED47-28D7EFABD21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Robin Johnston</a:t>
            </a:r>
          </a:p>
          <a:p>
            <a:pPr algn="ctr"/>
            <a:r>
              <a:rPr lang="en-US" sz="1400" b="0" dirty="0"/>
              <a:t>NFP</a:t>
            </a:r>
          </a:p>
          <a:p>
            <a:pPr algn="ctr"/>
            <a:r>
              <a:rPr lang="en-US" sz="1400" b="0" dirty="0"/>
              <a:t>SVP, Business Development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299E52-CBF4-06E2-688A-BB34D5CCA7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FC0DCBD-ABD9-0C82-2CCB-F35DD8CDE2B2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Mary Steed</a:t>
            </a:r>
            <a:endParaRPr lang="en-US" sz="1800" dirty="0">
              <a:solidFill>
                <a:schemeClr val="accent2"/>
              </a:solidFill>
            </a:endParaRPr>
          </a:p>
          <a:p>
            <a:pPr algn="ctr"/>
            <a:r>
              <a:rPr lang="en-US" sz="1400" b="0" dirty="0"/>
              <a:t>NFP</a:t>
            </a:r>
          </a:p>
          <a:p>
            <a:pPr algn="ctr"/>
            <a:r>
              <a:rPr lang="en-US" sz="1400" b="0" dirty="0"/>
              <a:t>SVP, Chief People Officer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56F6E5-3C86-2438-C9DB-E982A9D40A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BC49D7-C779-62FC-E0A8-8E3BA0209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r="6801" b="3246"/>
          <a:stretch/>
        </p:blipFill>
        <p:spPr>
          <a:xfrm>
            <a:off x="1525885" y="1952233"/>
            <a:ext cx="2131343" cy="2208641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A6B0C92-A28C-EF37-7458-BB60F27F9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8"/>
          <a:stretch/>
        </p:blipFill>
        <p:spPr bwMode="auto">
          <a:xfrm>
            <a:off x="5035125" y="1932773"/>
            <a:ext cx="2131343" cy="222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Mary Steed">
            <a:extLst>
              <a:ext uri="{FF2B5EF4-FFF2-40B4-BE49-F238E27FC236}">
                <a16:creationId xmlns:a16="http://schemas.microsoft.com/office/drawing/2014/main" id="{B79EF35D-FAEF-572D-7868-0D00D9269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9"/>
          <a:stretch/>
        </p:blipFill>
        <p:spPr bwMode="auto">
          <a:xfrm>
            <a:off x="8523218" y="1929989"/>
            <a:ext cx="2131343" cy="22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40D9E-E252-411D-A21D-7496C89C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D7DA5B-3F12-6CA6-A59F-89E453DAD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473271" cy="1012591"/>
          </a:xfrm>
        </p:spPr>
        <p:txBody>
          <a:bodyPr/>
          <a:lstStyle/>
          <a:p>
            <a:r>
              <a:rPr lang="en-US" dirty="0"/>
              <a:t>Course 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9D0F9F2-91FB-C05A-A957-5ADFAEE8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4200" cy="4739759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Learn about our: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Structure, office locations and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Revenue growth, business strategy and service 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PeopleFirst</a:t>
            </a:r>
            <a:r>
              <a:rPr lang="en-US" dirty="0"/>
              <a:t> culture and programs</a:t>
            </a:r>
          </a:p>
          <a:p>
            <a:endParaRPr lang="en-US" dirty="0"/>
          </a:p>
          <a:p>
            <a:r>
              <a:rPr lang="en-US" b="1" dirty="0">
                <a:latin typeface="Arial Black" panose="020B0A04020102020204" pitchFamily="34" charset="0"/>
              </a:rPr>
              <a:t>Pay Attention!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Quiz at the end for a chance to win some cool NFP swag!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Placeholder 1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47E338C-9627-335B-4029-FB1A6B12A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" b="9725"/>
          <a:stretch/>
        </p:blipFill>
        <p:spPr>
          <a:xfrm>
            <a:off x="5526157" y="0"/>
            <a:ext cx="6665844" cy="6279127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7BCF34-37AF-D085-27AD-C03C277E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B0A48-694D-46F4-8A70-D351E60C8C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ysClr val="windowText" lastClr="000000"/>
      </a:dk1>
      <a:lt1>
        <a:sysClr val="window" lastClr="FFFFFF"/>
      </a:lt1>
      <a:dk2>
        <a:srgbClr val="3C4652"/>
      </a:dk2>
      <a:lt2>
        <a:srgbClr val="E7E6E6"/>
      </a:lt2>
      <a:accent1>
        <a:srgbClr val="007D91"/>
      </a:accent1>
      <a:accent2>
        <a:srgbClr val="E17C0F"/>
      </a:accent2>
      <a:accent3>
        <a:srgbClr val="BF91BA"/>
      </a:accent3>
      <a:accent4>
        <a:srgbClr val="E9A800"/>
      </a:accent4>
      <a:accent5>
        <a:srgbClr val="95CFD8"/>
      </a:accent5>
      <a:accent6>
        <a:srgbClr val="4F9237"/>
      </a:accent6>
      <a:hlink>
        <a:srgbClr val="005483"/>
      </a:hlink>
      <a:folHlink>
        <a:srgbClr val="DD514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cee03b-466b-4034-b8cc-5d945346048b">
      <Terms xmlns="http://schemas.microsoft.com/office/infopath/2007/PartnerControls"/>
    </lcf76f155ced4ddcb4097134ff3c332f>
    <TaxCatchAll xmlns="6e3f46c9-a219-4b45-957c-f944ed8c5ba0" xsi:nil="true"/>
    <Date xmlns="a4cee03b-466b-4034-b8cc-5d945346048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C5FE1B216CE49B03B1F4F01565B1E" ma:contentTypeVersion="20" ma:contentTypeDescription="Create a new document." ma:contentTypeScope="" ma:versionID="fda2cafccaf771a58e56b363433c3d4c">
  <xsd:schema xmlns:xsd="http://www.w3.org/2001/XMLSchema" xmlns:xs="http://www.w3.org/2001/XMLSchema" xmlns:p="http://schemas.microsoft.com/office/2006/metadata/properties" xmlns:ns2="a4cee03b-466b-4034-b8cc-5d945346048b" xmlns:ns3="6e3f46c9-a219-4b45-957c-f944ed8c5ba0" targetNamespace="http://schemas.microsoft.com/office/2006/metadata/properties" ma:root="true" ma:fieldsID="18f34d5e44f017eec78e574144f8cd4c" ns2:_="" ns3:_="">
    <xsd:import namespace="a4cee03b-466b-4034-b8cc-5d945346048b"/>
    <xsd:import namespace="6e3f46c9-a219-4b45-957c-f944ed8c5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03b-466b-4034-b8cc-5d9453460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6fa849-9aee-4305-8228-d5ef1c313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f46c9-a219-4b45-957c-f944ed8c5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5fbab4-fc67-4052-88c0-7ed6b8642184}" ma:internalName="TaxCatchAll" ma:showField="CatchAllData" ma:web="6e3f46c9-a219-4b45-957c-f944ed8c5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CD1385-EE82-49C0-8C68-8AE2F1B1AB9C}">
  <ds:schemaRefs>
    <ds:schemaRef ds:uri="http://schemas.microsoft.com/office/2006/metadata/properties"/>
    <ds:schemaRef ds:uri="http://schemas.microsoft.com/office/infopath/2007/PartnerControls"/>
    <ds:schemaRef ds:uri="a4cee03b-466b-4034-b8cc-5d945346048b"/>
    <ds:schemaRef ds:uri="6e3f46c9-a219-4b45-957c-f944ed8c5ba0"/>
  </ds:schemaRefs>
</ds:datastoreItem>
</file>

<file path=customXml/itemProps2.xml><?xml version="1.0" encoding="utf-8"?>
<ds:datastoreItem xmlns:ds="http://schemas.openxmlformats.org/officeDocument/2006/customXml" ds:itemID="{77C43E96-6874-407D-9EE0-1808CEBCFF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01B3F0-00E7-41E2-B0EF-F9913BE6A1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ee03b-466b-4034-b8cc-5d945346048b"/>
    <ds:schemaRef ds:uri="6e3f46c9-a219-4b45-957c-f944ed8c5b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5525</TotalTime>
  <Words>325</Words>
  <Application>Microsoft Office PowerPoint</Application>
  <PresentationFormat>Widescreen</PresentationFormat>
  <Paragraphs>74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Welcome to NFP</vt:lpstr>
      <vt:lpstr>PowerPoint Presentation</vt:lpstr>
      <vt:lpstr>Title</vt:lpstr>
      <vt:lpstr>Title</vt:lpstr>
      <vt:lpstr>Title</vt:lpstr>
      <vt:lpstr>Title</vt:lpstr>
      <vt:lpstr>PowerPoint Presentation</vt:lpstr>
      <vt:lpstr>Presenters</vt:lpstr>
      <vt:lpstr>Course  Objectives</vt:lpstr>
      <vt:lpstr>Zoom Tools and How to Use Them</vt:lpstr>
      <vt:lpstr>National P&amp;C Specialty Groups and Programs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Monterrosa, Edna</dc:creator>
  <cp:lastModifiedBy>Monterrosa, Edna</cp:lastModifiedBy>
  <cp:revision>2</cp:revision>
  <dcterms:created xsi:type="dcterms:W3CDTF">2023-09-08T14:00:39Z</dcterms:created>
  <dcterms:modified xsi:type="dcterms:W3CDTF">2024-06-27T13:40:06Z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0x01010086BC5FE1B216CE49B03B1F4F01565B1E</vt:lpwstr>
  </property>
  <property fmtid="{D5CDD505-2E9C-101B-9397-08002B2CF9AE}" pid="3" name="MediaServiceImageTags">
    <vt:lpwstr/>
  </property>
</Properties>
</file>